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microsoft.com/office/2020/02/relationships/classificationlabels" Target="docMetadata/LabelInfo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  <p:sldMasterId id="2147483702" r:id="rId2"/>
  </p:sldMasterIdLst>
  <p:notesMasterIdLst>
    <p:notesMasterId r:id="rId15"/>
  </p:notesMasterIdLst>
  <p:sldIdLst>
    <p:sldId id="256" r:id="rId3"/>
    <p:sldId id="2147471176" r:id="rId4"/>
    <p:sldId id="2147471174" r:id="rId5"/>
    <p:sldId id="2147471162" r:id="rId6"/>
    <p:sldId id="271" r:id="rId7"/>
    <p:sldId id="265" r:id="rId8"/>
    <p:sldId id="2147471160" r:id="rId9"/>
    <p:sldId id="268" r:id="rId10"/>
    <p:sldId id="2147471173" r:id="rId11"/>
    <p:sldId id="2147471177" r:id="rId12"/>
    <p:sldId id="2147471170" r:id="rId13"/>
    <p:sldId id="2147471178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F2D0"/>
    <a:srgbClr val="019E4F"/>
    <a:srgbClr val="B9B9B9"/>
    <a:srgbClr val="F2F2F2"/>
    <a:srgbClr val="196B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85294" autoAdjust="0"/>
  </p:normalViewPr>
  <p:slideViewPr>
    <p:cSldViewPr snapToGrid="0">
      <p:cViewPr varScale="1">
        <p:scale>
          <a:sx n="95" d="100"/>
          <a:sy n="95" d="100"/>
        </p:scale>
        <p:origin x="118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F1678-A3B7-475B-B4EC-7EBDDB41E71D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C8B33A-21E7-47C8-87C9-7A71F61675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0739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Attività svolte da parte dell’Autorità di Audit</a:t>
            </a:r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C8B33A-21E7-47C8-87C9-7A71F6167552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3537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C8B33A-21E7-47C8-87C9-7A71F6167552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1610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C8B33A-21E7-47C8-87C9-7A71F6167552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9595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C8B33A-21E7-47C8-87C9-7A71F6167552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5565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5191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6783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437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19472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A5B55-1637-89C8-957B-AFDCA737A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BD0AAE-76CB-73B4-F583-8BC5645519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9A13EF-5E4E-694C-89AF-E09C801C2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F00437-2144-2611-8F13-5B6D5CAD2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1065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5191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275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3853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0785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713703"/>
            <a:ext cx="5181600" cy="346326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713703"/>
            <a:ext cx="5181600" cy="346326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3425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Connettore diritto 4">
            <a:extLst>
              <a:ext uri="{FF2B5EF4-FFF2-40B4-BE49-F238E27FC236}">
                <a16:creationId xmlns:a16="http://schemas.microsoft.com/office/drawing/2014/main" id="{B3F68E21-A92B-DB6C-3744-4FC2A10B5DC8}"/>
              </a:ext>
            </a:extLst>
          </p:cNvPr>
          <p:cNvCxnSpPr>
            <a:cxnSpLocks/>
          </p:cNvCxnSpPr>
          <p:nvPr userDrawn="1"/>
        </p:nvCxnSpPr>
        <p:spPr>
          <a:xfrm>
            <a:off x="546931" y="1010563"/>
            <a:ext cx="11096988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3419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2234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72184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2">
            <a:extLst>
              <a:ext uri="{FF2B5EF4-FFF2-40B4-BE49-F238E27FC236}">
                <a16:creationId xmlns:a16="http://schemas.microsoft.com/office/drawing/2014/main" id="{18FB6D54-2ABA-727B-AF14-391961541F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83177"/>
          <a:stretch/>
        </p:blipFill>
        <p:spPr>
          <a:xfrm>
            <a:off x="426130" y="313629"/>
            <a:ext cx="1909721" cy="696934"/>
          </a:xfrm>
          <a:prstGeom prst="rect">
            <a:avLst/>
          </a:prstGeom>
        </p:spPr>
      </p:pic>
      <p:cxnSp>
        <p:nvCxnSpPr>
          <p:cNvPr id="7" name="Connettore diritto 4">
            <a:extLst>
              <a:ext uri="{FF2B5EF4-FFF2-40B4-BE49-F238E27FC236}">
                <a16:creationId xmlns:a16="http://schemas.microsoft.com/office/drawing/2014/main" id="{63D7E852-EFB4-B3AF-316B-918534ECB961}"/>
              </a:ext>
            </a:extLst>
          </p:cNvPr>
          <p:cNvCxnSpPr>
            <a:cxnSpLocks/>
          </p:cNvCxnSpPr>
          <p:nvPr userDrawn="1"/>
        </p:nvCxnSpPr>
        <p:spPr>
          <a:xfrm>
            <a:off x="546931" y="1010563"/>
            <a:ext cx="11096988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5362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31578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5028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26838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85061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48472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A5B55-1637-89C8-957B-AFDCA737A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BD0AAE-76CB-73B4-F583-8BC5645519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9A13EF-5E4E-694C-89AF-E09C801C2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F00437-2144-2611-8F13-5B6D5CAD2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2719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1477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713703"/>
            <a:ext cx="5181600" cy="346326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713703"/>
            <a:ext cx="5181600" cy="346326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3425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Connettore diritto 4">
            <a:extLst>
              <a:ext uri="{FF2B5EF4-FFF2-40B4-BE49-F238E27FC236}">
                <a16:creationId xmlns:a16="http://schemas.microsoft.com/office/drawing/2014/main" id="{B3F68E21-A92B-DB6C-3744-4FC2A10B5DC8}"/>
              </a:ext>
            </a:extLst>
          </p:cNvPr>
          <p:cNvCxnSpPr>
            <a:cxnSpLocks/>
          </p:cNvCxnSpPr>
          <p:nvPr userDrawn="1"/>
        </p:nvCxnSpPr>
        <p:spPr>
          <a:xfrm>
            <a:off x="546931" y="1010563"/>
            <a:ext cx="11096988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42090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5416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858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2">
            <a:extLst>
              <a:ext uri="{FF2B5EF4-FFF2-40B4-BE49-F238E27FC236}">
                <a16:creationId xmlns:a16="http://schemas.microsoft.com/office/drawing/2014/main" id="{18FB6D54-2ABA-727B-AF14-391961541F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83177"/>
          <a:stretch/>
        </p:blipFill>
        <p:spPr>
          <a:xfrm>
            <a:off x="426130" y="313629"/>
            <a:ext cx="1909721" cy="696934"/>
          </a:xfrm>
          <a:prstGeom prst="rect">
            <a:avLst/>
          </a:prstGeom>
        </p:spPr>
      </p:pic>
      <p:cxnSp>
        <p:nvCxnSpPr>
          <p:cNvPr id="7" name="Connettore diritto 4">
            <a:extLst>
              <a:ext uri="{FF2B5EF4-FFF2-40B4-BE49-F238E27FC236}">
                <a16:creationId xmlns:a16="http://schemas.microsoft.com/office/drawing/2014/main" id="{63D7E852-EFB4-B3AF-316B-918534ECB961}"/>
              </a:ext>
            </a:extLst>
          </p:cNvPr>
          <p:cNvCxnSpPr>
            <a:cxnSpLocks/>
          </p:cNvCxnSpPr>
          <p:nvPr userDrawn="1"/>
        </p:nvCxnSpPr>
        <p:spPr>
          <a:xfrm>
            <a:off x="546931" y="1010563"/>
            <a:ext cx="11096988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484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86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4F9A017-9017-4CB8-A79E-B71B51EF1639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3817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299196"/>
            <a:ext cx="10515600" cy="608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Fare clic per modificare 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196087"/>
            <a:ext cx="10515600" cy="39808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319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5D6FADB2-AAFA-4CEB-A977-8D3C4EBEFCC7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1">
            <a:extLst>
              <a:ext uri="{FF2B5EF4-FFF2-40B4-BE49-F238E27FC236}">
                <a16:creationId xmlns:a16="http://schemas.microsoft.com/office/drawing/2014/main" id="{9378EE5D-A192-2D53-2E7C-B1303BE7EC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r="509" b="7770"/>
          <a:stretch/>
        </p:blipFill>
        <p:spPr>
          <a:xfrm>
            <a:off x="5224943" y="6396942"/>
            <a:ext cx="6553200" cy="372975"/>
          </a:xfrm>
          <a:prstGeom prst="rect">
            <a:avLst/>
          </a:prstGeom>
        </p:spPr>
      </p:pic>
      <p:pic>
        <p:nvPicPr>
          <p:cNvPr id="8" name="Immagine 2">
            <a:extLst>
              <a:ext uri="{FF2B5EF4-FFF2-40B4-BE49-F238E27FC236}">
                <a16:creationId xmlns:a16="http://schemas.microsoft.com/office/drawing/2014/main" id="{B5BAFA1A-EF35-8248-8126-CCD2888147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r="83177"/>
          <a:stretch/>
        </p:blipFill>
        <p:spPr>
          <a:xfrm>
            <a:off x="426130" y="313629"/>
            <a:ext cx="1909721" cy="696934"/>
          </a:xfrm>
          <a:prstGeom prst="rect">
            <a:avLst/>
          </a:prstGeom>
        </p:spPr>
      </p:pic>
      <p:cxnSp>
        <p:nvCxnSpPr>
          <p:cNvPr id="9" name="Connettore diritto 4">
            <a:extLst>
              <a:ext uri="{FF2B5EF4-FFF2-40B4-BE49-F238E27FC236}">
                <a16:creationId xmlns:a16="http://schemas.microsoft.com/office/drawing/2014/main" id="{8535BDCD-6DAB-AC28-214E-67585B385CB5}"/>
              </a:ext>
            </a:extLst>
          </p:cNvPr>
          <p:cNvCxnSpPr>
            <a:cxnSpLocks/>
          </p:cNvCxnSpPr>
          <p:nvPr userDrawn="1"/>
        </p:nvCxnSpPr>
        <p:spPr>
          <a:xfrm>
            <a:off x="546931" y="1010563"/>
            <a:ext cx="11096988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296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715" r:id="rId7"/>
    <p:sldLayoutId id="2147483668" r:id="rId8"/>
    <p:sldLayoutId id="2147483669" r:id="rId9"/>
    <p:sldLayoutId id="2147483670" r:id="rId10"/>
    <p:sldLayoutId id="2147483671" r:id="rId11"/>
    <p:sldLayoutId id="214748370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007239"/>
          </a:solidFill>
          <a:latin typeface="Helvetica" panose="020B0604020202020204" pitchFamily="34" charset="0"/>
          <a:ea typeface="+mj-ea"/>
          <a:cs typeface="Helvetica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299196"/>
            <a:ext cx="10515600" cy="608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Fare clic per modificare 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196087"/>
            <a:ext cx="10515600" cy="39808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319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5D6FADB2-AAFA-4CEB-A977-8D3C4EBEFCC7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1">
            <a:extLst>
              <a:ext uri="{FF2B5EF4-FFF2-40B4-BE49-F238E27FC236}">
                <a16:creationId xmlns:a16="http://schemas.microsoft.com/office/drawing/2014/main" id="{9378EE5D-A192-2D53-2E7C-B1303BE7EC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r="509" b="7770"/>
          <a:stretch/>
        </p:blipFill>
        <p:spPr>
          <a:xfrm>
            <a:off x="5224943" y="6396942"/>
            <a:ext cx="6553200" cy="372975"/>
          </a:xfrm>
          <a:prstGeom prst="rect">
            <a:avLst/>
          </a:prstGeom>
        </p:spPr>
      </p:pic>
      <p:pic>
        <p:nvPicPr>
          <p:cNvPr id="8" name="Immagine 2">
            <a:extLst>
              <a:ext uri="{FF2B5EF4-FFF2-40B4-BE49-F238E27FC236}">
                <a16:creationId xmlns:a16="http://schemas.microsoft.com/office/drawing/2014/main" id="{B5BAFA1A-EF35-8248-8126-CCD2888147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r="83177"/>
          <a:stretch/>
        </p:blipFill>
        <p:spPr>
          <a:xfrm>
            <a:off x="426130" y="313629"/>
            <a:ext cx="1909721" cy="696934"/>
          </a:xfrm>
          <a:prstGeom prst="rect">
            <a:avLst/>
          </a:prstGeom>
        </p:spPr>
      </p:pic>
      <p:cxnSp>
        <p:nvCxnSpPr>
          <p:cNvPr id="9" name="Connettore diritto 4">
            <a:extLst>
              <a:ext uri="{FF2B5EF4-FFF2-40B4-BE49-F238E27FC236}">
                <a16:creationId xmlns:a16="http://schemas.microsoft.com/office/drawing/2014/main" id="{8535BDCD-6DAB-AC28-214E-67585B385CB5}"/>
              </a:ext>
            </a:extLst>
          </p:cNvPr>
          <p:cNvCxnSpPr>
            <a:cxnSpLocks/>
          </p:cNvCxnSpPr>
          <p:nvPr userDrawn="1"/>
        </p:nvCxnSpPr>
        <p:spPr>
          <a:xfrm>
            <a:off x="546931" y="1010563"/>
            <a:ext cx="11096988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984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007239"/>
          </a:solidFill>
          <a:latin typeface="Helvetica" panose="020B0604020202020204" pitchFamily="34" charset="0"/>
          <a:ea typeface="+mj-ea"/>
          <a:cs typeface="Helvetica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025A5AB3-C011-4BD1-AF68-DF533DAE989C}"/>
              </a:ext>
            </a:extLst>
          </p:cNvPr>
          <p:cNvSpPr/>
          <p:nvPr/>
        </p:nvSpPr>
        <p:spPr>
          <a:xfrm>
            <a:off x="161126" y="125730"/>
            <a:ext cx="11874664" cy="6823710"/>
          </a:xfrm>
          <a:prstGeom prst="rect">
            <a:avLst/>
          </a:prstGeom>
          <a:noFill/>
          <a:ln w="29210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it-IT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A9101C5-3909-4A6C-AAD7-177F3783C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19632" y="2245069"/>
            <a:ext cx="7772400" cy="1402724"/>
          </a:xfrm>
        </p:spPr>
        <p:txBody>
          <a:bodyPr>
            <a:normAutofit/>
          </a:bodyPr>
          <a:lstStyle/>
          <a:p>
            <a:r>
              <a:rPr lang="it-IT" sz="4000" dirty="0">
                <a:latin typeface="Helvetica" panose="020B0604020202030204" pitchFamily="34" charset="0"/>
              </a:rPr>
              <a:t>COMITATO DI SORVEGLIANZA</a:t>
            </a:r>
            <a:br>
              <a:rPr lang="it-IT" sz="4000" dirty="0">
                <a:latin typeface="Helvetica" panose="020B0604020202030204" pitchFamily="34" charset="0"/>
              </a:rPr>
            </a:br>
            <a:r>
              <a:rPr lang="it-IT" sz="4000" dirty="0">
                <a:latin typeface="Helvetica" panose="020B0604020202030204" pitchFamily="34" charset="0"/>
              </a:rPr>
              <a:t>PR FESR 2021-2027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7986773-58E5-4281-B15D-67D2963D9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0503" y="6593660"/>
            <a:ext cx="2197915" cy="242684"/>
          </a:xfrm>
        </p:spPr>
        <p:txBody>
          <a:bodyPr>
            <a:normAutofit/>
          </a:bodyPr>
          <a:lstStyle/>
          <a:p>
            <a:r>
              <a:rPr lang="it-IT" sz="1100" b="1" dirty="0">
                <a:solidFill>
                  <a:schemeClr val="bg1"/>
                </a:solidFill>
                <a:latin typeface="Helvetica" panose="020B0604020202030204" pitchFamily="34" charset="0"/>
              </a:rPr>
              <a:t>www.fesr.regione.lombardia.it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9718E68-D13F-4243-86F8-F7A7F75F872E}"/>
              </a:ext>
            </a:extLst>
          </p:cNvPr>
          <p:cNvSpPr txBox="1"/>
          <p:nvPr/>
        </p:nvSpPr>
        <p:spPr>
          <a:xfrm>
            <a:off x="1453446" y="5359636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it-IT" sz="2000" dirty="0">
                <a:solidFill>
                  <a:prstClr val="black"/>
                </a:solidFill>
                <a:latin typeface="Helvetica" panose="020B0604020202030204" pitchFamily="34" charset="0"/>
              </a:rPr>
              <a:t>Milano, 24 ottobre 2024</a:t>
            </a:r>
            <a:br>
              <a:rPr lang="it-IT" sz="2000" dirty="0">
                <a:solidFill>
                  <a:srgbClr val="008000"/>
                </a:solidFill>
                <a:latin typeface="Calibri" panose="020F0502020204030204"/>
              </a:rPr>
            </a:br>
            <a:endParaRPr lang="it-IT" sz="2000" dirty="0">
              <a:solidFill>
                <a:prstClr val="black"/>
              </a:solidFill>
              <a:latin typeface="Helvetica"/>
              <a:cs typeface="Helvetica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628BAA6-C9B2-4BB8-9BE6-E4018F1DA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264" y="303580"/>
            <a:ext cx="8513685" cy="696934"/>
          </a:xfrm>
          <a:prstGeom prst="rect">
            <a:avLst/>
          </a:prstGeom>
        </p:spPr>
      </p:pic>
      <p:sp>
        <p:nvSpPr>
          <p:cNvPr id="7" name="Titolo 1">
            <a:extLst>
              <a:ext uri="{FF2B5EF4-FFF2-40B4-BE49-F238E27FC236}">
                <a16:creationId xmlns:a16="http://schemas.microsoft.com/office/drawing/2014/main" id="{21DAD657-4C99-9C0A-37FD-EE6194A61275}"/>
              </a:ext>
            </a:extLst>
          </p:cNvPr>
          <p:cNvSpPr txBox="1">
            <a:spLocks/>
          </p:cNvSpPr>
          <p:nvPr/>
        </p:nvSpPr>
        <p:spPr>
          <a:xfrm>
            <a:off x="1049078" y="4238132"/>
            <a:ext cx="10113507" cy="64416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000" b="1" dirty="0">
                <a:latin typeface="Century Gothic" panose="020B0502020202020204" pitchFamily="34" charset="0"/>
              </a:rPr>
              <a:t>Informativa dell’Autorità di Audit</a:t>
            </a:r>
          </a:p>
        </p:txBody>
      </p:sp>
    </p:spTree>
    <p:extLst>
      <p:ext uri="{BB962C8B-B14F-4D97-AF65-F5344CB8AC3E}">
        <p14:creationId xmlns:p14="http://schemas.microsoft.com/office/powerpoint/2010/main" val="127315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BE9713E-9E10-14F9-F5F2-C0E1D50C5F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4911" y="2195910"/>
            <a:ext cx="5424889" cy="3885400"/>
          </a:xfrm>
          <a:solidFill>
            <a:srgbClr val="F2F2F2"/>
          </a:solidFill>
        </p:spPr>
        <p:txBody>
          <a:bodyPr anchor="ctr" anchorCtr="0">
            <a:normAutofit/>
          </a:bodyPr>
          <a:lstStyle/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L'attività di valutazione in itinere dell'IGRUE è finalizzata a: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endParaRPr lang="it-IT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it-IT" b="1" dirty="0"/>
              <a:t>Supervisionare l'efficace funzionamento delle </a:t>
            </a:r>
            <a:r>
              <a:rPr lang="it-IT" b="1" dirty="0" err="1"/>
              <a:t>AdA</a:t>
            </a:r>
            <a:r>
              <a:rPr lang="it-IT" dirty="0"/>
              <a:t>: ciò significa verificare che le Autorità di Audit abbiano </a:t>
            </a:r>
            <a:r>
              <a:rPr lang="it-IT" b="1" dirty="0"/>
              <a:t>processi efficienti</a:t>
            </a:r>
            <a:r>
              <a:rPr lang="it-IT" dirty="0"/>
              <a:t>, che siano conformi ai regolamenti europei e che siano in grado di </a:t>
            </a:r>
            <a:r>
              <a:rPr lang="it-IT" b="1" dirty="0"/>
              <a:t>garantire</a:t>
            </a:r>
            <a:r>
              <a:rPr lang="it-IT" dirty="0"/>
              <a:t> che le operazioni finanziate dai fondi UE rispettino i requisiti di </a:t>
            </a:r>
            <a:r>
              <a:rPr lang="it-IT" b="1" dirty="0"/>
              <a:t>legittimità e regolarità</a:t>
            </a:r>
            <a:r>
              <a:rPr lang="it-IT" sz="1400" dirty="0">
                <a:latin typeface="Helvetica" panose="020B0604020202020204" pitchFamily="34" charset="0"/>
                <a:cs typeface="Helvetica" panose="020B0604020202020204" pitchFamily="34" charset="0"/>
              </a:rPr>
              <a:t>;</a:t>
            </a: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it-IT" b="1" dirty="0"/>
              <a:t>Valutare l'adeguatezza dell'esecuzione delle attività di audit</a:t>
            </a:r>
            <a:r>
              <a:rPr lang="it-IT" dirty="0"/>
              <a:t>: IGRUE esamina se le </a:t>
            </a:r>
            <a:r>
              <a:rPr lang="it-IT" dirty="0" err="1"/>
              <a:t>AdA</a:t>
            </a:r>
            <a:r>
              <a:rPr lang="it-IT" dirty="0"/>
              <a:t> svolgono le attività di audit in modo corretto, seguendo una </a:t>
            </a:r>
            <a:r>
              <a:rPr lang="it-IT" b="1" dirty="0"/>
              <a:t>metodologia appropriata </a:t>
            </a:r>
            <a:r>
              <a:rPr lang="it-IT" dirty="0"/>
              <a:t>in linea con le norme comunitarie. L'obiettivo è garantire che i controlli effettuati </a:t>
            </a:r>
            <a:r>
              <a:rPr lang="it-IT" dirty="0" err="1"/>
              <a:t>dall'AdA</a:t>
            </a:r>
            <a:r>
              <a:rPr lang="it-IT" dirty="0"/>
              <a:t> siano sufficienti a </a:t>
            </a:r>
            <a:r>
              <a:rPr lang="it-IT" b="1" dirty="0"/>
              <a:t>rilevare eventuali irregolarità </a:t>
            </a:r>
            <a:r>
              <a:rPr lang="it-IT" dirty="0"/>
              <a:t>o problemi</a:t>
            </a:r>
            <a:r>
              <a:rPr lang="it-IT" sz="1400" dirty="0">
                <a:latin typeface="Helvetica" panose="020B0604020202020204" pitchFamily="34" charset="0"/>
                <a:cs typeface="Helvetica" panose="020B0604020202020204" pitchFamily="34" charset="0"/>
              </a:rPr>
              <a:t>. </a:t>
            </a:r>
          </a:p>
          <a:p>
            <a:pPr>
              <a:spcBef>
                <a:spcPts val="0"/>
              </a:spcBef>
            </a:pPr>
            <a:endParaRPr lang="it-IT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87741-4608-7081-A21D-D2D374EC2A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2195909"/>
            <a:ext cx="5340427" cy="3885401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ctr" anchorCtr="0"/>
          <a:lstStyle/>
          <a:p>
            <a:endParaRPr lang="it-IT" dirty="0">
              <a:solidFill>
                <a:srgbClr val="000000"/>
              </a:solidFill>
              <a:latin typeface="Helvetica" panose="020B0604020202030204" pitchFamily="34" charset="0"/>
            </a:endParaRPr>
          </a:p>
          <a:p>
            <a:r>
              <a:rPr lang="it-IT" dirty="0">
                <a:solidFill>
                  <a:srgbClr val="000000"/>
                </a:solidFill>
                <a:latin typeface="Helvetica" panose="020B0604020202030204" pitchFamily="34" charset="0"/>
              </a:rPr>
              <a:t>A</a:t>
            </a:r>
            <a:r>
              <a:rPr lang="it-IT" b="0" i="0" u="none" strike="noStrike" baseline="0" dirty="0">
                <a:solidFill>
                  <a:srgbClr val="000000"/>
                </a:solidFill>
                <a:latin typeface="Helvetica" panose="020B0604020202030204" pitchFamily="34" charset="0"/>
              </a:rPr>
              <a:t>ttraverso 4 categorie di giudizio in relazione ai </a:t>
            </a:r>
            <a:r>
              <a:rPr lang="it-IT" b="1" i="0" u="none" strike="noStrike" baseline="0" dirty="0">
                <a:solidFill>
                  <a:srgbClr val="000000"/>
                </a:solidFill>
                <a:latin typeface="Helvetica" panose="020B0604020202030204" pitchFamily="34" charset="0"/>
              </a:rPr>
              <a:t>Requisiti Chiave </a:t>
            </a:r>
            <a:r>
              <a:rPr lang="it-IT" b="0" i="0" u="none" strike="noStrike" baseline="0" dirty="0">
                <a:solidFill>
                  <a:srgbClr val="000000"/>
                </a:solidFill>
                <a:latin typeface="Helvetica" panose="020B0604020202030204" pitchFamily="34" charset="0"/>
              </a:rPr>
              <a:t>relativi a: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0" u="none" strike="noStrike" baseline="0" dirty="0">
                <a:solidFill>
                  <a:srgbClr val="000000"/>
                </a:solidFill>
                <a:latin typeface="Helvetica" panose="020B0604020202030204" pitchFamily="34" charset="0"/>
              </a:rPr>
              <a:t>Separazione delle funzioni e audit svolto secondo gli standard di audit internazionalmente riconosciuti (RC11);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0" u="none" strike="noStrike" baseline="0" dirty="0">
                <a:solidFill>
                  <a:srgbClr val="000000"/>
                </a:solidFill>
                <a:latin typeface="Helvetica" panose="020B0604020202030204" pitchFamily="34" charset="0"/>
              </a:rPr>
              <a:t>Appropriati audit di sistema (RC12);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0" u="none" strike="noStrike" baseline="0" dirty="0">
                <a:solidFill>
                  <a:srgbClr val="000000"/>
                </a:solidFill>
                <a:latin typeface="Helvetica" panose="020B0604020202030204" pitchFamily="34" charset="0"/>
              </a:rPr>
              <a:t>Appropriati audit delle operazioni (RC13);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0" u="none" strike="noStrike" baseline="0" dirty="0">
                <a:solidFill>
                  <a:srgbClr val="000000"/>
                </a:solidFill>
                <a:latin typeface="Helvetica" panose="020B0604020202030204" pitchFamily="34" charset="0"/>
              </a:rPr>
              <a:t>Appropriati audit dei conti (RC14);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0" i="0" u="none" strike="noStrike" baseline="0" dirty="0">
                <a:solidFill>
                  <a:srgbClr val="000000"/>
                </a:solidFill>
                <a:latin typeface="Helvetica" panose="020B0604020202030204" pitchFamily="34" charset="0"/>
              </a:rPr>
              <a:t>Appropriate procedure per fornire un parere di audit affidabile e per preparare la Relazione Annuale di Controllo (RC15). </a:t>
            </a:r>
          </a:p>
          <a:p>
            <a:endParaRPr lang="it-IT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4C4085F-F684-BD2E-6AC4-35F71411C15F}"/>
              </a:ext>
            </a:extLst>
          </p:cNvPr>
          <p:cNvSpPr txBox="1">
            <a:spLocks/>
          </p:cNvSpPr>
          <p:nvPr/>
        </p:nvSpPr>
        <p:spPr>
          <a:xfrm>
            <a:off x="838200" y="1299196"/>
            <a:ext cx="10515600" cy="608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kern="1200">
                <a:solidFill>
                  <a:srgbClr val="007239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2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007239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.3 </a:t>
            </a:r>
            <a:r>
              <a:rPr kumimoji="0" lang="it-IT" b="1" i="0" u="none" strike="noStrike" kern="1200" cap="none" spc="0" normalizeH="0" baseline="0" noProof="0" dirty="0">
                <a:ln>
                  <a:noFill/>
                </a:ln>
                <a:solidFill>
                  <a:srgbClr val="007239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VALUTAZIONE IN ITINERE DELL’EFFICACIA DELLE ATTIVITÀ DI AUDIT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007239"/>
              </a:solidFill>
              <a:effectLst/>
              <a:uLnTx/>
              <a:uFillTx/>
              <a:latin typeface="Helvetica" panose="020B0604020202020204" pitchFamily="34" charset="0"/>
              <a:ea typeface="+mj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453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C9E11-AFF4-E358-ED41-64E324F21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9196"/>
            <a:ext cx="10515600" cy="608261"/>
          </a:xfrm>
        </p:spPr>
        <p:txBody>
          <a:bodyPr/>
          <a:lstStyle/>
          <a:p>
            <a:r>
              <a:rPr lang="it-IT" dirty="0"/>
              <a:t>2.4 INFORMATIVA SUGLI AVVERTIMENTI DELLA COMMISSIONE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E8537-BF9F-84CD-EEDC-652495EA2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956" y="2195513"/>
            <a:ext cx="9713843" cy="1869591"/>
          </a:xfrm>
          <a:solidFill>
            <a:srgbClr val="F2F2F2"/>
          </a:solidFill>
        </p:spPr>
        <p:txBody>
          <a:bodyPr>
            <a:normAutofit/>
          </a:bodyPr>
          <a:lstStyle/>
          <a:p>
            <a:r>
              <a:rPr lang="it-IT" dirty="0"/>
              <a:t>In riferimento alla procedura di rettifica finanziaria avviata dalla Commissione con nota del dicembre 2022, il 24 gennaio 2024 la Commissione ha comunicato </a:t>
            </a:r>
            <a:r>
              <a:rPr lang="it-IT" b="1" dirty="0"/>
              <a:t>l'accettazione della procedura e della quantificazione delle irregolarità in materia di subappalto</a:t>
            </a:r>
            <a:r>
              <a:rPr lang="it-IT" dirty="0"/>
              <a:t>, predisposta dall’AdA in coordinamento con le Autorità dei Programmi. </a:t>
            </a:r>
          </a:p>
          <a:p>
            <a:r>
              <a:rPr lang="it-IT" dirty="0"/>
              <a:t>A seguito di tale comunicazione, l’Autorità di Certificazione ha provveduto a de-certificare la spesa irregolare per un importo di € 240.000. </a:t>
            </a:r>
          </a:p>
          <a:p>
            <a:r>
              <a:rPr lang="it-IT" dirty="0"/>
              <a:t>Queste attività hanno </a:t>
            </a:r>
            <a:r>
              <a:rPr lang="it-IT" b="1" u="sng" dirty="0"/>
              <a:t>garantito il rispetto delle norme e la regolarizzazione delle spese in conformità con le disposizioni europee sugli appalti</a:t>
            </a:r>
            <a:r>
              <a:rPr lang="it-IT" dirty="0"/>
              <a:t>.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90BD42F9-0C2E-6B28-9079-83F96ED60572}"/>
              </a:ext>
            </a:extLst>
          </p:cNvPr>
          <p:cNvSpPr/>
          <p:nvPr/>
        </p:nvSpPr>
        <p:spPr>
          <a:xfrm rot="16200000">
            <a:off x="10218854" y="5044785"/>
            <a:ext cx="1656001" cy="613891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3FFE801C-218A-82A6-5730-A1006B63EE3B}"/>
              </a:ext>
            </a:extLst>
          </p:cNvPr>
          <p:cNvSpPr/>
          <p:nvPr/>
        </p:nvSpPr>
        <p:spPr>
          <a:xfrm rot="5400000">
            <a:off x="327423" y="2716567"/>
            <a:ext cx="1656001" cy="613891"/>
          </a:xfrm>
          <a:prstGeom prst="triangle">
            <a:avLst/>
          </a:prstGeom>
          <a:solidFill>
            <a:srgbClr val="D9F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729521F-9D5C-94FE-194E-38B4BEE19784}"/>
              </a:ext>
            </a:extLst>
          </p:cNvPr>
          <p:cNvSpPr txBox="1">
            <a:spLocks/>
          </p:cNvSpPr>
          <p:nvPr/>
        </p:nvSpPr>
        <p:spPr>
          <a:xfrm>
            <a:off x="848478" y="4327483"/>
            <a:ext cx="9564757" cy="17552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In riferimento alla procedura  del maggio 2023, con nota formale del 30 novembre 2023, </a:t>
            </a:r>
          </a:p>
          <a:p>
            <a:r>
              <a:rPr lang="it-IT" dirty="0"/>
              <a:t>la Commissione Europea ha </a:t>
            </a:r>
            <a:r>
              <a:rPr lang="it-IT" b="1" dirty="0"/>
              <a:t>revocato l'avvertimento riguardante la mancata chiusura dei controlli in loco di primo livello sul programma FESR per il periodo contabile 2021-2022</a:t>
            </a:r>
            <a:r>
              <a:rPr lang="it-IT" dirty="0"/>
              <a:t>. </a:t>
            </a:r>
          </a:p>
          <a:p>
            <a:r>
              <a:rPr lang="it-IT" dirty="0"/>
              <a:t>Questo importante risultato è stato reso possibile grazie all'</a:t>
            </a:r>
            <a:r>
              <a:rPr lang="it-IT" b="1" dirty="0"/>
              <a:t>intenso lavoro di coordinamento tra le Autorità di Gestione e l'Autorità di Audit</a:t>
            </a:r>
            <a:r>
              <a:rPr lang="it-IT" dirty="0"/>
              <a:t>, che hanno messo in campo </a:t>
            </a:r>
            <a:r>
              <a:rPr lang="it-IT" b="1" dirty="0"/>
              <a:t>efficaci procedure di monitoraggio </a:t>
            </a:r>
            <a:r>
              <a:rPr lang="it-IT" dirty="0"/>
              <a:t>e </a:t>
            </a:r>
            <a:r>
              <a:rPr lang="it-IT" b="1" dirty="0"/>
              <a:t>rigorose attività di verifica.</a:t>
            </a:r>
            <a:r>
              <a:rPr lang="it-IT" dirty="0"/>
              <a:t> Tale sinergia ha permesso di </a:t>
            </a:r>
            <a:r>
              <a:rPr lang="it-IT" b="1" dirty="0"/>
              <a:t>sanare le criticità rilevate</a:t>
            </a:r>
            <a:r>
              <a:rPr lang="it-IT" dirty="0"/>
              <a:t>, garantendo così il rispetto degli obblighi normativi e la </a:t>
            </a:r>
            <a:r>
              <a:rPr lang="it-IT" b="1" dirty="0"/>
              <a:t>piena conformità agli standard richiesti </a:t>
            </a:r>
            <a:r>
              <a:rPr lang="it-IT" dirty="0"/>
              <a:t>dalla Commissione Europea.</a:t>
            </a:r>
          </a:p>
        </p:txBody>
      </p:sp>
    </p:spTree>
    <p:extLst>
      <p:ext uri="{BB962C8B-B14F-4D97-AF65-F5344CB8AC3E}">
        <p14:creationId xmlns:p14="http://schemas.microsoft.com/office/powerpoint/2010/main" val="4033649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2AD76-F7DA-A550-4D45-F3D8669663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Grazie per l’attenzione</a:t>
            </a:r>
          </a:p>
        </p:txBody>
      </p:sp>
    </p:spTree>
    <p:extLst>
      <p:ext uri="{BB962C8B-B14F-4D97-AF65-F5344CB8AC3E}">
        <p14:creationId xmlns:p14="http://schemas.microsoft.com/office/powerpoint/2010/main" val="3361671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ECE4E-8108-C313-BA48-00A6B981F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9196"/>
            <a:ext cx="10515600" cy="608261"/>
          </a:xfrm>
        </p:spPr>
        <p:txBody>
          <a:bodyPr/>
          <a:lstStyle/>
          <a:p>
            <a:r>
              <a:rPr lang="it-IT" dirty="0"/>
              <a:t> INDICE </a:t>
            </a:r>
          </a:p>
        </p:txBody>
      </p:sp>
      <p:sp>
        <p:nvSpPr>
          <p:cNvPr id="59" name="Text Placeholder 3">
            <a:extLst>
              <a:ext uri="{FF2B5EF4-FFF2-40B4-BE49-F238E27FC236}">
                <a16:creationId xmlns:a16="http://schemas.microsoft.com/office/drawing/2014/main" id="{7BBC1AAA-2005-49F4-BCE6-C88D82184B20}"/>
              </a:ext>
            </a:extLst>
          </p:cNvPr>
          <p:cNvSpPr txBox="1">
            <a:spLocks/>
          </p:cNvSpPr>
          <p:nvPr/>
        </p:nvSpPr>
        <p:spPr>
          <a:xfrm>
            <a:off x="374573" y="2203126"/>
            <a:ext cx="5601599" cy="924179"/>
          </a:xfrm>
          <a:prstGeom prst="rect">
            <a:avLst/>
          </a:prstGeom>
          <a:solidFill>
            <a:srgbClr val="007239"/>
          </a:solidFill>
        </p:spPr>
        <p:txBody>
          <a:bodyPr vert="horz" wrap="square" lIns="51435" tIns="51435" rIns="51435" bIns="51435" rtlCol="0" anchor="ctr">
            <a:noAutofit/>
          </a:bodyPr>
          <a:lstStyle>
            <a:lvl1pPr marL="173038" indent="-173038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4488" indent="-1714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17525" indent="-173038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30238" indent="-112713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41363" indent="-111125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38"/>
              </a:spcBef>
              <a:spcAft>
                <a:spcPts val="338"/>
              </a:spcAft>
              <a:buClr>
                <a:prstClr val="white"/>
              </a:buClr>
            </a:pPr>
            <a:endParaRPr lang="en-US" sz="788" b="1" dirty="0">
              <a:solidFill>
                <a:prstClr val="white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0" name="Text Placeholder 3">
            <a:extLst>
              <a:ext uri="{FF2B5EF4-FFF2-40B4-BE49-F238E27FC236}">
                <a16:creationId xmlns:a16="http://schemas.microsoft.com/office/drawing/2014/main" id="{74C25BC0-A12D-4D20-B71A-13671CB7B43F}"/>
              </a:ext>
            </a:extLst>
          </p:cNvPr>
          <p:cNvSpPr txBox="1">
            <a:spLocks/>
          </p:cNvSpPr>
          <p:nvPr/>
        </p:nvSpPr>
        <p:spPr>
          <a:xfrm>
            <a:off x="374573" y="3239309"/>
            <a:ext cx="5601599" cy="924180"/>
          </a:xfrm>
          <a:prstGeom prst="rect">
            <a:avLst/>
          </a:prstGeom>
          <a:solidFill>
            <a:srgbClr val="D9F2D0"/>
          </a:solidFill>
        </p:spPr>
        <p:txBody>
          <a:bodyPr vert="horz" wrap="square" lIns="51435" tIns="51435" rIns="51435" bIns="51435" rtlCol="0" anchor="ctr">
            <a:noAutofit/>
          </a:bodyPr>
          <a:lstStyle>
            <a:lvl1pPr marL="173038" indent="-173038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4488" indent="-1714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17525" indent="-173038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30238" indent="-112713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41363" indent="-111125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38"/>
              </a:spcBef>
              <a:spcAft>
                <a:spcPts val="338"/>
              </a:spcAft>
              <a:buClr>
                <a:prstClr val="white"/>
              </a:buClr>
            </a:pPr>
            <a:endParaRPr lang="it-IT" sz="10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338"/>
              </a:spcBef>
              <a:spcAft>
                <a:spcPts val="338"/>
              </a:spcAft>
              <a:buClr>
                <a:prstClr val="white"/>
              </a:buClr>
            </a:pPr>
            <a:endParaRPr lang="en-US" sz="788" b="1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1" name="Text Placeholder 3">
            <a:extLst>
              <a:ext uri="{FF2B5EF4-FFF2-40B4-BE49-F238E27FC236}">
                <a16:creationId xmlns:a16="http://schemas.microsoft.com/office/drawing/2014/main" id="{0A199556-CA98-4135-A022-077C428DADFF}"/>
              </a:ext>
            </a:extLst>
          </p:cNvPr>
          <p:cNvSpPr txBox="1">
            <a:spLocks/>
          </p:cNvSpPr>
          <p:nvPr/>
        </p:nvSpPr>
        <p:spPr>
          <a:xfrm>
            <a:off x="374573" y="4262061"/>
            <a:ext cx="5601599" cy="924179"/>
          </a:xfrm>
          <a:prstGeom prst="rect">
            <a:avLst/>
          </a:prstGeom>
          <a:solidFill>
            <a:srgbClr val="D9F2D0"/>
          </a:solidFill>
        </p:spPr>
        <p:txBody>
          <a:bodyPr vert="horz" wrap="square" lIns="51435" tIns="51435" rIns="51435" bIns="51435" rtlCol="0" anchor="ctr">
            <a:noAutofit/>
          </a:bodyPr>
          <a:lstStyle>
            <a:lvl1pPr marL="173038" indent="-173038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4488" indent="-1714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17525" indent="-173038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30238" indent="-112713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41363" indent="-111125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38"/>
              </a:spcBef>
              <a:spcAft>
                <a:spcPts val="338"/>
              </a:spcAft>
              <a:buClr>
                <a:prstClr val="white"/>
              </a:buClr>
            </a:pPr>
            <a:endParaRPr lang="en-US" sz="788" b="1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2" name="Text Placeholder 3">
            <a:extLst>
              <a:ext uri="{FF2B5EF4-FFF2-40B4-BE49-F238E27FC236}">
                <a16:creationId xmlns:a16="http://schemas.microsoft.com/office/drawing/2014/main" id="{B2A4636D-64C3-4C39-9289-4670E0793694}"/>
              </a:ext>
            </a:extLst>
          </p:cNvPr>
          <p:cNvSpPr txBox="1">
            <a:spLocks/>
          </p:cNvSpPr>
          <p:nvPr/>
        </p:nvSpPr>
        <p:spPr>
          <a:xfrm>
            <a:off x="374572" y="5259821"/>
            <a:ext cx="5601599" cy="924179"/>
          </a:xfrm>
          <a:prstGeom prst="rect">
            <a:avLst/>
          </a:prstGeom>
          <a:solidFill>
            <a:srgbClr val="D9F2D0"/>
          </a:solidFill>
        </p:spPr>
        <p:txBody>
          <a:bodyPr vert="horz" wrap="square" lIns="51435" tIns="51435" rIns="51435" bIns="51435" rtlCol="0" anchor="ctr">
            <a:noAutofit/>
          </a:bodyPr>
          <a:lstStyle>
            <a:lvl1pPr marL="173038" indent="-173038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4488" indent="-1714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17525" indent="-173038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30238" indent="-112713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41363" indent="-111125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38"/>
              </a:spcBef>
              <a:spcAft>
                <a:spcPts val="338"/>
              </a:spcAft>
              <a:buClr>
                <a:prstClr val="white"/>
              </a:buClr>
            </a:pPr>
            <a:endParaRPr lang="en-US" sz="788" b="1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66A403D-D98A-4F44-83DD-D34A1A83F16E}"/>
              </a:ext>
            </a:extLst>
          </p:cNvPr>
          <p:cNvSpPr txBox="1"/>
          <p:nvPr/>
        </p:nvSpPr>
        <p:spPr>
          <a:xfrm>
            <a:off x="749308" y="2511327"/>
            <a:ext cx="817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b="1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01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61E93BB-9C11-4784-AFD5-E5D9E257AA9E}"/>
              </a:ext>
            </a:extLst>
          </p:cNvPr>
          <p:cNvSpPr txBox="1"/>
          <p:nvPr/>
        </p:nvSpPr>
        <p:spPr>
          <a:xfrm>
            <a:off x="749308" y="3572505"/>
            <a:ext cx="817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1.1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7A40BAA-9CDF-431D-8A8B-9833E1F4A51E}"/>
              </a:ext>
            </a:extLst>
          </p:cNvPr>
          <p:cNvSpPr txBox="1"/>
          <p:nvPr/>
        </p:nvSpPr>
        <p:spPr>
          <a:xfrm>
            <a:off x="749308" y="4570262"/>
            <a:ext cx="817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1.2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0A60FE6-CA0E-4F35-A2A9-775FDE23C2C9}"/>
              </a:ext>
            </a:extLst>
          </p:cNvPr>
          <p:cNvSpPr txBox="1"/>
          <p:nvPr/>
        </p:nvSpPr>
        <p:spPr>
          <a:xfrm>
            <a:off x="760239" y="5568022"/>
            <a:ext cx="817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1.3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591C729E-0D6E-4FD7-B915-A9C54D090083}"/>
              </a:ext>
            </a:extLst>
          </p:cNvPr>
          <p:cNvSpPr/>
          <p:nvPr/>
        </p:nvSpPr>
        <p:spPr>
          <a:xfrm>
            <a:off x="1674953" y="2499843"/>
            <a:ext cx="3614920" cy="330745"/>
          </a:xfrm>
          <a:prstGeom prst="rect">
            <a:avLst/>
          </a:prstGeom>
          <a:noFill/>
        </p:spPr>
        <p:txBody>
          <a:bodyPr wrap="none" lIns="68036" tIns="68036" rIns="68036" bIns="68036" anchor="ctr">
            <a:noAutofit/>
          </a:bodyPr>
          <a:lstStyle/>
          <a:p>
            <a:pPr defTabSz="457200"/>
            <a:r>
              <a:rPr lang="it-IT" sz="1400" b="1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RINCIPALI ATTIVITÀ SVOLTE </a:t>
            </a:r>
          </a:p>
          <a:p>
            <a:pPr defTabSz="457200"/>
            <a:r>
              <a:rPr lang="it-IT" sz="1400" b="1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DALL’AUTORITÀ DI AUDIT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05B8AD1D-735A-4EEB-813E-8FF6AAE1D5DF}"/>
              </a:ext>
            </a:extLst>
          </p:cNvPr>
          <p:cNvSpPr/>
          <p:nvPr/>
        </p:nvSpPr>
        <p:spPr>
          <a:xfrm>
            <a:off x="1674953" y="3561021"/>
            <a:ext cx="3614920" cy="330745"/>
          </a:xfrm>
          <a:prstGeom prst="rect">
            <a:avLst/>
          </a:prstGeom>
          <a:noFill/>
        </p:spPr>
        <p:txBody>
          <a:bodyPr wrap="none" lIns="68036" tIns="68036" rIns="68036" bIns="68036" anchor="ctr">
            <a:noAutofit/>
          </a:bodyPr>
          <a:lstStyle/>
          <a:p>
            <a:pPr defTabSz="257168"/>
            <a:endParaRPr lang="it-IT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defTabSz="257168"/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ATTIVITÀ PROGRAMMAZIONE 2014-2020</a:t>
            </a:r>
          </a:p>
          <a:p>
            <a:pPr defTabSz="257168"/>
            <a:endParaRPr lang="en-US" sz="105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1E400F6C-6ECD-4B3A-B793-812896A59DE0}"/>
              </a:ext>
            </a:extLst>
          </p:cNvPr>
          <p:cNvSpPr/>
          <p:nvPr/>
        </p:nvSpPr>
        <p:spPr>
          <a:xfrm>
            <a:off x="1674953" y="4558778"/>
            <a:ext cx="3614920" cy="330745"/>
          </a:xfrm>
          <a:prstGeom prst="rect">
            <a:avLst/>
          </a:prstGeom>
          <a:noFill/>
        </p:spPr>
        <p:txBody>
          <a:bodyPr wrap="none" lIns="68036" tIns="68036" rIns="68036" bIns="68036" anchor="ctr">
            <a:noAutofit/>
          </a:bodyPr>
          <a:lstStyle/>
          <a:p>
            <a:pPr defTabSz="257168"/>
            <a:endParaRPr lang="it-IT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defTabSz="257168"/>
            <a:endParaRPr lang="it-IT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defTabSz="257168"/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ATTIVITÀ CHIUSURA PROGRAMMAZIONE </a:t>
            </a:r>
          </a:p>
          <a:p>
            <a:pPr defTabSz="257168"/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2014-2020</a:t>
            </a:r>
          </a:p>
          <a:p>
            <a:pPr defTabSz="257168"/>
            <a:endParaRPr lang="it-IT" sz="12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defTabSz="257168"/>
            <a:endParaRPr lang="en-US" sz="105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7B13AEB-8F66-4D87-8375-C7C0354375EA}"/>
              </a:ext>
            </a:extLst>
          </p:cNvPr>
          <p:cNvSpPr/>
          <p:nvPr/>
        </p:nvSpPr>
        <p:spPr>
          <a:xfrm>
            <a:off x="1674953" y="5556538"/>
            <a:ext cx="3614920" cy="330745"/>
          </a:xfrm>
          <a:prstGeom prst="rect">
            <a:avLst/>
          </a:prstGeom>
          <a:noFill/>
        </p:spPr>
        <p:txBody>
          <a:bodyPr wrap="none" lIns="68036" tIns="68036" rIns="68036" bIns="68036" anchor="ctr">
            <a:noAutofit/>
          </a:bodyPr>
          <a:lstStyle/>
          <a:p>
            <a:pPr defTabSz="257168"/>
            <a:endParaRPr lang="it-IT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defTabSz="257168"/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ATTIVITÀ PROGRAMMAZIONE 2021-2027</a:t>
            </a:r>
          </a:p>
          <a:p>
            <a:pPr defTabSz="257168"/>
            <a:endParaRPr lang="en-US" sz="105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660666CB-974C-4D48-AE39-2C01B8B17684}"/>
              </a:ext>
            </a:extLst>
          </p:cNvPr>
          <p:cNvSpPr/>
          <p:nvPr/>
        </p:nvSpPr>
        <p:spPr>
          <a:xfrm>
            <a:off x="1484753" y="2316551"/>
            <a:ext cx="31359" cy="697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151">
              <a:solidFill>
                <a:prstClr val="white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55699934-985F-45AC-9BB8-63EB99F637D7}"/>
              </a:ext>
            </a:extLst>
          </p:cNvPr>
          <p:cNvSpPr/>
          <p:nvPr/>
        </p:nvSpPr>
        <p:spPr>
          <a:xfrm>
            <a:off x="1484753" y="3377729"/>
            <a:ext cx="31359" cy="697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151">
              <a:solidFill>
                <a:prstClr val="white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B34162D-22AB-4619-AA63-EE1FB0EDF495}"/>
              </a:ext>
            </a:extLst>
          </p:cNvPr>
          <p:cNvSpPr/>
          <p:nvPr/>
        </p:nvSpPr>
        <p:spPr>
          <a:xfrm>
            <a:off x="1484753" y="4375486"/>
            <a:ext cx="31359" cy="697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151">
              <a:solidFill>
                <a:prstClr val="white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CC05911-D6BD-4ED7-B727-5BC42F05DF93}"/>
              </a:ext>
            </a:extLst>
          </p:cNvPr>
          <p:cNvSpPr/>
          <p:nvPr/>
        </p:nvSpPr>
        <p:spPr>
          <a:xfrm>
            <a:off x="1484753" y="5373246"/>
            <a:ext cx="31359" cy="697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151">
              <a:solidFill>
                <a:prstClr val="white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8" name="Text Placeholder 3">
            <a:extLst>
              <a:ext uri="{FF2B5EF4-FFF2-40B4-BE49-F238E27FC236}">
                <a16:creationId xmlns:a16="http://schemas.microsoft.com/office/drawing/2014/main" id="{761D543C-FCBC-E536-65AE-C0DEFE1E1C8E}"/>
              </a:ext>
            </a:extLst>
          </p:cNvPr>
          <p:cNvSpPr txBox="1">
            <a:spLocks/>
          </p:cNvSpPr>
          <p:nvPr/>
        </p:nvSpPr>
        <p:spPr>
          <a:xfrm>
            <a:off x="6215041" y="3225233"/>
            <a:ext cx="5601600" cy="640800"/>
          </a:xfrm>
          <a:prstGeom prst="rect">
            <a:avLst/>
          </a:prstGeom>
          <a:solidFill>
            <a:srgbClr val="D9F2D0"/>
          </a:solidFill>
        </p:spPr>
        <p:txBody>
          <a:bodyPr vert="horz" wrap="square" lIns="51435" tIns="51435" rIns="51435" bIns="51435" rtlCol="0" anchor="ctr">
            <a:noAutofit/>
          </a:bodyPr>
          <a:lstStyle>
            <a:lvl1pPr marL="173038" indent="-173038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4488" indent="-1714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17525" indent="-173038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30238" indent="-112713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41363" indent="-111125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38"/>
              </a:spcBef>
              <a:spcAft>
                <a:spcPts val="338"/>
              </a:spcAft>
              <a:buClr>
                <a:prstClr val="white"/>
              </a:buClr>
            </a:pPr>
            <a:endParaRPr lang="it-IT" sz="10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338"/>
              </a:spcBef>
              <a:spcAft>
                <a:spcPts val="338"/>
              </a:spcAft>
              <a:buClr>
                <a:prstClr val="white"/>
              </a:buClr>
            </a:pPr>
            <a:endParaRPr lang="en-US" sz="788" b="1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7" name="Text Placeholder 3">
            <a:extLst>
              <a:ext uri="{FF2B5EF4-FFF2-40B4-BE49-F238E27FC236}">
                <a16:creationId xmlns:a16="http://schemas.microsoft.com/office/drawing/2014/main" id="{BF6EFF08-5EE9-C4D0-826A-5830370BC342}"/>
              </a:ext>
            </a:extLst>
          </p:cNvPr>
          <p:cNvSpPr txBox="1">
            <a:spLocks/>
          </p:cNvSpPr>
          <p:nvPr/>
        </p:nvSpPr>
        <p:spPr>
          <a:xfrm>
            <a:off x="6215041" y="2189050"/>
            <a:ext cx="5602386" cy="924179"/>
          </a:xfrm>
          <a:prstGeom prst="rect">
            <a:avLst/>
          </a:prstGeom>
          <a:solidFill>
            <a:srgbClr val="007239"/>
          </a:solidFill>
        </p:spPr>
        <p:txBody>
          <a:bodyPr vert="horz" wrap="square" lIns="51435" tIns="51435" rIns="51435" bIns="51435" rtlCol="0" anchor="ctr">
            <a:noAutofit/>
          </a:bodyPr>
          <a:lstStyle>
            <a:lvl1pPr marL="173038" indent="-173038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4488" indent="-1714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17525" indent="-173038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30238" indent="-112713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41363" indent="-111125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38"/>
              </a:spcBef>
              <a:spcAft>
                <a:spcPts val="338"/>
              </a:spcAft>
              <a:buClr>
                <a:prstClr val="white"/>
              </a:buClr>
            </a:pPr>
            <a:endParaRPr lang="en-US" sz="788" b="1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DA6E6C0F-65C0-69CA-0A4B-AE36E876F6EA}"/>
              </a:ext>
            </a:extLst>
          </p:cNvPr>
          <p:cNvSpPr txBox="1">
            <a:spLocks/>
          </p:cNvSpPr>
          <p:nvPr/>
        </p:nvSpPr>
        <p:spPr>
          <a:xfrm>
            <a:off x="6215041" y="3996789"/>
            <a:ext cx="5601600" cy="640800"/>
          </a:xfrm>
          <a:prstGeom prst="rect">
            <a:avLst/>
          </a:prstGeom>
          <a:solidFill>
            <a:srgbClr val="D9F2D0"/>
          </a:solidFill>
        </p:spPr>
        <p:txBody>
          <a:bodyPr vert="horz" wrap="square" lIns="51435" tIns="51435" rIns="51435" bIns="51435" rtlCol="0" anchor="ctr">
            <a:noAutofit/>
          </a:bodyPr>
          <a:lstStyle>
            <a:lvl1pPr marL="173038" indent="-173038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4488" indent="-1714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17525" indent="-173038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30238" indent="-112713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41363" indent="-111125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38"/>
              </a:spcBef>
              <a:spcAft>
                <a:spcPts val="338"/>
              </a:spcAft>
              <a:buClr>
                <a:prstClr val="white"/>
              </a:buClr>
            </a:pPr>
            <a:endParaRPr lang="en-US" sz="788" b="1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0" name="Text Placeholder 3">
            <a:extLst>
              <a:ext uri="{FF2B5EF4-FFF2-40B4-BE49-F238E27FC236}">
                <a16:creationId xmlns:a16="http://schemas.microsoft.com/office/drawing/2014/main" id="{FAF67094-C351-8D95-9B20-FB51AF7848B7}"/>
              </a:ext>
            </a:extLst>
          </p:cNvPr>
          <p:cNvSpPr txBox="1">
            <a:spLocks/>
          </p:cNvSpPr>
          <p:nvPr/>
        </p:nvSpPr>
        <p:spPr>
          <a:xfrm>
            <a:off x="6215040" y="4769995"/>
            <a:ext cx="5601600" cy="640800"/>
          </a:xfrm>
          <a:prstGeom prst="rect">
            <a:avLst/>
          </a:prstGeom>
          <a:solidFill>
            <a:srgbClr val="D9F2D0"/>
          </a:solidFill>
        </p:spPr>
        <p:txBody>
          <a:bodyPr vert="horz" wrap="square" lIns="51435" tIns="51435" rIns="51435" bIns="51435" rtlCol="0" anchor="ctr">
            <a:noAutofit/>
          </a:bodyPr>
          <a:lstStyle>
            <a:lvl1pPr marL="173038" indent="-173038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4488" indent="-1714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17525" indent="-173038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30238" indent="-112713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41363" indent="-111125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38"/>
              </a:spcBef>
              <a:spcAft>
                <a:spcPts val="338"/>
              </a:spcAft>
              <a:buClr>
                <a:prstClr val="white"/>
              </a:buClr>
            </a:pPr>
            <a:endParaRPr lang="en-US" sz="788" b="1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572D723-426D-DF3F-84A2-9F7E1273F84A}"/>
              </a:ext>
            </a:extLst>
          </p:cNvPr>
          <p:cNvSpPr txBox="1"/>
          <p:nvPr/>
        </p:nvSpPr>
        <p:spPr>
          <a:xfrm>
            <a:off x="6589829" y="3391745"/>
            <a:ext cx="817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2.1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46436FE-A1A2-B398-D8CF-08691E8AD93F}"/>
              </a:ext>
            </a:extLst>
          </p:cNvPr>
          <p:cNvSpPr txBox="1"/>
          <p:nvPr/>
        </p:nvSpPr>
        <p:spPr>
          <a:xfrm>
            <a:off x="6589829" y="2497251"/>
            <a:ext cx="817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b="1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02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2A6E002-D1AB-F50F-6F52-BD0731FD092E}"/>
              </a:ext>
            </a:extLst>
          </p:cNvPr>
          <p:cNvSpPr txBox="1"/>
          <p:nvPr/>
        </p:nvSpPr>
        <p:spPr>
          <a:xfrm>
            <a:off x="6589829" y="4163301"/>
            <a:ext cx="817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2.2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DDD4FDC-858C-714B-4BFB-23CD6FE7AF7C}"/>
              </a:ext>
            </a:extLst>
          </p:cNvPr>
          <p:cNvSpPr txBox="1"/>
          <p:nvPr/>
        </p:nvSpPr>
        <p:spPr>
          <a:xfrm>
            <a:off x="6589829" y="4936507"/>
            <a:ext cx="817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2.3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D676BA3-B82C-C306-78E4-DADAAC5BBB40}"/>
              </a:ext>
            </a:extLst>
          </p:cNvPr>
          <p:cNvSpPr/>
          <p:nvPr/>
        </p:nvSpPr>
        <p:spPr>
          <a:xfrm>
            <a:off x="7515603" y="3380261"/>
            <a:ext cx="3615428" cy="330745"/>
          </a:xfrm>
          <a:prstGeom prst="rect">
            <a:avLst/>
          </a:prstGeom>
          <a:noFill/>
        </p:spPr>
        <p:txBody>
          <a:bodyPr wrap="none" lIns="68036" tIns="68036" rIns="68036" bIns="68036" anchor="ctr">
            <a:noAutofit/>
          </a:bodyPr>
          <a:lstStyle/>
          <a:p>
            <a:pPr defTabSz="257168"/>
            <a:endParaRPr lang="it-IT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defTabSz="257168"/>
            <a:endParaRPr lang="it-IT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defTabSz="257168"/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AUDIT DA PARTE DELLA CORTE DEI CONTI</a:t>
            </a:r>
          </a:p>
          <a:p>
            <a:pPr defTabSz="257168"/>
            <a:endParaRPr lang="it-IT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defTabSz="257168"/>
            <a:endParaRPr lang="en-US" sz="105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9D6A895-0A54-DF57-B9AA-6300CAA4FDA2}"/>
              </a:ext>
            </a:extLst>
          </p:cNvPr>
          <p:cNvSpPr/>
          <p:nvPr/>
        </p:nvSpPr>
        <p:spPr>
          <a:xfrm>
            <a:off x="7515603" y="2485767"/>
            <a:ext cx="3615428" cy="330745"/>
          </a:xfrm>
          <a:prstGeom prst="rect">
            <a:avLst/>
          </a:prstGeom>
          <a:noFill/>
        </p:spPr>
        <p:txBody>
          <a:bodyPr wrap="none" lIns="68036" tIns="68036" rIns="68036" bIns="68036" anchor="ctr">
            <a:noAutofit/>
          </a:bodyPr>
          <a:lstStyle/>
          <a:p>
            <a:pPr defTabSz="457200"/>
            <a:r>
              <a:rPr lang="it-IT" sz="1400" b="1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AUDIT DI ORGANISMI COMUNITARI E </a:t>
            </a:r>
          </a:p>
          <a:p>
            <a:pPr defTabSz="457200"/>
            <a:r>
              <a:rPr lang="it-IT" sz="1400" b="1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NAZIONALI (ECA UE, DAC, MEF IGRUE)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4070E09-E95E-B202-1E4A-E470933C9AAF}"/>
              </a:ext>
            </a:extLst>
          </p:cNvPr>
          <p:cNvSpPr/>
          <p:nvPr/>
        </p:nvSpPr>
        <p:spPr>
          <a:xfrm>
            <a:off x="7515603" y="4151817"/>
            <a:ext cx="3615428" cy="330745"/>
          </a:xfrm>
          <a:prstGeom prst="rect">
            <a:avLst/>
          </a:prstGeom>
          <a:noFill/>
        </p:spPr>
        <p:txBody>
          <a:bodyPr wrap="none" lIns="68036" tIns="68036" rIns="68036" bIns="68036" anchor="ctr">
            <a:noAutofit/>
          </a:bodyPr>
          <a:lstStyle/>
          <a:p>
            <a:pPr defTabSz="257168"/>
            <a:endParaRPr lang="it-IT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defTabSz="257168"/>
            <a:endParaRPr lang="it-IT" sz="13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defTabSz="257168"/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AUDIT DA PARTE DELLA DIREZIONE GENERALE</a:t>
            </a:r>
          </a:p>
          <a:p>
            <a:pPr defTabSz="257168"/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AUDIT DELLA CE (DAC)</a:t>
            </a:r>
          </a:p>
          <a:p>
            <a:pPr defTabSz="257168"/>
            <a:endParaRPr lang="it-IT" sz="12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defTabSz="257168"/>
            <a:endParaRPr lang="en-US" sz="105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8AE67B5-72A2-4B72-6199-B8772B1F3D12}"/>
              </a:ext>
            </a:extLst>
          </p:cNvPr>
          <p:cNvSpPr/>
          <p:nvPr/>
        </p:nvSpPr>
        <p:spPr>
          <a:xfrm>
            <a:off x="7307605" y="3311633"/>
            <a:ext cx="31363" cy="46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151">
              <a:solidFill>
                <a:prstClr val="white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DD27803-E6BA-CECB-9523-1B042F1C79B0}"/>
              </a:ext>
            </a:extLst>
          </p:cNvPr>
          <p:cNvSpPr/>
          <p:nvPr/>
        </p:nvSpPr>
        <p:spPr>
          <a:xfrm>
            <a:off x="7307605" y="2302475"/>
            <a:ext cx="31363" cy="697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151">
              <a:solidFill>
                <a:prstClr val="white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A2778F-53F5-0C3C-A724-F75D62B59334}"/>
              </a:ext>
            </a:extLst>
          </p:cNvPr>
          <p:cNvSpPr/>
          <p:nvPr/>
        </p:nvSpPr>
        <p:spPr>
          <a:xfrm>
            <a:off x="7321197" y="5615138"/>
            <a:ext cx="31363" cy="697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151">
              <a:solidFill>
                <a:prstClr val="white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C6CC30FC-7D94-85F5-5950-1872BE7F198B}"/>
              </a:ext>
            </a:extLst>
          </p:cNvPr>
          <p:cNvSpPr txBox="1">
            <a:spLocks/>
          </p:cNvSpPr>
          <p:nvPr/>
        </p:nvSpPr>
        <p:spPr>
          <a:xfrm>
            <a:off x="6215040" y="5541485"/>
            <a:ext cx="5601600" cy="640800"/>
          </a:xfrm>
          <a:prstGeom prst="rect">
            <a:avLst/>
          </a:prstGeom>
          <a:solidFill>
            <a:srgbClr val="D9F2D0"/>
          </a:solidFill>
        </p:spPr>
        <p:txBody>
          <a:bodyPr vert="horz" wrap="square" lIns="51435" tIns="51435" rIns="51435" bIns="51435" rtlCol="0" anchor="ctr">
            <a:noAutofit/>
          </a:bodyPr>
          <a:lstStyle>
            <a:lvl1pPr marL="173038" indent="-173038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4488" indent="-1714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17525" indent="-173038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30238" indent="-112713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−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41363" indent="-111125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kumimoji="1"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38"/>
              </a:spcBef>
              <a:spcAft>
                <a:spcPts val="338"/>
              </a:spcAft>
              <a:buClr>
                <a:prstClr val="white"/>
              </a:buClr>
            </a:pPr>
            <a:endParaRPr lang="en-US" sz="788" b="1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28A039-DEDB-15FE-B8EA-1E919218CF08}"/>
              </a:ext>
            </a:extLst>
          </p:cNvPr>
          <p:cNvSpPr txBox="1"/>
          <p:nvPr/>
        </p:nvSpPr>
        <p:spPr>
          <a:xfrm>
            <a:off x="6589829" y="5707997"/>
            <a:ext cx="817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2.4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8B7565-7C28-2A04-857B-0A93F1FF44E3}"/>
              </a:ext>
            </a:extLst>
          </p:cNvPr>
          <p:cNvSpPr/>
          <p:nvPr/>
        </p:nvSpPr>
        <p:spPr>
          <a:xfrm>
            <a:off x="7515603" y="5696513"/>
            <a:ext cx="3615428" cy="330745"/>
          </a:xfrm>
          <a:prstGeom prst="rect">
            <a:avLst/>
          </a:prstGeom>
          <a:noFill/>
        </p:spPr>
        <p:txBody>
          <a:bodyPr wrap="none" lIns="68036" tIns="68036" rIns="68036" bIns="68036" anchor="ctr">
            <a:noAutofit/>
          </a:bodyPr>
          <a:lstStyle/>
          <a:p>
            <a:pPr defTabSz="257168"/>
            <a:endParaRPr lang="it-IT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defTabSz="257168"/>
            <a:endParaRPr lang="it-IT" sz="13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defTabSz="257168"/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INFORMATIVA SUGLI AVVERTIMENTI DELLA</a:t>
            </a:r>
          </a:p>
          <a:p>
            <a:pPr defTabSz="257168"/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COMMISSIONE</a:t>
            </a:r>
          </a:p>
          <a:p>
            <a:pPr defTabSz="257168"/>
            <a:endParaRPr lang="it-IT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defTabSz="257168"/>
            <a:endParaRPr lang="en-US" sz="105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CA79693-190F-438C-3B01-2BB2B8AA9010}"/>
              </a:ext>
            </a:extLst>
          </p:cNvPr>
          <p:cNvSpPr/>
          <p:nvPr/>
        </p:nvSpPr>
        <p:spPr>
          <a:xfrm>
            <a:off x="7307605" y="4083189"/>
            <a:ext cx="31363" cy="46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151">
              <a:solidFill>
                <a:prstClr val="white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8138DB-E3FC-3035-9AA8-306CBC5A97E9}"/>
              </a:ext>
            </a:extLst>
          </p:cNvPr>
          <p:cNvSpPr/>
          <p:nvPr/>
        </p:nvSpPr>
        <p:spPr>
          <a:xfrm>
            <a:off x="7307605" y="4856395"/>
            <a:ext cx="31363" cy="46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151">
              <a:solidFill>
                <a:prstClr val="white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4AE126-6423-B4F2-09AC-BFC67CB78BD9}"/>
              </a:ext>
            </a:extLst>
          </p:cNvPr>
          <p:cNvSpPr/>
          <p:nvPr/>
        </p:nvSpPr>
        <p:spPr>
          <a:xfrm>
            <a:off x="7307605" y="5627885"/>
            <a:ext cx="31363" cy="46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151">
              <a:solidFill>
                <a:prstClr val="white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E3F1BEE-D008-D036-8B42-F4CEFCFAF3D9}"/>
              </a:ext>
            </a:extLst>
          </p:cNvPr>
          <p:cNvSpPr txBox="1"/>
          <p:nvPr/>
        </p:nvSpPr>
        <p:spPr>
          <a:xfrm>
            <a:off x="7459760" y="4828785"/>
            <a:ext cx="42000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57168"/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VALUTAZIONE IN ITINERE DELL’EFFICACIA DELLE ATTIVITÀ DI AUDIT - IGRUE</a:t>
            </a:r>
          </a:p>
        </p:txBody>
      </p:sp>
    </p:spTree>
    <p:extLst>
      <p:ext uri="{BB962C8B-B14F-4D97-AF65-F5344CB8AC3E}">
        <p14:creationId xmlns:p14="http://schemas.microsoft.com/office/powerpoint/2010/main" val="189254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5B104-C07C-40A9-EC2A-330A696FF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334" y="1576176"/>
            <a:ext cx="10515600" cy="2852737"/>
          </a:xfrm>
        </p:spPr>
        <p:txBody>
          <a:bodyPr/>
          <a:lstStyle/>
          <a:p>
            <a:r>
              <a:rPr lang="it-IT" dirty="0"/>
              <a:t>1. Principali attività svolte </a:t>
            </a:r>
            <a:r>
              <a:rPr lang="it-IT" dirty="0" err="1"/>
              <a:t>dall’AdA</a:t>
            </a:r>
            <a:r>
              <a:rPr lang="it-IT" dirty="0"/>
              <a:t> </a:t>
            </a:r>
            <a:endParaRPr lang="it-IT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41768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559B1-AED5-5E0D-D795-0B946F2C6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6087"/>
            <a:ext cx="10515600" cy="2933262"/>
          </a:xfrm>
          <a:solidFill>
            <a:srgbClr val="D9F2D0"/>
          </a:solidFill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/>
                <a:ea typeface="+mn-ea"/>
              </a:rPr>
              <a:t>Nel periodo contabile IX, l'attività di audit si è concentrata sulla</a:t>
            </a:r>
            <a:r>
              <a:rPr lang="it-IT" sz="1200" dirty="0"/>
              <a:t>:</a:t>
            </a:r>
          </a:p>
          <a:p>
            <a:pPr marL="285750" indent="-285750" algn="just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it-IT" sz="1200" b="1" dirty="0">
                <a:latin typeface="Helvetica" panose="020B0604020202020204" pitchFamily="34" charset="0"/>
                <a:cs typeface="Helvetica" panose="020B0604020202020204" pitchFamily="34" charset="0"/>
              </a:rPr>
              <a:t>Predisposizione di una Strategia di audit</a:t>
            </a:r>
            <a:r>
              <a:rPr lang="it-IT" sz="1200" dirty="0">
                <a:latin typeface="Helvetica" panose="020B0604020202020204" pitchFamily="34" charset="0"/>
                <a:cs typeface="Helvetica" panose="020B0604020202020204" pitchFamily="34" charset="0"/>
              </a:rPr>
              <a:t>. La Strategia, approvata con un unico Decreto per il POR FSE e FESR, definisce </a:t>
            </a:r>
            <a:r>
              <a:rPr lang="it-IT" sz="1200" b="1" dirty="0">
                <a:latin typeface="Helvetica" panose="020B0604020202020204" pitchFamily="34" charset="0"/>
                <a:cs typeface="Helvetica" panose="020B0604020202020204" pitchFamily="34" charset="0"/>
              </a:rPr>
              <a:t>la metodologia di audit</a:t>
            </a:r>
            <a:r>
              <a:rPr lang="it-IT" sz="1200" dirty="0"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it-IT" sz="1200" b="1" dirty="0">
                <a:latin typeface="Helvetica" panose="020B0604020202020204" pitchFamily="34" charset="0"/>
                <a:cs typeface="Helvetica" panose="020B0604020202020204" pitchFamily="34" charset="0"/>
              </a:rPr>
              <a:t>il metodo di campionamento </a:t>
            </a:r>
            <a:r>
              <a:rPr lang="it-IT" sz="1200" dirty="0">
                <a:latin typeface="Helvetica" panose="020B0604020202020204" pitchFamily="34" charset="0"/>
                <a:cs typeface="Helvetica" panose="020B0604020202020204" pitchFamily="34" charset="0"/>
              </a:rPr>
              <a:t>per le verifiche sulle operazioni </a:t>
            </a:r>
            <a:r>
              <a:rPr lang="it-IT" sz="1200" b="1" dirty="0">
                <a:latin typeface="Helvetica" panose="020B0604020202020204" pitchFamily="34" charset="0"/>
                <a:cs typeface="Helvetica" panose="020B0604020202020204" pitchFamily="34" charset="0"/>
              </a:rPr>
              <a:t>e la pianificazione delle attività di audit </a:t>
            </a:r>
            <a:r>
              <a:rPr lang="it-IT" sz="1200" dirty="0">
                <a:latin typeface="Helvetica" panose="020B0604020202020204" pitchFamily="34" charset="0"/>
                <a:cs typeface="Helvetica" panose="020B0604020202020204" pitchFamily="34" charset="0"/>
              </a:rPr>
              <a:t>per il periodo contabile corrente e per i due successivi.</a:t>
            </a:r>
          </a:p>
          <a:p>
            <a:pPr marL="285750" indent="-285750" algn="just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it-IT" sz="1200" b="1" dirty="0">
                <a:latin typeface="Helvetica" panose="020B0604020202020204" pitchFamily="34" charset="0"/>
                <a:cs typeface="Helvetica" panose="020B0604020202020204" pitchFamily="34" charset="0"/>
              </a:rPr>
              <a:t>Esecuzione delle attività di audit </a:t>
            </a:r>
            <a:r>
              <a:rPr lang="it-IT" sz="1200" dirty="0">
                <a:latin typeface="Helvetica" panose="020B0604020202020204" pitchFamily="34" charset="0"/>
                <a:cs typeface="Helvetica" panose="020B0604020202020204" pitchFamily="34" charset="0"/>
              </a:rPr>
              <a:t>attraverso:</a:t>
            </a:r>
            <a:endParaRPr lang="it-IT" sz="1200" dirty="0"/>
          </a:p>
          <a:p>
            <a:pPr marL="971550" lvl="1" indent="-285750" algn="just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it-IT" sz="1200" dirty="0">
                <a:latin typeface="Helvetica" panose="020B0604020202020204" pitchFamily="34" charset="0"/>
                <a:cs typeface="Helvetica" panose="020B0604020202020204" pitchFamily="34" charset="0"/>
              </a:rPr>
              <a:t>Verifica sul funzionamento del Sistema di Gestione e Controllo del Programma Operativo attraverso un </a:t>
            </a:r>
            <a:r>
              <a:rPr lang="it-IT" sz="1200" b="1" dirty="0">
                <a:latin typeface="Helvetica" panose="020B0604020202020204" pitchFamily="34" charset="0"/>
                <a:cs typeface="Helvetica" panose="020B0604020202020204" pitchFamily="34" charset="0"/>
              </a:rPr>
              <a:t>Audit di sistema sugli aiuti di Stato </a:t>
            </a:r>
            <a:r>
              <a:rPr lang="it-IT" sz="1200" dirty="0">
                <a:latin typeface="Helvetica" panose="020B0604020202020204" pitchFamily="34" charset="0"/>
                <a:cs typeface="Helvetica" panose="020B0604020202020204" pitchFamily="34" charset="0"/>
              </a:rPr>
              <a:t>sull'Autorità di Gestione,</a:t>
            </a:r>
            <a:r>
              <a:rPr lang="it-IT" sz="1200" dirty="0"/>
              <a:t> che ha avuto come </a:t>
            </a:r>
            <a:r>
              <a:rPr lang="it-IT" sz="1200" b="1" dirty="0"/>
              <a:t>esito categoria 2, «Funziona, ma sono necessari alcuni miglioramenti». </a:t>
            </a:r>
            <a:r>
              <a:rPr lang="it-IT" sz="1200" dirty="0"/>
              <a:t>Rimangono aperte delle </a:t>
            </a:r>
            <a:r>
              <a:rPr lang="it-IT" sz="1200" b="1" dirty="0"/>
              <a:t>raccomandazioni che sono oggetto di follow-up.</a:t>
            </a:r>
          </a:p>
          <a:p>
            <a:pPr marL="971550" lvl="1" indent="-285750" algn="just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it-IT" sz="1200" dirty="0"/>
              <a:t>Verifica di </a:t>
            </a:r>
            <a:r>
              <a:rPr lang="it-IT" sz="1200" b="1" dirty="0"/>
              <a:t>19 progetti </a:t>
            </a:r>
            <a:r>
              <a:rPr lang="it-IT" sz="1200" dirty="0"/>
              <a:t>nell’ambito dell’</a:t>
            </a:r>
            <a:r>
              <a:rPr lang="it-IT" sz="1200" b="1" dirty="0"/>
              <a:t>Audit delle operazioni: </a:t>
            </a:r>
            <a:r>
              <a:rPr lang="it-IT" sz="1200" dirty="0"/>
              <a:t>le </a:t>
            </a:r>
            <a:r>
              <a:rPr lang="it-IT" sz="1200" b="1" dirty="0"/>
              <a:t>irregolarità</a:t>
            </a:r>
            <a:r>
              <a:rPr lang="it-IT" sz="1200" dirty="0"/>
              <a:t> riscontrate sulle </a:t>
            </a:r>
            <a:r>
              <a:rPr lang="it-IT" sz="1200" b="1" dirty="0"/>
              <a:t>operazioni campionate sono 6</a:t>
            </a:r>
            <a:r>
              <a:rPr lang="it-IT" sz="1200" dirty="0"/>
              <a:t>, per un importo totale di € 68.274,80. </a:t>
            </a:r>
            <a:endParaRPr lang="it-IT" sz="1200" b="1" dirty="0"/>
          </a:p>
          <a:p>
            <a:pPr marL="971550" lvl="1" indent="-285750" algn="just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it-IT" sz="1200" b="1" dirty="0"/>
              <a:t>Audit dei Conti:</a:t>
            </a:r>
            <a:r>
              <a:rPr lang="it-IT" sz="1200" dirty="0"/>
              <a:t> le </a:t>
            </a:r>
            <a:r>
              <a:rPr lang="it-IT" sz="1200" b="1" dirty="0"/>
              <a:t>spese</a:t>
            </a:r>
            <a:r>
              <a:rPr lang="it-IT" sz="1200" dirty="0"/>
              <a:t> per le quali è stato chiesto il </a:t>
            </a:r>
            <a:r>
              <a:rPr lang="it-IT" sz="1200" b="1" dirty="0"/>
              <a:t>rimborso</a:t>
            </a:r>
            <a:r>
              <a:rPr lang="it-IT" sz="1200" dirty="0"/>
              <a:t> alla CE sono risultate </a:t>
            </a:r>
            <a:r>
              <a:rPr lang="it-IT" sz="1200" b="1" dirty="0"/>
              <a:t>legittime e regolari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7ECE4E-8108-C313-BA48-00A6B981F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9196"/>
            <a:ext cx="10515600" cy="608261"/>
          </a:xfrm>
        </p:spPr>
        <p:txBody>
          <a:bodyPr/>
          <a:lstStyle/>
          <a:p>
            <a:r>
              <a:rPr lang="it-IT" dirty="0"/>
              <a:t>1.1 ATTIVITÀ PROGRAMMAZIONE 2014-2020 – IX P.C.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49CB74-D846-213B-88BD-8B560425233E}"/>
              </a:ext>
            </a:extLst>
          </p:cNvPr>
          <p:cNvSpPr txBox="1"/>
          <p:nvPr/>
        </p:nvSpPr>
        <p:spPr>
          <a:xfrm>
            <a:off x="838200" y="5557125"/>
            <a:ext cx="9597887" cy="6001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1100" dirty="0">
                <a:latin typeface="Helvetica" panose="020B0604020202020204" pitchFamily="34" charset="0"/>
                <a:cs typeface="Helvetica" panose="020B0604020202020204" pitchFamily="34" charset="0"/>
              </a:rPr>
              <a:t>Grazie a questo impegno, è stato possibile trasmettere alla Commissione Europea, </a:t>
            </a:r>
            <a:r>
              <a:rPr lang="it-IT" sz="1100" b="1" dirty="0">
                <a:latin typeface="Helvetica" panose="020B0604020202020204" pitchFamily="34" charset="0"/>
                <a:cs typeface="Helvetica" panose="020B0604020202020204" pitchFamily="34" charset="0"/>
              </a:rPr>
              <a:t>entro la scadenza del 1^ marzo 2024, le Relazioni Annuali di Controllo (RAC) e i pareri di audit relativi a tutti e tre i Programmi</a:t>
            </a:r>
            <a:r>
              <a:rPr lang="it-IT" sz="1100" dirty="0">
                <a:latin typeface="Helvetica" panose="020B0604020202020204" pitchFamily="34" charset="0"/>
                <a:cs typeface="Helvetica" panose="020B0604020202020204" pitchFamily="34" charset="0"/>
              </a:rPr>
              <a:t>,  garantendo così la conformità ai requisiti regolamentari e il corretto avanzamento del processo di chiusura. Gli esiti degli audit hanno consentito all’AdA di emettere un </a:t>
            </a:r>
            <a:r>
              <a:rPr lang="it-IT" sz="1100" b="1" dirty="0">
                <a:latin typeface="Helvetica" panose="020B0604020202020204" pitchFamily="34" charset="0"/>
                <a:cs typeface="Helvetica" panose="020B0604020202020204" pitchFamily="34" charset="0"/>
              </a:rPr>
              <a:t>Parere senza riserve.</a:t>
            </a:r>
            <a:endParaRPr lang="it-IT" sz="1100" b="1" dirty="0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F81E61B3-BE15-A9EE-DA9B-9A4ED8609D21}"/>
              </a:ext>
            </a:extLst>
          </p:cNvPr>
          <p:cNvSpPr/>
          <p:nvPr/>
        </p:nvSpPr>
        <p:spPr>
          <a:xfrm rot="10800000">
            <a:off x="5266195" y="5203050"/>
            <a:ext cx="1080133" cy="363358"/>
          </a:xfrm>
          <a:prstGeom prst="triangle">
            <a:avLst/>
          </a:prstGeom>
          <a:solidFill>
            <a:srgbClr val="196B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9" name="Graphic 8" descr="Bullseye with solid fill">
            <a:extLst>
              <a:ext uri="{FF2B5EF4-FFF2-40B4-BE49-F238E27FC236}">
                <a16:creationId xmlns:a16="http://schemas.microsoft.com/office/drawing/2014/main" id="{889C571E-02DB-620C-2718-24DF76212A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11173" y="5488207"/>
            <a:ext cx="742627" cy="73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118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6FD6-A7FA-BBC9-B580-3208FC649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9196"/>
            <a:ext cx="10515600" cy="608261"/>
          </a:xfrm>
        </p:spPr>
        <p:txBody>
          <a:bodyPr/>
          <a:lstStyle/>
          <a:p>
            <a:r>
              <a:rPr lang="it-IT" dirty="0"/>
              <a:t>1.2 ATTIVITÀ CHIUSURA PROGRAMMAZIONE 2014-2020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BC8AF-3584-E0F0-2F1E-5EB13EA23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92543"/>
            <a:ext cx="10515600" cy="1936836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r>
              <a:rPr lang="it-IT" dirty="0"/>
              <a:t>In particolare, sono stati organizzati dei tavoli di coordinamento con le Autorità di Gestione volti a: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dirty="0"/>
              <a:t>Condividere una </a:t>
            </a:r>
            <a:r>
              <a:rPr lang="it-IT" b="1" dirty="0"/>
              <a:t>tempistica</a:t>
            </a:r>
            <a:r>
              <a:rPr lang="it-IT" dirty="0"/>
              <a:t> nell’ambito delle scadenze fissate dalla CE con la messa a punto di un </a:t>
            </a:r>
            <a:r>
              <a:rPr lang="it-IT" b="1" dirty="0"/>
              <a:t>calendario di dettaglio </a:t>
            </a:r>
            <a:r>
              <a:rPr lang="it-IT" dirty="0"/>
              <a:t>per ciascuna Autorità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dirty="0"/>
              <a:t>Stabilire le modalità di </a:t>
            </a:r>
            <a:r>
              <a:rPr lang="it-IT" b="1" dirty="0"/>
              <a:t>coordinamento</a:t>
            </a:r>
            <a:r>
              <a:rPr lang="it-IT" dirty="0"/>
              <a:t> e </a:t>
            </a:r>
            <a:r>
              <a:rPr lang="it-IT" b="1" dirty="0"/>
              <a:t>monitoraggio</a:t>
            </a:r>
            <a:r>
              <a:rPr lang="it-IT" dirty="0"/>
              <a:t> in merito allo </a:t>
            </a:r>
            <a:r>
              <a:rPr lang="it-IT" b="1" dirty="0"/>
              <a:t>stato di avanzamento </a:t>
            </a:r>
            <a:r>
              <a:rPr lang="it-IT" dirty="0"/>
              <a:t>dei Programmi (FESR e FSE) e alle specifiche fattispecie legate alla chiusura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dirty="0"/>
              <a:t>Illustrare i </a:t>
            </a:r>
            <a:r>
              <a:rPr lang="it-IT" b="1" dirty="0"/>
              <a:t>macro argomenti della checklist di autovalutazione </a:t>
            </a:r>
            <a:r>
              <a:rPr lang="it-IT" dirty="0"/>
              <a:t>fornita dalla CE, stabilendo che ciascuna Autorità compili la CL prima di ogni incontro in modo da </a:t>
            </a:r>
            <a:r>
              <a:rPr lang="it-IT" b="1" dirty="0"/>
              <a:t>condividerne</a:t>
            </a:r>
            <a:r>
              <a:rPr lang="it-IT" dirty="0"/>
              <a:t> i contenuti.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96BAFA-30A8-B192-2456-5FDA7F2575C7}"/>
              </a:ext>
            </a:extLst>
          </p:cNvPr>
          <p:cNvSpPr txBox="1"/>
          <p:nvPr/>
        </p:nvSpPr>
        <p:spPr>
          <a:xfrm>
            <a:off x="1511084" y="5253254"/>
            <a:ext cx="9842715" cy="523220"/>
          </a:xfrm>
          <a:prstGeom prst="rect">
            <a:avLst/>
          </a:prstGeom>
          <a:solidFill>
            <a:srgbClr val="D9F2D0"/>
          </a:solidFill>
        </p:spPr>
        <p:txBody>
          <a:bodyPr wrap="square">
            <a:spAutoFit/>
          </a:bodyPr>
          <a:lstStyle/>
          <a:p>
            <a:pPr algn="just" defTabSz="457200"/>
            <a:r>
              <a:rPr lang="it-IT" sz="14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L'obiettivo è definire modalità e tempistiche per </a:t>
            </a:r>
            <a:r>
              <a:rPr lang="it-IT" sz="1400" b="1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facilitare la cooperazione tra le diverse Autorità coinvolte, e preparare il "pacchetto finale di affidabilità"</a:t>
            </a:r>
            <a:r>
              <a:rPr lang="it-IT" sz="14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da inviare alla Commissione Europea entro il </a:t>
            </a:r>
            <a:r>
              <a:rPr lang="it-IT" sz="1400" b="1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15 febbraio 2026</a:t>
            </a:r>
            <a:r>
              <a:rPr lang="it-IT" sz="14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</a:p>
        </p:txBody>
      </p:sp>
      <p:pic>
        <p:nvPicPr>
          <p:cNvPr id="9" name="Graphic 8" descr="Bullseye with solid fill">
            <a:extLst>
              <a:ext uri="{FF2B5EF4-FFF2-40B4-BE49-F238E27FC236}">
                <a16:creationId xmlns:a16="http://schemas.microsoft.com/office/drawing/2014/main" id="{8D853C03-10A3-840E-0690-6A1F42DBC7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8457" y="5145864"/>
            <a:ext cx="742627" cy="738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F98FD21-00AE-1E63-51F2-FCEAA4481D38}"/>
              </a:ext>
            </a:extLst>
          </p:cNvPr>
          <p:cNvSpPr txBox="1"/>
          <p:nvPr/>
        </p:nvSpPr>
        <p:spPr>
          <a:xfrm>
            <a:off x="838200" y="2130668"/>
            <a:ext cx="9708397" cy="738664"/>
          </a:xfrm>
          <a:prstGeom prst="rect">
            <a:avLst/>
          </a:prstGeom>
          <a:solidFill>
            <a:srgbClr val="D9F2D0"/>
          </a:solidFill>
        </p:spPr>
        <p:txBody>
          <a:bodyPr wrap="square">
            <a:spAutoFit/>
          </a:bodyPr>
          <a:lstStyle/>
          <a:p>
            <a:pPr defTabSz="457200"/>
            <a:r>
              <a:rPr lang="it-IT" sz="14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L'Autorità di Audit sta </a:t>
            </a:r>
            <a:r>
              <a:rPr lang="it-IT" sz="1400" b="1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coordinando i lavori di chiusura dei Programmi FESR e FSE 2014-2020</a:t>
            </a:r>
            <a:r>
              <a:rPr lang="it-IT" sz="14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con l'obiettivo di garantire che le autorità competenti siano pronte a gestire correttamente il processo, minimizzando il rischio di irregolarità e rispettando le scadenze previste dai Regolamenti e dalle direttive della Commissione Europea. </a:t>
            </a:r>
          </a:p>
        </p:txBody>
      </p:sp>
      <p:pic>
        <p:nvPicPr>
          <p:cNvPr id="13" name="Graphic 12" descr="Meeting with solid fill">
            <a:extLst>
              <a:ext uri="{FF2B5EF4-FFF2-40B4-BE49-F238E27FC236}">
                <a16:creationId xmlns:a16="http://schemas.microsoft.com/office/drawing/2014/main" id="{240DC9A9-9BC3-34AB-1319-F0CD17ECFB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00841" y="2130668"/>
            <a:ext cx="752958" cy="891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72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BE9713E-9E10-14F9-F5F2-C0E1D50C5F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4911" y="2195910"/>
            <a:ext cx="5424889" cy="3885400"/>
          </a:xfrm>
          <a:solidFill>
            <a:srgbClr val="F2F2F2"/>
          </a:solidFill>
        </p:spPr>
        <p:txBody>
          <a:bodyPr anchor="ctr" anchorCtr="0">
            <a:normAutofit/>
          </a:bodyPr>
          <a:lstStyle/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I compiti e le funzioni dell’Autorità di Audit </a:t>
            </a:r>
            <a:r>
              <a:rPr lang="it-IT" sz="1400" dirty="0">
                <a:latin typeface="Helvetica" panose="020B0604020202020204" pitchFamily="34" charset="0"/>
                <a:cs typeface="Helvetica" panose="020B0604020202020204" pitchFamily="34" charset="0"/>
              </a:rPr>
              <a:t>per il periodo di programmazione 2021-2027 sono disciplinati dall’articolo 77 del Reg. (UE) n. 1060/2021. L'attività svolta, ha riguardato i seguenti compiti:</a:t>
            </a: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endParaRPr lang="it-IT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Predisposizione dei Manuali</a:t>
            </a:r>
            <a:r>
              <a:rPr lang="it-IT" sz="1400" dirty="0">
                <a:latin typeface="Helvetica" panose="020B0604020202020204" pitchFamily="34" charset="0"/>
                <a:cs typeface="Helvetica" panose="020B0604020202020204" pitchFamily="34" charset="0"/>
              </a:rPr>
              <a:t> delle procedure di audit 2021-2027 dei PR FESR 21-27;</a:t>
            </a: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Predisposizione delle Strategie </a:t>
            </a:r>
            <a:r>
              <a:rPr lang="it-IT" sz="1400" dirty="0">
                <a:latin typeface="Helvetica" panose="020B0604020202020204" pitchFamily="34" charset="0"/>
                <a:cs typeface="Helvetica" panose="020B0604020202020204" pitchFamily="34" charset="0"/>
              </a:rPr>
              <a:t>di Audit dei PR FESR 21-27, </a:t>
            </a:r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comprensivi di analisi dei rischi </a:t>
            </a:r>
            <a:r>
              <a:rPr lang="it-IT" sz="1400" dirty="0">
                <a:latin typeface="Helvetica" panose="020B0604020202020204" pitchFamily="34" charset="0"/>
                <a:cs typeface="Helvetica" panose="020B0604020202020204" pitchFamily="34" charset="0"/>
              </a:rPr>
              <a:t>per valutare le attività di audit. </a:t>
            </a:r>
          </a:p>
          <a:p>
            <a:pPr>
              <a:spcBef>
                <a:spcPts val="0"/>
              </a:spcBef>
            </a:pPr>
            <a:endParaRPr lang="it-IT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87741-4608-7081-A21D-D2D374EC2A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2195909"/>
            <a:ext cx="5340427" cy="3885401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ctr" anchorCtr="0"/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it-IT" sz="1400" dirty="0">
                <a:latin typeface="Helvetica" panose="020B0604020202020204" pitchFamily="34" charset="0"/>
                <a:cs typeface="Helvetica" panose="020B0604020202020204" pitchFamily="34" charset="0"/>
              </a:rPr>
              <a:t>Attualmente sono in corso </a:t>
            </a:r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audit sul funzionamento del Sistema di Gestione e Controllo: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endParaRPr lang="it-IT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Audit di sistema sul Requisito Chiave 2 </a:t>
            </a:r>
            <a:r>
              <a:rPr lang="it-IT" sz="1400" dirty="0">
                <a:latin typeface="Helvetica" panose="020B0604020202020204" pitchFamily="34" charset="0"/>
                <a:cs typeface="Helvetica" panose="020B0604020202020204" pitchFamily="34" charset="0"/>
              </a:rPr>
              <a:t>– "Adeguata selezione delle operazioni" – sull'Autorità di Gestione. 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endParaRPr lang="it-IT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just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Audit di sistema sull'Autorità </a:t>
            </a:r>
            <a:r>
              <a:rPr lang="it-IT" b="1" dirty="0"/>
              <a:t>Contabile </a:t>
            </a:r>
            <a:r>
              <a:rPr lang="it-IT" sz="1400" dirty="0">
                <a:latin typeface="Helvetica" panose="020B0604020202020204" pitchFamily="34" charset="0"/>
                <a:cs typeface="Helvetica" panose="020B0604020202020204" pitchFamily="34" charset="0"/>
              </a:rPr>
              <a:t>sul </a:t>
            </a:r>
            <a:r>
              <a:rPr lang="it-IT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Requisito Chiave 10</a:t>
            </a:r>
            <a:r>
              <a:rPr lang="it-IT" sz="1400" dirty="0">
                <a:latin typeface="Helvetica" panose="020B0604020202020204" pitchFamily="34" charset="0"/>
                <a:cs typeface="Helvetica" panose="020B0604020202020204" pitchFamily="34" charset="0"/>
              </a:rPr>
              <a:t>: "Procedure appropriate per la compilazione e la presentazione delle domande di pagamento e per la certificazione della completezza, accuratezza e veridicità dei Conti annuali".</a:t>
            </a:r>
            <a:endParaRPr lang="it-IT" dirty="0"/>
          </a:p>
          <a:p>
            <a:endParaRPr lang="it-IT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4C4085F-F684-BD2E-6AC4-35F71411C15F}"/>
              </a:ext>
            </a:extLst>
          </p:cNvPr>
          <p:cNvSpPr txBox="1">
            <a:spLocks/>
          </p:cNvSpPr>
          <p:nvPr/>
        </p:nvSpPr>
        <p:spPr>
          <a:xfrm>
            <a:off x="838200" y="1299196"/>
            <a:ext cx="10515600" cy="6082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kern="1200">
                <a:solidFill>
                  <a:srgbClr val="007239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1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007239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.3 ATTIVITÀ PROGRAMMAZIONE 2021-2027</a:t>
            </a:r>
          </a:p>
        </p:txBody>
      </p:sp>
    </p:spTree>
    <p:extLst>
      <p:ext uri="{BB962C8B-B14F-4D97-AF65-F5344CB8AC3E}">
        <p14:creationId xmlns:p14="http://schemas.microsoft.com/office/powerpoint/2010/main" val="2100583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5B104-C07C-40A9-EC2A-330A696FF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2. Audit di organismi comunitari e nazionali (ECA UE, DAC e MEF-IGRUE)</a:t>
            </a:r>
          </a:p>
        </p:txBody>
      </p:sp>
    </p:spTree>
    <p:extLst>
      <p:ext uri="{BB962C8B-B14F-4D97-AF65-F5344CB8AC3E}">
        <p14:creationId xmlns:p14="http://schemas.microsoft.com/office/powerpoint/2010/main" val="3185760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C9E11-AFF4-E358-ED41-64E324F21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9196"/>
            <a:ext cx="10515600" cy="608261"/>
          </a:xfrm>
        </p:spPr>
        <p:txBody>
          <a:bodyPr/>
          <a:lstStyle/>
          <a:p>
            <a:r>
              <a:rPr lang="it-IT" dirty="0"/>
              <a:t>2.1 AUDIT DA PARTE DELLA CORTE DEI CONTI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E8537-BF9F-84CD-EEDC-652495EA2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5512"/>
            <a:ext cx="10515600" cy="1279587"/>
          </a:xfrm>
          <a:solidFill>
            <a:srgbClr val="F2F2F2"/>
          </a:solidFill>
        </p:spPr>
        <p:txBody>
          <a:bodyPr>
            <a:normAutofit/>
          </a:bodyPr>
          <a:lstStyle/>
          <a:p>
            <a:r>
              <a:rPr lang="it-IT" sz="1600" b="1" dirty="0"/>
              <a:t>Missione CL-14229 Audit ECA sullo Strumento di Ingegneria finanziaria Internazionalizzazione</a:t>
            </a:r>
          </a:p>
          <a:p>
            <a:endParaRPr lang="it-IT" sz="1600" dirty="0"/>
          </a:p>
          <a:p>
            <a:r>
              <a:rPr lang="it-IT" sz="1600" dirty="0"/>
              <a:t>Nel mese di luglio 2024, la Corte dei Conti Europea ha trasmesso la </a:t>
            </a:r>
            <a:r>
              <a:rPr lang="it-IT" sz="1600" b="1" i="1" dirty="0" err="1"/>
              <a:t>Closure</a:t>
            </a:r>
            <a:r>
              <a:rPr lang="it-IT" sz="1600" b="1" i="1" dirty="0"/>
              <a:t> </a:t>
            </a:r>
            <a:r>
              <a:rPr lang="it-IT" sz="1600" b="1" i="1" dirty="0" err="1"/>
              <a:t>letter</a:t>
            </a:r>
            <a:r>
              <a:rPr lang="it-IT" sz="1600" dirty="0"/>
              <a:t>.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5EE979-9C57-A584-0A4B-AFA47169618E}"/>
              </a:ext>
            </a:extLst>
          </p:cNvPr>
          <p:cNvSpPr txBox="1"/>
          <p:nvPr/>
        </p:nvSpPr>
        <p:spPr>
          <a:xfrm>
            <a:off x="838200" y="4060263"/>
            <a:ext cx="10515600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IT" sz="14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it-IT" sz="1600" dirty="0">
                <a:latin typeface="Helvetica" panose="020B0604020202020204" pitchFamily="34" charset="0"/>
                <a:cs typeface="Helvetica" panose="020B0604020202020204" pitchFamily="34" charset="0"/>
              </a:rPr>
              <a:t>La Lettera di chiusura ha evidenziato un </a:t>
            </a:r>
            <a:r>
              <a:rPr lang="it-IT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esito estremamente positivo</a:t>
            </a:r>
            <a:r>
              <a:rPr lang="it-IT" sz="1600" dirty="0">
                <a:latin typeface="Helvetica" panose="020B0604020202020204" pitchFamily="34" charset="0"/>
                <a:cs typeface="Helvetica" panose="020B0604020202020204" pitchFamily="34" charset="0"/>
              </a:rPr>
              <a:t>, poiché non sono state riscontrate irregolarità con impatto finanziario, ma </a:t>
            </a:r>
            <a:r>
              <a:rPr lang="it-IT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solo lievi carenze nel sistema di gestione e controllo. </a:t>
            </a:r>
          </a:p>
          <a:p>
            <a:pPr algn="just"/>
            <a:endParaRPr lang="it-IT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it-IT" sz="1600" dirty="0">
                <a:latin typeface="Helvetica" panose="020B0604020202020204" pitchFamily="34" charset="0"/>
                <a:cs typeface="Helvetica" panose="020B0604020202020204" pitchFamily="34" charset="0"/>
              </a:rPr>
              <a:t>I punti di attenzione sollevati dalla Corte, che riguardano principalmente </a:t>
            </a:r>
            <a:r>
              <a:rPr lang="it-IT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le verifiche delle autodichiarazioni sul conflitto di interessi e alcuni aspetti specifici delle modalità di controllo, </a:t>
            </a:r>
            <a:r>
              <a:rPr lang="it-IT" sz="1600" dirty="0">
                <a:latin typeface="Helvetica" panose="020B0604020202020204" pitchFamily="34" charset="0"/>
                <a:cs typeface="Helvetica" panose="020B0604020202020204" pitchFamily="34" charset="0"/>
              </a:rPr>
              <a:t>sono già stati integrati </a:t>
            </a:r>
            <a:r>
              <a:rPr lang="it-IT" sz="1600" dirty="0" err="1">
                <a:latin typeface="Helvetica" panose="020B0604020202020204" pitchFamily="34" charset="0"/>
                <a:cs typeface="Helvetica" panose="020B0604020202020204" pitchFamily="34" charset="0"/>
              </a:rPr>
              <a:t>dall'AdA</a:t>
            </a:r>
            <a:r>
              <a:rPr lang="it-IT" sz="1600" dirty="0">
                <a:latin typeface="Helvetica" panose="020B0604020202020204" pitchFamily="34" charset="0"/>
                <a:cs typeface="Helvetica" panose="020B0604020202020204" pitchFamily="34" charset="0"/>
              </a:rPr>
              <a:t> nelle proprie procedure di verifica, per </a:t>
            </a:r>
            <a:r>
              <a:rPr lang="it-IT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migliorare ulteriormente l’efficienza e l’affidabilità dei processi di gestione e controllo.</a:t>
            </a:r>
          </a:p>
          <a:p>
            <a:endParaRPr lang="it-IT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FD4C0519-78F0-5D62-CCF7-37D8E2FF3817}"/>
              </a:ext>
            </a:extLst>
          </p:cNvPr>
          <p:cNvSpPr/>
          <p:nvPr/>
        </p:nvSpPr>
        <p:spPr>
          <a:xfrm rot="10800000">
            <a:off x="5206560" y="3586003"/>
            <a:ext cx="1080133" cy="363358"/>
          </a:xfrm>
          <a:prstGeom prst="triangle">
            <a:avLst/>
          </a:prstGeom>
          <a:solidFill>
            <a:srgbClr val="196B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7392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C9E11-AFF4-E358-ED41-64E324F21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9196"/>
            <a:ext cx="10515600" cy="608261"/>
          </a:xfrm>
        </p:spPr>
        <p:txBody>
          <a:bodyPr/>
          <a:lstStyle/>
          <a:p>
            <a:r>
              <a:rPr lang="it-IT" dirty="0"/>
              <a:t>2</a:t>
            </a:r>
            <a:r>
              <a:rPr lang="it-IT" sz="2000" dirty="0"/>
              <a:t>.2 AUDIT DA PARTE DELLA DIREZIONE GENERALE AUDIT DELLA CE (DAC)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E8537-BF9F-84CD-EEDC-652495EA2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7458"/>
            <a:ext cx="10515600" cy="1978742"/>
          </a:xfrm>
          <a:solidFill>
            <a:srgbClr val="F2F2F2"/>
          </a:solidFill>
        </p:spPr>
        <p:txBody>
          <a:bodyPr>
            <a:noAutofit/>
          </a:bodyPr>
          <a:lstStyle/>
          <a:p>
            <a:r>
              <a:rPr lang="it-IT" b="1" dirty="0"/>
              <a:t>Notification </a:t>
            </a:r>
            <a:r>
              <a:rPr lang="it-IT" b="1" dirty="0" err="1"/>
              <a:t>Letter</a:t>
            </a:r>
            <a:r>
              <a:rPr lang="it-IT" b="1" dirty="0"/>
              <a:t> Ares(2024) 285970 del 15/01/2024 (AMBITO DI CONTROLLO: RAC 2024 e N. 8 OPERAZIONI FESR e FSE). </a:t>
            </a:r>
          </a:p>
          <a:p>
            <a:r>
              <a:rPr lang="it-IT" dirty="0"/>
              <a:t>In data 4 ottobre 2024, la DAC ha trasmesso il </a:t>
            </a:r>
            <a:r>
              <a:rPr lang="it-IT" b="1" dirty="0"/>
              <a:t>rapporto preliminare in lingua italiana</a:t>
            </a:r>
            <a:r>
              <a:rPr lang="it-IT" dirty="0"/>
              <a:t>, che ha valutato le attività svolte dall’AdA sul sistema di gestione e controllo del FESR. </a:t>
            </a:r>
          </a:p>
          <a:p>
            <a:r>
              <a:rPr lang="it-IT" dirty="0"/>
              <a:t>La DAC ha evidenziato nel Rapporto un </a:t>
            </a:r>
            <a:r>
              <a:rPr lang="it-IT" b="1" dirty="0"/>
              <a:t>esito molto positivo</a:t>
            </a:r>
            <a:r>
              <a:rPr lang="it-IT" dirty="0"/>
              <a:t>, poiché non sono state riscontrate </a:t>
            </a:r>
            <a:r>
              <a:rPr lang="it-IT" b="1" dirty="0"/>
              <a:t>irregolarità con impatto finanziario</a:t>
            </a:r>
            <a:r>
              <a:rPr lang="it-IT" dirty="0"/>
              <a:t>, ma solo lievi carenze nel sistema di gestione e controllo. </a:t>
            </a:r>
          </a:p>
          <a:p>
            <a:r>
              <a:rPr lang="it-IT" dirty="0"/>
              <a:t>L'audit ha assegnato al sistema la </a:t>
            </a:r>
            <a:r>
              <a:rPr lang="it-IT" b="1" dirty="0"/>
              <a:t>categoria 2: "Funziona, ma sono necessari alcuni miglioramenti", </a:t>
            </a:r>
            <a:r>
              <a:rPr lang="it-IT" dirty="0"/>
              <a:t>riconoscendo l'efficienza complessiva del sistema, pur evidenziando margini di perfezionamento.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5EE979-9C57-A584-0A4B-AFA47169618E}"/>
              </a:ext>
            </a:extLst>
          </p:cNvPr>
          <p:cNvSpPr txBox="1"/>
          <p:nvPr/>
        </p:nvSpPr>
        <p:spPr>
          <a:xfrm>
            <a:off x="838200" y="4391243"/>
            <a:ext cx="10515600" cy="18415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defTabSz="457200">
              <a:spcBef>
                <a:spcPts val="600"/>
              </a:spcBef>
              <a:spcAft>
                <a:spcPts val="400"/>
              </a:spcAft>
            </a:pPr>
            <a:r>
              <a:rPr lang="it-IT" sz="12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 particolare, i margini di miglioramento segnalati dalla DAC riguardano i seguenti aspetti:</a:t>
            </a:r>
            <a:endParaRPr lang="it-IT" sz="1200" b="1" dirty="0">
              <a:solidFill>
                <a:prstClr val="black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 defTabSz="457200">
              <a:spcBef>
                <a:spcPts val="60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it-IT" sz="12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Maggior dettaglio nelle </a:t>
            </a:r>
            <a:r>
              <a:rPr lang="it-IT" sz="1200" b="1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carte di lavoro e procedure di campionamento.</a:t>
            </a:r>
          </a:p>
          <a:p>
            <a:pPr marL="285750" indent="-285750" defTabSz="457200">
              <a:spcBef>
                <a:spcPts val="60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it-IT" sz="12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Proiezione degli </a:t>
            </a:r>
            <a:r>
              <a:rPr lang="it-IT" sz="1200" b="1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errori</a:t>
            </a:r>
            <a:r>
              <a:rPr lang="it-IT" sz="12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riscontrati secondo le </a:t>
            </a:r>
            <a:r>
              <a:rPr lang="it-IT" sz="1200" b="1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direttive della CE.</a:t>
            </a:r>
          </a:p>
          <a:p>
            <a:pPr marL="285750" indent="-285750" defTabSz="457200">
              <a:spcBef>
                <a:spcPts val="60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it-IT" sz="12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Verifica dell'</a:t>
            </a:r>
            <a:r>
              <a:rPr lang="it-IT" sz="1200" b="1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ammissibilità degli aiuti di Stato </a:t>
            </a:r>
            <a:r>
              <a:rPr lang="it-IT" sz="12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 tutti i membri di un partenariato, non solo al soggetto campionato.</a:t>
            </a:r>
          </a:p>
          <a:p>
            <a:pPr marL="285750" indent="-285750" defTabSz="457200">
              <a:spcBef>
                <a:spcPts val="60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it-IT" sz="12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Controllo della </a:t>
            </a:r>
            <a:r>
              <a:rPr lang="it-IT" sz="1200" b="1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costruzione dei punteggi di valutazione dei bandi,</a:t>
            </a:r>
            <a:r>
              <a:rPr lang="it-IT" sz="12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con attenzione ai criteri minimi.</a:t>
            </a:r>
          </a:p>
          <a:p>
            <a:pPr marL="285750" indent="-285750" defTabSz="457200">
              <a:spcBef>
                <a:spcPts val="60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it-IT" sz="12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Identificazione e verifica dei Servizi di Interesse Economico Generale </a:t>
            </a:r>
            <a:r>
              <a:rPr lang="it-IT" sz="1200" b="1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(SIEG).</a:t>
            </a:r>
          </a:p>
        </p:txBody>
      </p:sp>
      <p:sp>
        <p:nvSpPr>
          <p:cNvPr id="9" name="Freeform 79">
            <a:extLst>
              <a:ext uri="{FF2B5EF4-FFF2-40B4-BE49-F238E27FC236}">
                <a16:creationId xmlns:a16="http://schemas.microsoft.com/office/drawing/2014/main" id="{1AA5739D-EB97-CD21-0141-ADA58E4113F9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10651672" y="4096571"/>
            <a:ext cx="526943" cy="556218"/>
          </a:xfrm>
          <a:custGeom>
            <a:avLst/>
            <a:gdLst>
              <a:gd name="T0" fmla="*/ 0 w 3218"/>
              <a:gd name="T1" fmla="*/ 2147483647 h 4763"/>
              <a:gd name="T2" fmla="*/ 2147483647 w 3218"/>
              <a:gd name="T3" fmla="*/ 2147483647 h 4763"/>
              <a:gd name="T4" fmla="*/ 2147483647 w 3218"/>
              <a:gd name="T5" fmla="*/ 2147483647 h 4763"/>
              <a:gd name="T6" fmla="*/ 2147483647 w 3218"/>
              <a:gd name="T7" fmla="*/ 2147483647 h 4763"/>
              <a:gd name="T8" fmla="*/ 2147483647 w 3218"/>
              <a:gd name="T9" fmla="*/ 2147483647 h 4763"/>
              <a:gd name="T10" fmla="*/ 2147483647 w 3218"/>
              <a:gd name="T11" fmla="*/ 2147483647 h 4763"/>
              <a:gd name="T12" fmla="*/ 2147483647 w 3218"/>
              <a:gd name="T13" fmla="*/ 2147483647 h 4763"/>
              <a:gd name="T14" fmla="*/ 2147483647 w 3218"/>
              <a:gd name="T15" fmla="*/ 2147483647 h 4763"/>
              <a:gd name="T16" fmla="*/ 2147483647 w 3218"/>
              <a:gd name="T17" fmla="*/ 2147483647 h 4763"/>
              <a:gd name="T18" fmla="*/ 2147483647 w 3218"/>
              <a:gd name="T19" fmla="*/ 2147483647 h 4763"/>
              <a:gd name="T20" fmla="*/ 2147483647 w 3218"/>
              <a:gd name="T21" fmla="*/ 2147483647 h 4763"/>
              <a:gd name="T22" fmla="*/ 2147483647 w 3218"/>
              <a:gd name="T23" fmla="*/ 2147483647 h 4763"/>
              <a:gd name="T24" fmla="*/ 2147483647 w 3218"/>
              <a:gd name="T25" fmla="*/ 2147483647 h 4763"/>
              <a:gd name="T26" fmla="*/ 2147483647 w 3218"/>
              <a:gd name="T27" fmla="*/ 2147483647 h 4763"/>
              <a:gd name="T28" fmla="*/ 2147483647 w 3218"/>
              <a:gd name="T29" fmla="*/ 2147483647 h 4763"/>
              <a:gd name="T30" fmla="*/ 2147483647 w 3218"/>
              <a:gd name="T31" fmla="*/ 2147483647 h 4763"/>
              <a:gd name="T32" fmla="*/ 2147483647 w 3218"/>
              <a:gd name="T33" fmla="*/ 2147483647 h 4763"/>
              <a:gd name="T34" fmla="*/ 2147483647 w 3218"/>
              <a:gd name="T35" fmla="*/ 2147483647 h 4763"/>
              <a:gd name="T36" fmla="*/ 2147483647 w 3218"/>
              <a:gd name="T37" fmla="*/ 2147483647 h 4763"/>
              <a:gd name="T38" fmla="*/ 2147483647 w 3218"/>
              <a:gd name="T39" fmla="*/ 2147483647 h 4763"/>
              <a:gd name="T40" fmla="*/ 2147483647 w 3218"/>
              <a:gd name="T41" fmla="*/ 2147483647 h 4763"/>
              <a:gd name="T42" fmla="*/ 2147483647 w 3218"/>
              <a:gd name="T43" fmla="*/ 2147483647 h 4763"/>
              <a:gd name="T44" fmla="*/ 2147483647 w 3218"/>
              <a:gd name="T45" fmla="*/ 2147483647 h 4763"/>
              <a:gd name="T46" fmla="*/ 2147483647 w 3218"/>
              <a:gd name="T47" fmla="*/ 2147483647 h 4763"/>
              <a:gd name="T48" fmla="*/ 2147483647 w 3218"/>
              <a:gd name="T49" fmla="*/ 2147483647 h 4763"/>
              <a:gd name="T50" fmla="*/ 2147483647 w 3218"/>
              <a:gd name="T51" fmla="*/ 2147483647 h 4763"/>
              <a:gd name="T52" fmla="*/ 2147483647 w 3218"/>
              <a:gd name="T53" fmla="*/ 2147483647 h 4763"/>
              <a:gd name="T54" fmla="*/ 2147483647 w 3218"/>
              <a:gd name="T55" fmla="*/ 2147483647 h 4763"/>
              <a:gd name="T56" fmla="*/ 2147483647 w 3218"/>
              <a:gd name="T57" fmla="*/ 2147483647 h 4763"/>
              <a:gd name="T58" fmla="*/ 2147483647 w 3218"/>
              <a:gd name="T59" fmla="*/ 2147483647 h 4763"/>
              <a:gd name="T60" fmla="*/ 2147483647 w 3218"/>
              <a:gd name="T61" fmla="*/ 2147483647 h 4763"/>
              <a:gd name="T62" fmla="*/ 2147483647 w 3218"/>
              <a:gd name="T63" fmla="*/ 2147483647 h 4763"/>
              <a:gd name="T64" fmla="*/ 2147483647 w 3218"/>
              <a:gd name="T65" fmla="*/ 2147483647 h 4763"/>
              <a:gd name="T66" fmla="*/ 2147483647 w 3218"/>
              <a:gd name="T67" fmla="*/ 2147483647 h 4763"/>
              <a:gd name="T68" fmla="*/ 2147483647 w 3218"/>
              <a:gd name="T69" fmla="*/ 2147483647 h 4763"/>
              <a:gd name="T70" fmla="*/ 2147483647 w 3218"/>
              <a:gd name="T71" fmla="*/ 2147483647 h 4763"/>
              <a:gd name="T72" fmla="*/ 2147483647 w 3218"/>
              <a:gd name="T73" fmla="*/ 2147483647 h 4763"/>
              <a:gd name="T74" fmla="*/ 2147483647 w 3218"/>
              <a:gd name="T75" fmla="*/ 2147483647 h 4763"/>
              <a:gd name="T76" fmla="*/ 2147483647 w 3218"/>
              <a:gd name="T77" fmla="*/ 2147483647 h 4763"/>
              <a:gd name="T78" fmla="*/ 2147483647 w 3218"/>
              <a:gd name="T79" fmla="*/ 2147483647 h 4763"/>
              <a:gd name="T80" fmla="*/ 2147483647 w 3218"/>
              <a:gd name="T81" fmla="*/ 2147483647 h 4763"/>
              <a:gd name="T82" fmla="*/ 2147483647 w 3218"/>
              <a:gd name="T83" fmla="*/ 2147483647 h 4763"/>
              <a:gd name="T84" fmla="*/ 2147483647 w 3218"/>
              <a:gd name="T85" fmla="*/ 2147483647 h 4763"/>
              <a:gd name="T86" fmla="*/ 2147483647 w 3218"/>
              <a:gd name="T87" fmla="*/ 0 h 4763"/>
              <a:gd name="T88" fmla="*/ 2147483647 w 3218"/>
              <a:gd name="T89" fmla="*/ 2147483647 h 4763"/>
              <a:gd name="T90" fmla="*/ 2147483647 w 3218"/>
              <a:gd name="T91" fmla="*/ 2147483647 h 4763"/>
              <a:gd name="T92" fmla="*/ 2147483647 w 3218"/>
              <a:gd name="T93" fmla="*/ 2147483647 h 4763"/>
              <a:gd name="T94" fmla="*/ 2147483647 w 3218"/>
              <a:gd name="T95" fmla="*/ 2147483647 h 4763"/>
              <a:gd name="T96" fmla="*/ 2147483647 w 3218"/>
              <a:gd name="T97" fmla="*/ 2147483647 h 4763"/>
              <a:gd name="T98" fmla="*/ 2147483647 w 3218"/>
              <a:gd name="T99" fmla="*/ 2147483647 h 4763"/>
              <a:gd name="T100" fmla="*/ 2147483647 w 3218"/>
              <a:gd name="T101" fmla="*/ 2147483647 h 4763"/>
              <a:gd name="T102" fmla="*/ 2147483647 w 3218"/>
              <a:gd name="T103" fmla="*/ 2147483647 h 4763"/>
              <a:gd name="T104" fmla="*/ 2147483647 w 3218"/>
              <a:gd name="T105" fmla="*/ 2147483647 h 4763"/>
              <a:gd name="T106" fmla="*/ 2147483647 w 3218"/>
              <a:gd name="T107" fmla="*/ 2147483647 h 4763"/>
              <a:gd name="T108" fmla="*/ 2147483647 w 3218"/>
              <a:gd name="T109" fmla="*/ 2147483647 h 4763"/>
              <a:gd name="T110" fmla="*/ 2147483647 w 3218"/>
              <a:gd name="T111" fmla="*/ 2147483647 h 4763"/>
              <a:gd name="T112" fmla="*/ 2147483647 w 3218"/>
              <a:gd name="T113" fmla="*/ 2147483647 h 4763"/>
              <a:gd name="T114" fmla="*/ 2147483647 w 3218"/>
              <a:gd name="T115" fmla="*/ 2147483647 h 4763"/>
              <a:gd name="T116" fmla="*/ 2147483647 w 3218"/>
              <a:gd name="T117" fmla="*/ 2147483647 h 4763"/>
              <a:gd name="T118" fmla="*/ 2147483647 w 3218"/>
              <a:gd name="T119" fmla="*/ 2147483647 h 4763"/>
              <a:gd name="T120" fmla="*/ 2147483647 w 3218"/>
              <a:gd name="T121" fmla="*/ 2147483647 h 4763"/>
              <a:gd name="T122" fmla="*/ 2147483647 w 3218"/>
              <a:gd name="T123" fmla="*/ 2147483647 h 4763"/>
              <a:gd name="T124" fmla="*/ 2147483647 w 3218"/>
              <a:gd name="T125" fmla="*/ 2147483647 h 4763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218"/>
              <a:gd name="T190" fmla="*/ 0 h 4763"/>
              <a:gd name="T191" fmla="*/ 3218 w 3218"/>
              <a:gd name="T192" fmla="*/ 4763 h 4763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218" h="4763">
                <a:moveTo>
                  <a:pt x="4" y="3376"/>
                </a:moveTo>
                <a:lnTo>
                  <a:pt x="4" y="3376"/>
                </a:lnTo>
                <a:lnTo>
                  <a:pt x="1" y="3367"/>
                </a:lnTo>
                <a:lnTo>
                  <a:pt x="1" y="3359"/>
                </a:lnTo>
                <a:lnTo>
                  <a:pt x="0" y="3349"/>
                </a:lnTo>
                <a:lnTo>
                  <a:pt x="1" y="3341"/>
                </a:lnTo>
                <a:lnTo>
                  <a:pt x="2" y="3331"/>
                </a:lnTo>
                <a:lnTo>
                  <a:pt x="6" y="3323"/>
                </a:lnTo>
                <a:lnTo>
                  <a:pt x="8" y="3316"/>
                </a:lnTo>
                <a:lnTo>
                  <a:pt x="13" y="3308"/>
                </a:lnTo>
                <a:lnTo>
                  <a:pt x="18" y="3301"/>
                </a:lnTo>
                <a:lnTo>
                  <a:pt x="23" y="3293"/>
                </a:lnTo>
                <a:lnTo>
                  <a:pt x="28" y="3288"/>
                </a:lnTo>
                <a:lnTo>
                  <a:pt x="36" y="3282"/>
                </a:lnTo>
                <a:lnTo>
                  <a:pt x="43" y="3277"/>
                </a:lnTo>
                <a:lnTo>
                  <a:pt x="50" y="3272"/>
                </a:lnTo>
                <a:lnTo>
                  <a:pt x="58" y="3269"/>
                </a:lnTo>
                <a:lnTo>
                  <a:pt x="68" y="3266"/>
                </a:lnTo>
                <a:lnTo>
                  <a:pt x="597" y="3124"/>
                </a:lnTo>
                <a:lnTo>
                  <a:pt x="1012" y="4672"/>
                </a:lnTo>
                <a:lnTo>
                  <a:pt x="668" y="4763"/>
                </a:lnTo>
                <a:lnTo>
                  <a:pt x="4" y="3376"/>
                </a:lnTo>
                <a:close/>
                <a:moveTo>
                  <a:pt x="1768" y="2912"/>
                </a:moveTo>
                <a:lnTo>
                  <a:pt x="1768" y="2912"/>
                </a:lnTo>
                <a:lnTo>
                  <a:pt x="1791" y="2876"/>
                </a:lnTo>
                <a:lnTo>
                  <a:pt x="1803" y="2857"/>
                </a:lnTo>
                <a:lnTo>
                  <a:pt x="1814" y="2838"/>
                </a:lnTo>
                <a:lnTo>
                  <a:pt x="1825" y="2819"/>
                </a:lnTo>
                <a:lnTo>
                  <a:pt x="1834" y="2799"/>
                </a:lnTo>
                <a:lnTo>
                  <a:pt x="1842" y="2779"/>
                </a:lnTo>
                <a:lnTo>
                  <a:pt x="1848" y="2760"/>
                </a:lnTo>
                <a:lnTo>
                  <a:pt x="1853" y="2740"/>
                </a:lnTo>
                <a:lnTo>
                  <a:pt x="1857" y="2720"/>
                </a:lnTo>
                <a:lnTo>
                  <a:pt x="1858" y="2700"/>
                </a:lnTo>
                <a:lnTo>
                  <a:pt x="1857" y="2678"/>
                </a:lnTo>
                <a:lnTo>
                  <a:pt x="1853" y="2658"/>
                </a:lnTo>
                <a:lnTo>
                  <a:pt x="1846" y="2638"/>
                </a:lnTo>
                <a:lnTo>
                  <a:pt x="1836" y="2618"/>
                </a:lnTo>
                <a:lnTo>
                  <a:pt x="1825" y="2598"/>
                </a:lnTo>
                <a:lnTo>
                  <a:pt x="1519" y="2861"/>
                </a:lnTo>
                <a:lnTo>
                  <a:pt x="1421" y="2917"/>
                </a:lnTo>
                <a:lnTo>
                  <a:pt x="1463" y="2912"/>
                </a:lnTo>
                <a:lnTo>
                  <a:pt x="1505" y="2908"/>
                </a:lnTo>
                <a:lnTo>
                  <a:pt x="1564" y="2912"/>
                </a:lnTo>
                <a:lnTo>
                  <a:pt x="1629" y="2914"/>
                </a:lnTo>
                <a:lnTo>
                  <a:pt x="1698" y="2914"/>
                </a:lnTo>
                <a:lnTo>
                  <a:pt x="1768" y="2912"/>
                </a:lnTo>
                <a:close/>
                <a:moveTo>
                  <a:pt x="2284" y="2754"/>
                </a:moveTo>
                <a:lnTo>
                  <a:pt x="2284" y="2416"/>
                </a:lnTo>
                <a:lnTo>
                  <a:pt x="2046" y="2655"/>
                </a:lnTo>
                <a:lnTo>
                  <a:pt x="2049" y="2684"/>
                </a:lnTo>
                <a:lnTo>
                  <a:pt x="2049" y="2716"/>
                </a:lnTo>
                <a:lnTo>
                  <a:pt x="2045" y="2749"/>
                </a:lnTo>
                <a:lnTo>
                  <a:pt x="2039" y="2784"/>
                </a:lnTo>
                <a:lnTo>
                  <a:pt x="2161" y="2770"/>
                </a:lnTo>
                <a:lnTo>
                  <a:pt x="2284" y="2754"/>
                </a:lnTo>
                <a:close/>
                <a:moveTo>
                  <a:pt x="1937" y="2441"/>
                </a:moveTo>
                <a:lnTo>
                  <a:pt x="1937" y="2235"/>
                </a:lnTo>
                <a:lnTo>
                  <a:pt x="2379" y="2235"/>
                </a:lnTo>
                <a:lnTo>
                  <a:pt x="2379" y="2742"/>
                </a:lnTo>
                <a:lnTo>
                  <a:pt x="2451" y="2733"/>
                </a:lnTo>
                <a:lnTo>
                  <a:pt x="2475" y="2731"/>
                </a:lnTo>
                <a:lnTo>
                  <a:pt x="2499" y="2732"/>
                </a:lnTo>
                <a:lnTo>
                  <a:pt x="2520" y="2735"/>
                </a:lnTo>
                <a:lnTo>
                  <a:pt x="2540" y="2740"/>
                </a:lnTo>
                <a:lnTo>
                  <a:pt x="2560" y="2748"/>
                </a:lnTo>
                <a:lnTo>
                  <a:pt x="2578" y="2758"/>
                </a:lnTo>
                <a:lnTo>
                  <a:pt x="2595" y="2770"/>
                </a:lnTo>
                <a:lnTo>
                  <a:pt x="2610" y="2783"/>
                </a:lnTo>
                <a:lnTo>
                  <a:pt x="2624" y="2798"/>
                </a:lnTo>
                <a:lnTo>
                  <a:pt x="2637" y="2815"/>
                </a:lnTo>
                <a:lnTo>
                  <a:pt x="2648" y="2832"/>
                </a:lnTo>
                <a:lnTo>
                  <a:pt x="2659" y="2851"/>
                </a:lnTo>
                <a:lnTo>
                  <a:pt x="2668" y="2872"/>
                </a:lnTo>
                <a:lnTo>
                  <a:pt x="2677" y="2893"/>
                </a:lnTo>
                <a:lnTo>
                  <a:pt x="2684" y="2915"/>
                </a:lnTo>
                <a:lnTo>
                  <a:pt x="2688" y="2938"/>
                </a:lnTo>
                <a:lnTo>
                  <a:pt x="2693" y="2960"/>
                </a:lnTo>
                <a:lnTo>
                  <a:pt x="2697" y="2984"/>
                </a:lnTo>
                <a:lnTo>
                  <a:pt x="2698" y="3007"/>
                </a:lnTo>
                <a:lnTo>
                  <a:pt x="2699" y="3030"/>
                </a:lnTo>
                <a:lnTo>
                  <a:pt x="2699" y="3054"/>
                </a:lnTo>
                <a:lnTo>
                  <a:pt x="2697" y="3077"/>
                </a:lnTo>
                <a:lnTo>
                  <a:pt x="2694" y="3099"/>
                </a:lnTo>
                <a:lnTo>
                  <a:pt x="2691" y="3122"/>
                </a:lnTo>
                <a:lnTo>
                  <a:pt x="2686" y="3143"/>
                </a:lnTo>
                <a:lnTo>
                  <a:pt x="2679" y="3164"/>
                </a:lnTo>
                <a:lnTo>
                  <a:pt x="2672" y="3183"/>
                </a:lnTo>
                <a:lnTo>
                  <a:pt x="2663" y="3202"/>
                </a:lnTo>
                <a:lnTo>
                  <a:pt x="2654" y="3219"/>
                </a:lnTo>
                <a:lnTo>
                  <a:pt x="2642" y="3235"/>
                </a:lnTo>
                <a:lnTo>
                  <a:pt x="2630" y="3250"/>
                </a:lnTo>
                <a:lnTo>
                  <a:pt x="2617" y="3261"/>
                </a:lnTo>
                <a:lnTo>
                  <a:pt x="2494" y="3370"/>
                </a:lnTo>
                <a:lnTo>
                  <a:pt x="2325" y="4007"/>
                </a:lnTo>
                <a:lnTo>
                  <a:pt x="2315" y="4038"/>
                </a:lnTo>
                <a:lnTo>
                  <a:pt x="2306" y="4067"/>
                </a:lnTo>
                <a:lnTo>
                  <a:pt x="2295" y="4097"/>
                </a:lnTo>
                <a:lnTo>
                  <a:pt x="2283" y="4124"/>
                </a:lnTo>
                <a:lnTo>
                  <a:pt x="2270" y="4150"/>
                </a:lnTo>
                <a:lnTo>
                  <a:pt x="2257" y="4175"/>
                </a:lnTo>
                <a:lnTo>
                  <a:pt x="2242" y="4199"/>
                </a:lnTo>
                <a:lnTo>
                  <a:pt x="2226" y="4220"/>
                </a:lnTo>
                <a:lnTo>
                  <a:pt x="2210" y="4240"/>
                </a:lnTo>
                <a:lnTo>
                  <a:pt x="2191" y="4259"/>
                </a:lnTo>
                <a:lnTo>
                  <a:pt x="2172" y="4277"/>
                </a:lnTo>
                <a:lnTo>
                  <a:pt x="2152" y="4293"/>
                </a:lnTo>
                <a:lnTo>
                  <a:pt x="2130" y="4306"/>
                </a:lnTo>
                <a:lnTo>
                  <a:pt x="2108" y="4317"/>
                </a:lnTo>
                <a:lnTo>
                  <a:pt x="2084" y="4327"/>
                </a:lnTo>
                <a:lnTo>
                  <a:pt x="2059" y="4335"/>
                </a:lnTo>
                <a:lnTo>
                  <a:pt x="1834" y="4393"/>
                </a:lnTo>
                <a:lnTo>
                  <a:pt x="1457" y="4493"/>
                </a:lnTo>
                <a:lnTo>
                  <a:pt x="1096" y="4430"/>
                </a:lnTo>
                <a:lnTo>
                  <a:pt x="1044" y="4227"/>
                </a:lnTo>
                <a:lnTo>
                  <a:pt x="1449" y="4298"/>
                </a:lnTo>
                <a:lnTo>
                  <a:pt x="1514" y="4282"/>
                </a:lnTo>
                <a:lnTo>
                  <a:pt x="1592" y="4263"/>
                </a:lnTo>
                <a:lnTo>
                  <a:pt x="1757" y="4225"/>
                </a:lnTo>
                <a:lnTo>
                  <a:pt x="1949" y="4182"/>
                </a:lnTo>
                <a:lnTo>
                  <a:pt x="1967" y="4176"/>
                </a:lnTo>
                <a:lnTo>
                  <a:pt x="1985" y="4170"/>
                </a:lnTo>
                <a:lnTo>
                  <a:pt x="2001" y="4162"/>
                </a:lnTo>
                <a:lnTo>
                  <a:pt x="2017" y="4154"/>
                </a:lnTo>
                <a:lnTo>
                  <a:pt x="2031" y="4143"/>
                </a:lnTo>
                <a:lnTo>
                  <a:pt x="2045" y="4131"/>
                </a:lnTo>
                <a:lnTo>
                  <a:pt x="2058" y="4119"/>
                </a:lnTo>
                <a:lnTo>
                  <a:pt x="2071" y="4105"/>
                </a:lnTo>
                <a:lnTo>
                  <a:pt x="2082" y="4091"/>
                </a:lnTo>
                <a:lnTo>
                  <a:pt x="2092" y="4074"/>
                </a:lnTo>
                <a:lnTo>
                  <a:pt x="2102" y="4058"/>
                </a:lnTo>
                <a:lnTo>
                  <a:pt x="2111" y="4041"/>
                </a:lnTo>
                <a:lnTo>
                  <a:pt x="2120" y="4022"/>
                </a:lnTo>
                <a:lnTo>
                  <a:pt x="2127" y="4003"/>
                </a:lnTo>
                <a:lnTo>
                  <a:pt x="2134" y="3984"/>
                </a:lnTo>
                <a:lnTo>
                  <a:pt x="2140" y="3964"/>
                </a:lnTo>
                <a:lnTo>
                  <a:pt x="2327" y="3264"/>
                </a:lnTo>
                <a:lnTo>
                  <a:pt x="2462" y="3148"/>
                </a:lnTo>
                <a:lnTo>
                  <a:pt x="2474" y="3137"/>
                </a:lnTo>
                <a:lnTo>
                  <a:pt x="2485" y="3126"/>
                </a:lnTo>
                <a:lnTo>
                  <a:pt x="2493" y="3114"/>
                </a:lnTo>
                <a:lnTo>
                  <a:pt x="2501" y="3104"/>
                </a:lnTo>
                <a:lnTo>
                  <a:pt x="2508" y="3091"/>
                </a:lnTo>
                <a:lnTo>
                  <a:pt x="2514" y="3079"/>
                </a:lnTo>
                <a:lnTo>
                  <a:pt x="2518" y="3066"/>
                </a:lnTo>
                <a:lnTo>
                  <a:pt x="2520" y="3053"/>
                </a:lnTo>
                <a:lnTo>
                  <a:pt x="2521" y="3040"/>
                </a:lnTo>
                <a:lnTo>
                  <a:pt x="2521" y="3026"/>
                </a:lnTo>
                <a:lnTo>
                  <a:pt x="2519" y="3013"/>
                </a:lnTo>
                <a:lnTo>
                  <a:pt x="2514" y="2998"/>
                </a:lnTo>
                <a:lnTo>
                  <a:pt x="2508" y="2984"/>
                </a:lnTo>
                <a:lnTo>
                  <a:pt x="2501" y="2970"/>
                </a:lnTo>
                <a:lnTo>
                  <a:pt x="2491" y="2957"/>
                </a:lnTo>
                <a:lnTo>
                  <a:pt x="2479" y="2943"/>
                </a:lnTo>
                <a:lnTo>
                  <a:pt x="2474" y="2938"/>
                </a:lnTo>
                <a:lnTo>
                  <a:pt x="2467" y="2934"/>
                </a:lnTo>
                <a:lnTo>
                  <a:pt x="2457" y="2931"/>
                </a:lnTo>
                <a:lnTo>
                  <a:pt x="2445" y="2928"/>
                </a:lnTo>
                <a:lnTo>
                  <a:pt x="2431" y="2927"/>
                </a:lnTo>
                <a:lnTo>
                  <a:pt x="2415" y="2927"/>
                </a:lnTo>
                <a:lnTo>
                  <a:pt x="2396" y="2928"/>
                </a:lnTo>
                <a:lnTo>
                  <a:pt x="2376" y="2931"/>
                </a:lnTo>
                <a:lnTo>
                  <a:pt x="2001" y="2977"/>
                </a:lnTo>
                <a:lnTo>
                  <a:pt x="1963" y="2987"/>
                </a:lnTo>
                <a:lnTo>
                  <a:pt x="1924" y="2994"/>
                </a:lnTo>
                <a:lnTo>
                  <a:pt x="1883" y="2998"/>
                </a:lnTo>
                <a:lnTo>
                  <a:pt x="1841" y="3003"/>
                </a:lnTo>
                <a:lnTo>
                  <a:pt x="1799" y="3007"/>
                </a:lnTo>
                <a:lnTo>
                  <a:pt x="1757" y="3008"/>
                </a:lnTo>
                <a:lnTo>
                  <a:pt x="1717" y="3009"/>
                </a:lnTo>
                <a:lnTo>
                  <a:pt x="1679" y="3009"/>
                </a:lnTo>
                <a:lnTo>
                  <a:pt x="1616" y="3009"/>
                </a:lnTo>
                <a:lnTo>
                  <a:pt x="1564" y="3007"/>
                </a:lnTo>
                <a:lnTo>
                  <a:pt x="1504" y="3004"/>
                </a:lnTo>
                <a:lnTo>
                  <a:pt x="1476" y="3004"/>
                </a:lnTo>
                <a:lnTo>
                  <a:pt x="1450" y="3005"/>
                </a:lnTo>
                <a:lnTo>
                  <a:pt x="1423" y="3008"/>
                </a:lnTo>
                <a:lnTo>
                  <a:pt x="1396" y="3010"/>
                </a:lnTo>
                <a:lnTo>
                  <a:pt x="1367" y="3015"/>
                </a:lnTo>
                <a:lnTo>
                  <a:pt x="1340" y="3020"/>
                </a:lnTo>
                <a:lnTo>
                  <a:pt x="1312" y="3026"/>
                </a:lnTo>
                <a:lnTo>
                  <a:pt x="1283" y="3033"/>
                </a:lnTo>
                <a:lnTo>
                  <a:pt x="1256" y="3040"/>
                </a:lnTo>
                <a:lnTo>
                  <a:pt x="1227" y="3049"/>
                </a:lnTo>
                <a:lnTo>
                  <a:pt x="1200" y="3059"/>
                </a:lnTo>
                <a:lnTo>
                  <a:pt x="1173" y="3069"/>
                </a:lnTo>
                <a:lnTo>
                  <a:pt x="1146" y="3080"/>
                </a:lnTo>
                <a:lnTo>
                  <a:pt x="1118" y="3093"/>
                </a:lnTo>
                <a:lnTo>
                  <a:pt x="1092" y="3106"/>
                </a:lnTo>
                <a:lnTo>
                  <a:pt x="1066" y="3120"/>
                </a:lnTo>
                <a:lnTo>
                  <a:pt x="794" y="3277"/>
                </a:lnTo>
                <a:lnTo>
                  <a:pt x="744" y="3087"/>
                </a:lnTo>
                <a:lnTo>
                  <a:pt x="1409" y="2704"/>
                </a:lnTo>
                <a:lnTo>
                  <a:pt x="1829" y="2343"/>
                </a:lnTo>
                <a:lnTo>
                  <a:pt x="1859" y="2367"/>
                </a:lnTo>
                <a:lnTo>
                  <a:pt x="1886" y="2392"/>
                </a:lnTo>
                <a:lnTo>
                  <a:pt x="1912" y="2416"/>
                </a:lnTo>
                <a:lnTo>
                  <a:pt x="1937" y="2441"/>
                </a:lnTo>
                <a:close/>
                <a:moveTo>
                  <a:pt x="3217" y="0"/>
                </a:moveTo>
                <a:lnTo>
                  <a:pt x="3218" y="2140"/>
                </a:lnTo>
                <a:lnTo>
                  <a:pt x="1147" y="2140"/>
                </a:lnTo>
                <a:lnTo>
                  <a:pt x="1147" y="0"/>
                </a:lnTo>
                <a:lnTo>
                  <a:pt x="3217" y="0"/>
                </a:lnTo>
                <a:close/>
                <a:moveTo>
                  <a:pt x="3027" y="190"/>
                </a:moveTo>
                <a:lnTo>
                  <a:pt x="1336" y="190"/>
                </a:lnTo>
                <a:lnTo>
                  <a:pt x="1336" y="1951"/>
                </a:lnTo>
                <a:lnTo>
                  <a:pt x="3028" y="1951"/>
                </a:lnTo>
                <a:lnTo>
                  <a:pt x="3027" y="190"/>
                </a:lnTo>
                <a:close/>
                <a:moveTo>
                  <a:pt x="2276" y="1320"/>
                </a:moveTo>
                <a:lnTo>
                  <a:pt x="2088" y="1320"/>
                </a:lnTo>
                <a:lnTo>
                  <a:pt x="2041" y="934"/>
                </a:lnTo>
                <a:lnTo>
                  <a:pt x="2041" y="353"/>
                </a:lnTo>
                <a:lnTo>
                  <a:pt x="2323" y="353"/>
                </a:lnTo>
                <a:lnTo>
                  <a:pt x="2323" y="934"/>
                </a:lnTo>
                <a:lnTo>
                  <a:pt x="2276" y="1320"/>
                </a:lnTo>
                <a:close/>
                <a:moveTo>
                  <a:pt x="2353" y="1614"/>
                </a:moveTo>
                <a:lnTo>
                  <a:pt x="2353" y="1614"/>
                </a:lnTo>
                <a:lnTo>
                  <a:pt x="2352" y="1632"/>
                </a:lnTo>
                <a:lnTo>
                  <a:pt x="2350" y="1649"/>
                </a:lnTo>
                <a:lnTo>
                  <a:pt x="2345" y="1665"/>
                </a:lnTo>
                <a:lnTo>
                  <a:pt x="2339" y="1682"/>
                </a:lnTo>
                <a:lnTo>
                  <a:pt x="2332" y="1696"/>
                </a:lnTo>
                <a:lnTo>
                  <a:pt x="2323" y="1710"/>
                </a:lnTo>
                <a:lnTo>
                  <a:pt x="2313" y="1723"/>
                </a:lnTo>
                <a:lnTo>
                  <a:pt x="2302" y="1736"/>
                </a:lnTo>
                <a:lnTo>
                  <a:pt x="2289" y="1747"/>
                </a:lnTo>
                <a:lnTo>
                  <a:pt x="2276" y="1756"/>
                </a:lnTo>
                <a:lnTo>
                  <a:pt x="2262" y="1766"/>
                </a:lnTo>
                <a:lnTo>
                  <a:pt x="2246" y="1773"/>
                </a:lnTo>
                <a:lnTo>
                  <a:pt x="2231" y="1779"/>
                </a:lnTo>
                <a:lnTo>
                  <a:pt x="2216" y="1784"/>
                </a:lnTo>
                <a:lnTo>
                  <a:pt x="2199" y="1786"/>
                </a:lnTo>
                <a:lnTo>
                  <a:pt x="2182" y="1787"/>
                </a:lnTo>
                <a:lnTo>
                  <a:pt x="2165" y="1786"/>
                </a:lnTo>
                <a:lnTo>
                  <a:pt x="2148" y="1784"/>
                </a:lnTo>
                <a:lnTo>
                  <a:pt x="2132" y="1779"/>
                </a:lnTo>
                <a:lnTo>
                  <a:pt x="2116" y="1773"/>
                </a:lnTo>
                <a:lnTo>
                  <a:pt x="2101" y="1766"/>
                </a:lnTo>
                <a:lnTo>
                  <a:pt x="2088" y="1756"/>
                </a:lnTo>
                <a:lnTo>
                  <a:pt x="2075" y="1747"/>
                </a:lnTo>
                <a:lnTo>
                  <a:pt x="2062" y="1736"/>
                </a:lnTo>
                <a:lnTo>
                  <a:pt x="2051" y="1723"/>
                </a:lnTo>
                <a:lnTo>
                  <a:pt x="2040" y="1710"/>
                </a:lnTo>
                <a:lnTo>
                  <a:pt x="2032" y="1696"/>
                </a:lnTo>
                <a:lnTo>
                  <a:pt x="2025" y="1682"/>
                </a:lnTo>
                <a:lnTo>
                  <a:pt x="2019" y="1665"/>
                </a:lnTo>
                <a:lnTo>
                  <a:pt x="2014" y="1649"/>
                </a:lnTo>
                <a:lnTo>
                  <a:pt x="2012" y="1632"/>
                </a:lnTo>
                <a:lnTo>
                  <a:pt x="2011" y="1614"/>
                </a:lnTo>
                <a:lnTo>
                  <a:pt x="2012" y="1598"/>
                </a:lnTo>
                <a:lnTo>
                  <a:pt x="2014" y="1581"/>
                </a:lnTo>
                <a:lnTo>
                  <a:pt x="2019" y="1566"/>
                </a:lnTo>
                <a:lnTo>
                  <a:pt x="2025" y="1550"/>
                </a:lnTo>
                <a:lnTo>
                  <a:pt x="2032" y="1535"/>
                </a:lnTo>
                <a:lnTo>
                  <a:pt x="2040" y="1521"/>
                </a:lnTo>
                <a:lnTo>
                  <a:pt x="2051" y="1507"/>
                </a:lnTo>
                <a:lnTo>
                  <a:pt x="2062" y="1494"/>
                </a:lnTo>
                <a:lnTo>
                  <a:pt x="2075" y="1484"/>
                </a:lnTo>
                <a:lnTo>
                  <a:pt x="2088" y="1473"/>
                </a:lnTo>
                <a:lnTo>
                  <a:pt x="2101" y="1465"/>
                </a:lnTo>
                <a:lnTo>
                  <a:pt x="2116" y="1458"/>
                </a:lnTo>
                <a:lnTo>
                  <a:pt x="2132" y="1452"/>
                </a:lnTo>
                <a:lnTo>
                  <a:pt x="2148" y="1447"/>
                </a:lnTo>
                <a:lnTo>
                  <a:pt x="2165" y="1445"/>
                </a:lnTo>
                <a:lnTo>
                  <a:pt x="2182" y="1443"/>
                </a:lnTo>
                <a:lnTo>
                  <a:pt x="2199" y="1445"/>
                </a:lnTo>
                <a:lnTo>
                  <a:pt x="2216" y="1447"/>
                </a:lnTo>
                <a:lnTo>
                  <a:pt x="2231" y="1452"/>
                </a:lnTo>
                <a:lnTo>
                  <a:pt x="2246" y="1458"/>
                </a:lnTo>
                <a:lnTo>
                  <a:pt x="2262" y="1465"/>
                </a:lnTo>
                <a:lnTo>
                  <a:pt x="2276" y="1473"/>
                </a:lnTo>
                <a:lnTo>
                  <a:pt x="2289" y="1484"/>
                </a:lnTo>
                <a:lnTo>
                  <a:pt x="2302" y="1494"/>
                </a:lnTo>
                <a:lnTo>
                  <a:pt x="2313" y="1507"/>
                </a:lnTo>
                <a:lnTo>
                  <a:pt x="2323" y="1521"/>
                </a:lnTo>
                <a:lnTo>
                  <a:pt x="2332" y="1535"/>
                </a:lnTo>
                <a:lnTo>
                  <a:pt x="2339" y="1550"/>
                </a:lnTo>
                <a:lnTo>
                  <a:pt x="2345" y="1566"/>
                </a:lnTo>
                <a:lnTo>
                  <a:pt x="2350" y="1581"/>
                </a:lnTo>
                <a:lnTo>
                  <a:pt x="2352" y="1598"/>
                </a:lnTo>
                <a:lnTo>
                  <a:pt x="2353" y="1614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FD4C0519-78F0-5D62-CCF7-37D8E2FF3817}"/>
              </a:ext>
            </a:extLst>
          </p:cNvPr>
          <p:cNvSpPr/>
          <p:nvPr/>
        </p:nvSpPr>
        <p:spPr>
          <a:xfrm rot="10800000">
            <a:off x="5204870" y="3967515"/>
            <a:ext cx="1080133" cy="363358"/>
          </a:xfrm>
          <a:prstGeom prst="triangle">
            <a:avLst/>
          </a:prstGeom>
          <a:solidFill>
            <a:srgbClr val="196B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865616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F349D33-A84E-4358-9D49-15AEA48B9BF8}">
  <we:reference id="c53855d0-2569-4e75-a142-ac5f1e743eff" version="1.0.0.0" store="EXCatalog" storeType="EXCatalog"/>
  <we:alternateReferences/>
  <we:properties/>
  <we:bindings/>
  <we:snapshot xmlns:r="http://schemas.openxmlformats.org/officeDocument/2006/relationships"/>
</we:webextension>
</file>

<file path=docMetadata/LabelInfo.xml><?xml version="1.0" encoding="utf-8"?>
<clbl:labelList xmlns:clbl="http://schemas.microsoft.com/office/2020/mipLabelMetadata">
  <clbl:label id="{da623df2-7a25-4a8f-b59b-3a3459c1375f}" enabled="1" method="Standard" siteId="{16532572-d567-4d67-8727-f12f7bb6aed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1457</Words>
  <Application>Microsoft Office PowerPoint</Application>
  <PresentationFormat>Widescreen</PresentationFormat>
  <Paragraphs>112</Paragraphs>
  <Slides>12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12</vt:i4>
      </vt:variant>
    </vt:vector>
  </HeadingPairs>
  <TitlesOfParts>
    <vt:vector size="20" baseType="lpstr">
      <vt:lpstr>Aptos</vt:lpstr>
      <vt:lpstr>Arial</vt:lpstr>
      <vt:lpstr>Calibri</vt:lpstr>
      <vt:lpstr>Century Gothic</vt:lpstr>
      <vt:lpstr>Helvetica</vt:lpstr>
      <vt:lpstr>Wingdings</vt:lpstr>
      <vt:lpstr>1_Office Theme</vt:lpstr>
      <vt:lpstr>2_Office Theme</vt:lpstr>
      <vt:lpstr>COMITATO DI SORVEGLIANZA PR FESR 2021-2027</vt:lpstr>
      <vt:lpstr> INDICE </vt:lpstr>
      <vt:lpstr>1. Principali attività svolte dall’AdA </vt:lpstr>
      <vt:lpstr>1.1 ATTIVITÀ PROGRAMMAZIONE 2014-2020 – IX P.C.</vt:lpstr>
      <vt:lpstr>1.2 ATTIVITÀ CHIUSURA PROGRAMMAZIONE 2014-2020</vt:lpstr>
      <vt:lpstr>Presentazione standard di PowerPoint</vt:lpstr>
      <vt:lpstr>2. Audit di organismi comunitari e nazionali (ECA UE, DAC e MEF-IGRUE)</vt:lpstr>
      <vt:lpstr>2.1 AUDIT DA PARTE DELLA CORTE DEI CONTI</vt:lpstr>
      <vt:lpstr>2.2 AUDIT DA PARTE DELLA DIREZIONE GENERALE AUDIT DELLA CE (DAC)</vt:lpstr>
      <vt:lpstr>Presentazione standard di PowerPoint</vt:lpstr>
      <vt:lpstr>2.4 INFORMATIVA SUGLI AVVERTIMENTI DELLA COMMISSIONE </vt:lpstr>
      <vt:lpstr>Grazie per l’attenzione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Perin, Marta (IT)</dc:creator>
  <cp:lastModifiedBy>Giorgio Pier Luigi Bocca</cp:lastModifiedBy>
  <cp:revision>10</cp:revision>
  <dcterms:created xsi:type="dcterms:W3CDTF">2024-10-10T08:28:04Z</dcterms:created>
  <dcterms:modified xsi:type="dcterms:W3CDTF">2024-10-23T10:17:10Z</dcterms:modified>
</cp:coreProperties>
</file>