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59"/>
  </p:notesMasterIdLst>
  <p:sldIdLst>
    <p:sldId id="256" r:id="rId5"/>
    <p:sldId id="432" r:id="rId6"/>
    <p:sldId id="270" r:id="rId7"/>
    <p:sldId id="433" r:id="rId8"/>
    <p:sldId id="430" r:id="rId9"/>
    <p:sldId id="410" r:id="rId10"/>
    <p:sldId id="339" r:id="rId11"/>
    <p:sldId id="409" r:id="rId12"/>
    <p:sldId id="408" r:id="rId13"/>
    <p:sldId id="411" r:id="rId14"/>
    <p:sldId id="412" r:id="rId15"/>
    <p:sldId id="413" r:id="rId16"/>
    <p:sldId id="414" r:id="rId17"/>
    <p:sldId id="407" r:id="rId18"/>
    <p:sldId id="400" r:id="rId19"/>
    <p:sldId id="340" r:id="rId20"/>
    <p:sldId id="404" r:id="rId21"/>
    <p:sldId id="434" r:id="rId22"/>
    <p:sldId id="445" r:id="rId23"/>
    <p:sldId id="949" r:id="rId24"/>
    <p:sldId id="941" r:id="rId25"/>
    <p:sldId id="335" r:id="rId26"/>
    <p:sldId id="954" r:id="rId27"/>
    <p:sldId id="955" r:id="rId28"/>
    <p:sldId id="337" r:id="rId29"/>
    <p:sldId id="947" r:id="rId30"/>
    <p:sldId id="952" r:id="rId31"/>
    <p:sldId id="435" r:id="rId32"/>
    <p:sldId id="436" r:id="rId33"/>
    <p:sldId id="350" r:id="rId34"/>
    <p:sldId id="354" r:id="rId35"/>
    <p:sldId id="355" r:id="rId36"/>
    <p:sldId id="356" r:id="rId37"/>
    <p:sldId id="953" r:id="rId38"/>
    <p:sldId id="437" r:id="rId39"/>
    <p:sldId id="383" r:id="rId40"/>
    <p:sldId id="385" r:id="rId41"/>
    <p:sldId id="438" r:id="rId42"/>
    <p:sldId id="431" r:id="rId43"/>
    <p:sldId id="948" r:id="rId44"/>
    <p:sldId id="344" r:id="rId45"/>
    <p:sldId id="345" r:id="rId46"/>
    <p:sldId id="346" r:id="rId47"/>
    <p:sldId id="428" r:id="rId48"/>
    <p:sldId id="395" r:id="rId49"/>
    <p:sldId id="403" r:id="rId50"/>
    <p:sldId id="397" r:id="rId51"/>
    <p:sldId id="439" r:id="rId52"/>
    <p:sldId id="440" r:id="rId53"/>
    <p:sldId id="406" r:id="rId54"/>
    <p:sldId id="441" r:id="rId55"/>
    <p:sldId id="442" r:id="rId56"/>
    <p:sldId id="443" r:id="rId57"/>
    <p:sldId id="444"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D69F27-91C3-14F6-F64B-9D60F521DF2E}" name="User 29" initials="User 29" userId="User 29" providerId="None"/>
  <p188:author id="{D513F73D-16CD-31CB-C197-95AE67C2D78C}" name="user54" initials="U54" userId="user54"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1B6"/>
    <a:srgbClr val="E5D1E1"/>
    <a:srgbClr val="E49CDA"/>
    <a:srgbClr val="164094"/>
    <a:srgbClr val="4472C4"/>
    <a:srgbClr val="C55A11"/>
    <a:srgbClr val="A5A1A1"/>
    <a:srgbClr val="AAB3C2"/>
    <a:srgbClr val="D3D3D4"/>
    <a:srgbClr val="007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9414A-CE92-42DE-962E-72C9134CAF0B}" v="685" dt="2024-10-23T16:35:19.258"/>
    <p1510:client id="{7E197A1C-654C-448F-B629-14A569C062EC}" v="405" dt="2024-10-23T16:55:14.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840"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6927803450603"/>
          <c:y val="0.17211992953102126"/>
          <c:w val="0.56097911371627107"/>
          <c:h val="0.69491993247029038"/>
        </c:manualLayout>
      </c:layout>
      <c:doughnutChart>
        <c:varyColors val="1"/>
        <c:ser>
          <c:idx val="0"/>
          <c:order val="0"/>
          <c:tx>
            <c:strRef>
              <c:f>Sheet1!$B$1</c:f>
              <c:strCache>
                <c:ptCount val="1"/>
                <c:pt idx="0">
                  <c:v>Dotazione Finanziaria Impiegabile </c:v>
                </c:pt>
              </c:strCache>
            </c:strRef>
          </c:tx>
          <c:spPr>
            <a:solidFill>
              <a:srgbClr val="E40D2C"/>
            </a:solidFill>
          </c:spPr>
          <c:dPt>
            <c:idx val="0"/>
            <c:bubble3D val="0"/>
            <c:spPr>
              <a:solidFill>
                <a:srgbClr val="2E75B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925-46CF-AA99-989CC16CA649}"/>
              </c:ext>
            </c:extLst>
          </c:dPt>
          <c:dPt>
            <c:idx val="1"/>
            <c:bubble3D val="0"/>
            <c:spPr>
              <a:solidFill>
                <a:srgbClr val="009F4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925-46CF-AA99-989CC16CA649}"/>
              </c:ext>
            </c:extLst>
          </c:dPt>
          <c:dPt>
            <c:idx val="2"/>
            <c:bubble3D val="0"/>
            <c:spPr>
              <a:solidFill>
                <a:srgbClr val="A6A6A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C3A5-47DB-BA52-0AD1838D7F84}"/>
              </c:ext>
            </c:extLst>
          </c:dPt>
          <c:dLbls>
            <c:dLbl>
              <c:idx val="0"/>
              <c:layout>
                <c:manualLayout>
                  <c:x val="-8.6320003623579989E-17"/>
                  <c:y val="7.0574610700444677E-3"/>
                </c:manualLayout>
              </c:layout>
              <c:tx>
                <c:rich>
                  <a:bodyPr rot="0" spcFirstLastPara="1" vertOverflow="ellipsis" vert="horz" wrap="square" lIns="38100" tIns="19050" rIns="38100" bIns="19050" anchor="ctr" anchorCtr="1">
                    <a:spAutoFit/>
                  </a:bodyPr>
                  <a:lstStyle/>
                  <a:p>
                    <a:pPr>
                      <a:defRPr sz="1100" b="1" i="1" u="none" strike="noStrike" kern="1200" baseline="0">
                        <a:solidFill>
                          <a:schemeClr val="lt1"/>
                        </a:solidFill>
                        <a:latin typeface="+mn-lt"/>
                        <a:ea typeface="+mn-ea"/>
                        <a:cs typeface="+mn-cs"/>
                      </a:defRPr>
                    </a:pPr>
                    <a:r>
                      <a:rPr lang="en-US" sz="1100" b="1" i="1">
                        <a:latin typeface="Helvetica" panose="020B0604020202030204"/>
                        <a:cs typeface="Helvetica" panose="020B0604020202030204"/>
                      </a:rPr>
                      <a:t>800,0</a:t>
                    </a:r>
                    <a:r>
                      <a:rPr lang="en-US" sz="1100" b="1" i="1" baseline="0">
                        <a:latin typeface="Helvetica" panose="020B0604020202030204"/>
                        <a:cs typeface="Helvetica" panose="020B0604020202030204"/>
                      </a:rPr>
                      <a:t> M</a:t>
                    </a:r>
                    <a:r>
                      <a:rPr lang="en-US" sz="1100" b="1" i="1" u="none" strike="noStrike" kern="1200" baseline="0">
                        <a:solidFill>
                          <a:schemeClr val="bg1"/>
                        </a:solidFill>
                        <a:latin typeface="Helvetica" panose="020B0604020202030204"/>
                        <a:cs typeface="Helvetica" panose="020B0604020202030204"/>
                      </a:rPr>
                      <a:t>€</a:t>
                    </a:r>
                    <a:endParaRPr lang="en-US" sz="1100" b="1" i="1">
                      <a:solidFill>
                        <a:schemeClr val="bg1"/>
                      </a:solidFill>
                      <a:latin typeface="Helvetica" panose="020B0604020202030204"/>
                      <a:cs typeface="Helvetica" panose="020B0604020202030204"/>
                    </a:endParaRPr>
                  </a:p>
                </c:rich>
              </c:tx>
              <c:spPr>
                <a:noFill/>
                <a:ln>
                  <a:noFill/>
                </a:ln>
                <a:effectLst/>
              </c:spPr>
              <c:txPr>
                <a:bodyPr rot="0" spcFirstLastPara="1" vertOverflow="ellipsis" vert="horz" wrap="square" lIns="38100" tIns="19050" rIns="38100" bIns="19050" anchor="ctr" anchorCtr="1">
                  <a:spAutoFit/>
                </a:bodyPr>
                <a:lstStyle/>
                <a:p>
                  <a:pPr>
                    <a:defRPr sz="1100" b="1" i="1"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25-46CF-AA99-989CC16CA649}"/>
                </c:ext>
              </c:extLst>
            </c:dLbl>
            <c:dLbl>
              <c:idx val="1"/>
              <c:tx>
                <c:rich>
                  <a:bodyPr/>
                  <a:lstStyle/>
                  <a:p>
                    <a:r>
                      <a:rPr lang="en-US" sz="1100" i="1" u="none">
                        <a:latin typeface="Helvetica" panose="020B0604020202030204"/>
                        <a:cs typeface="Helvetica" panose="020B0604020202030204"/>
                      </a:rPr>
                      <a:t>840,0</a:t>
                    </a:r>
                    <a:r>
                      <a:rPr lang="en-US" sz="1100" i="1" u="none" baseline="0">
                        <a:latin typeface="Helvetica" panose="020B0604020202030204"/>
                        <a:cs typeface="Helvetica" panose="020B0604020202030204"/>
                      </a:rPr>
                      <a:t> M</a:t>
                    </a:r>
                    <a:r>
                      <a:rPr lang="en-US" sz="1100" b="1" i="1" u="none" strike="noStrike" kern="1200" baseline="0">
                        <a:solidFill>
                          <a:schemeClr val="bg1"/>
                        </a:solidFill>
                        <a:latin typeface="Helvetica" panose="020B0604020202030204"/>
                        <a:cs typeface="Helvetica" panose="020B0604020202030204"/>
                      </a:rPr>
                      <a:t>€</a:t>
                    </a:r>
                    <a:endParaRPr lang="en-US" sz="1100" i="1" u="none">
                      <a:solidFill>
                        <a:schemeClr val="bg1"/>
                      </a:solidFill>
                      <a:latin typeface="Helvetica" panose="020B0604020202030204"/>
                      <a:cs typeface="Helvetica" panose="020B0604020202030204"/>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25-46CF-AA99-989CC16CA649}"/>
                </c:ext>
              </c:extLst>
            </c:dLbl>
            <c:dLbl>
              <c:idx val="2"/>
              <c:tx>
                <c:rich>
                  <a:bodyPr/>
                  <a:lstStyle/>
                  <a:p>
                    <a:r>
                      <a:rPr lang="en-US" sz="1100" i="1">
                        <a:latin typeface="Helvetica" panose="020B0604020202030204"/>
                        <a:cs typeface="Helvetica" panose="020B0604020202030204"/>
                      </a:rPr>
                      <a:t>360,0 M€</a:t>
                    </a:r>
                  </a:p>
                </c:rich>
              </c:tx>
              <c:showLegendKey val="0"/>
              <c:showVal val="1"/>
              <c:showCatName val="0"/>
              <c:showSerName val="0"/>
              <c:showPercent val="0"/>
              <c:showBubbleSize val="0"/>
              <c:extLst>
                <c:ext xmlns:c15="http://schemas.microsoft.com/office/drawing/2012/chart" uri="{CE6537A1-D6FC-4f65-9D91-7224C49458BB}">
                  <c15:layout>
                    <c:manualLayout>
                      <c:w val="0.14126422512319278"/>
                      <c:h val="6.2140944721741538E-2"/>
                    </c:manualLayout>
                  </c15:layout>
                  <c15:showDataLabelsRange val="0"/>
                </c:ext>
                <c:ext xmlns:c16="http://schemas.microsoft.com/office/drawing/2014/chart" uri="{C3380CC4-5D6E-409C-BE32-E72D297353CC}">
                  <c16:uniqueId val="{00000004-C3A5-47DB-BA52-0AD1838D7F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Cofinanziamento UE</c:v>
                </c:pt>
                <c:pt idx="1">
                  <c:v>Cofinanziamento Nazionale</c:v>
                </c:pt>
                <c:pt idx="2">
                  <c:v>Cofinanziamento regionale/FSC</c:v>
                </c:pt>
              </c:strCache>
            </c:strRef>
          </c:cat>
          <c:val>
            <c:numRef>
              <c:f>Sheet1!$B$2:$B$4</c:f>
              <c:numCache>
                <c:formatCode>"€"#,##0_);[Red]\("€"#,##0\)</c:formatCode>
                <c:ptCount val="3"/>
                <c:pt idx="0">
                  <c:v>800000000</c:v>
                </c:pt>
                <c:pt idx="1">
                  <c:v>840000000</c:v>
                </c:pt>
                <c:pt idx="2">
                  <c:v>360000000</c:v>
                </c:pt>
              </c:numCache>
            </c:numRef>
          </c:val>
          <c:extLst>
            <c:ext xmlns:c16="http://schemas.microsoft.com/office/drawing/2014/chart" uri="{C3380CC4-5D6E-409C-BE32-E72D297353CC}">
              <c16:uniqueId val="{00000004-7925-46CF-AA99-989CC16CA649}"/>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t"/>
      <c:layout>
        <c:manualLayout>
          <c:xMode val="edge"/>
          <c:yMode val="edge"/>
          <c:x val="0.19262361405207026"/>
          <c:y val="0.88501624864747697"/>
          <c:w val="0.71898806823795591"/>
          <c:h val="0.108169698706537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00776371278412E-2"/>
          <c:y val="2.643535500936724E-2"/>
          <c:w val="0.94780556281509565"/>
          <c:h val="0.87589870036755646"/>
        </c:manualLayout>
      </c:layout>
      <c:barChart>
        <c:barDir val="col"/>
        <c:grouping val="stacked"/>
        <c:varyColors val="0"/>
        <c:ser>
          <c:idx val="1"/>
          <c:order val="0"/>
          <c:tx>
            <c:strRef>
              <c:f>Sheet1!$B$1</c:f>
              <c:strCache>
                <c:ptCount val="1"/>
                <c:pt idx="0">
                  <c:v>Risorse programmate (1,2 mld €)</c:v>
                </c:pt>
              </c:strCache>
            </c:strRef>
          </c:tx>
          <c:spPr>
            <a:solidFill>
              <a:srgbClr val="007239"/>
            </a:solidFill>
            <a:ln>
              <a:solidFill>
                <a:schemeClr val="tx1"/>
              </a:solidFill>
            </a:ln>
            <a:effectLst/>
          </c:spPr>
          <c:invertIfNegative val="0"/>
          <c:cat>
            <c:strRef>
              <c:f>Sheet1!$A$2:$A$6</c:f>
              <c:strCache>
                <c:ptCount val="5"/>
                <c:pt idx="0">
                  <c:v>Asse I</c:v>
                </c:pt>
                <c:pt idx="1">
                  <c:v>Asse II</c:v>
                </c:pt>
                <c:pt idx="2">
                  <c:v>Asse III</c:v>
                </c:pt>
                <c:pt idx="3">
                  <c:v>Asse IV</c:v>
                </c:pt>
                <c:pt idx="4">
                  <c:v>Asse V</c:v>
                </c:pt>
              </c:strCache>
            </c:strRef>
          </c:cat>
          <c:val>
            <c:numRef>
              <c:f>Sheet1!$B$2:$B$6</c:f>
              <c:numCache>
                <c:formatCode>General</c:formatCode>
                <c:ptCount val="5"/>
                <c:pt idx="0">
                  <c:v>602497992.27999997</c:v>
                </c:pt>
                <c:pt idx="1">
                  <c:v>300750000</c:v>
                </c:pt>
                <c:pt idx="2">
                  <c:v>41000000</c:v>
                </c:pt>
                <c:pt idx="3">
                  <c:v>207000000</c:v>
                </c:pt>
                <c:pt idx="4">
                  <c:v>60000000</c:v>
                </c:pt>
              </c:numCache>
            </c:numRef>
          </c:val>
          <c:extLst>
            <c:ext xmlns:c16="http://schemas.microsoft.com/office/drawing/2014/chart" uri="{C3380CC4-5D6E-409C-BE32-E72D297353CC}">
              <c16:uniqueId val="{00000001-88DD-48BE-AEAF-9A6EE2484A7C}"/>
            </c:ext>
          </c:extLst>
        </c:ser>
        <c:ser>
          <c:idx val="0"/>
          <c:order val="1"/>
          <c:tx>
            <c:strRef>
              <c:f>Sheet1!$C$1</c:f>
              <c:strCache>
                <c:ptCount val="1"/>
                <c:pt idx="0">
                  <c:v>Risorse in dotazione (2,0 mld €)</c:v>
                </c:pt>
              </c:strCache>
            </c:strRef>
          </c:tx>
          <c:spPr>
            <a:solidFill>
              <a:schemeClr val="bg1"/>
            </a:solidFill>
            <a:ln w="6350">
              <a:solidFill>
                <a:schemeClr val="tx1"/>
              </a:solidFill>
            </a:ln>
            <a:effectLst/>
          </c:spPr>
          <c:invertIfNegative val="0"/>
          <c:dPt>
            <c:idx val="3"/>
            <c:invertIfNegative val="0"/>
            <c:bubble3D val="0"/>
            <c:spPr>
              <a:solidFill>
                <a:srgbClr val="AAB3C2"/>
              </a:solidFill>
              <a:ln w="6350">
                <a:solidFill>
                  <a:schemeClr val="tx1"/>
                </a:solidFill>
              </a:ln>
              <a:effectLst/>
            </c:spPr>
            <c:extLst>
              <c:ext xmlns:c16="http://schemas.microsoft.com/office/drawing/2014/chart" uri="{C3380CC4-5D6E-409C-BE32-E72D297353CC}">
                <c16:uniqueId val="{00000002-3D61-4CCD-9C85-A12EF9BA13E8}"/>
              </c:ext>
            </c:extLst>
          </c:dPt>
          <c:dPt>
            <c:idx val="4"/>
            <c:invertIfNegative val="0"/>
            <c:bubble3D val="0"/>
            <c:spPr>
              <a:solidFill>
                <a:srgbClr val="AAB3C2"/>
              </a:solidFill>
              <a:ln w="6350">
                <a:solidFill>
                  <a:schemeClr val="tx1"/>
                </a:solidFill>
              </a:ln>
              <a:effectLst/>
            </c:spPr>
            <c:extLst>
              <c:ext xmlns:c16="http://schemas.microsoft.com/office/drawing/2014/chart" uri="{C3380CC4-5D6E-409C-BE32-E72D297353CC}">
                <c16:uniqueId val="{00000003-3D61-4CCD-9C85-A12EF9BA13E8}"/>
              </c:ext>
            </c:extLst>
          </c:dPt>
          <c:cat>
            <c:strRef>
              <c:f>Sheet1!$A$2:$A$6</c:f>
              <c:strCache>
                <c:ptCount val="5"/>
                <c:pt idx="0">
                  <c:v>Asse I</c:v>
                </c:pt>
                <c:pt idx="1">
                  <c:v>Asse II</c:v>
                </c:pt>
                <c:pt idx="2">
                  <c:v>Asse III</c:v>
                </c:pt>
                <c:pt idx="3">
                  <c:v>Asse IV</c:v>
                </c:pt>
                <c:pt idx="4">
                  <c:v>Asse V</c:v>
                </c:pt>
              </c:strCache>
            </c:strRef>
          </c:cat>
          <c:val>
            <c:numRef>
              <c:f>Sheet1!$C$2:$C$6</c:f>
              <c:numCache>
                <c:formatCode>General</c:formatCode>
                <c:ptCount val="5"/>
                <c:pt idx="0">
                  <c:v>412602007.72000003</c:v>
                </c:pt>
                <c:pt idx="1">
                  <c:v>260250000</c:v>
                </c:pt>
                <c:pt idx="2">
                  <c:v>8000000</c:v>
                </c:pt>
                <c:pt idx="3">
                  <c:v>8500000</c:v>
                </c:pt>
                <c:pt idx="4">
                  <c:v>3606935</c:v>
                </c:pt>
              </c:numCache>
            </c:numRef>
          </c:val>
          <c:extLst>
            <c:ext xmlns:c16="http://schemas.microsoft.com/office/drawing/2014/chart" uri="{C3380CC4-5D6E-409C-BE32-E72D297353CC}">
              <c16:uniqueId val="{00000000-88DD-48BE-AEAF-9A6EE2484A7C}"/>
            </c:ext>
          </c:extLst>
        </c:ser>
        <c:dLbls>
          <c:showLegendKey val="0"/>
          <c:showVal val="0"/>
          <c:showCatName val="0"/>
          <c:showSerName val="0"/>
          <c:showPercent val="0"/>
          <c:showBubbleSize val="0"/>
        </c:dLbls>
        <c:gapWidth val="150"/>
        <c:overlap val="100"/>
        <c:axId val="1206360512"/>
        <c:axId val="1206360992"/>
      </c:barChart>
      <c:catAx>
        <c:axId val="1206360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crossAx val="1206360992"/>
        <c:crosses val="autoZero"/>
        <c:auto val="1"/>
        <c:lblAlgn val="ctr"/>
        <c:lblOffset val="100"/>
        <c:noMultiLvlLbl val="0"/>
      </c:catAx>
      <c:valAx>
        <c:axId val="1206360992"/>
        <c:scaling>
          <c:orientation val="minMax"/>
        </c:scaling>
        <c:delete val="1"/>
        <c:axPos val="l"/>
        <c:numFmt formatCode="General" sourceLinked="1"/>
        <c:majorTickMark val="out"/>
        <c:minorTickMark val="none"/>
        <c:tickLblPos val="nextTo"/>
        <c:crossAx val="1206360512"/>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egendEntry>
        <c:idx val="1"/>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ayout>
        <c:manualLayout>
          <c:xMode val="edge"/>
          <c:yMode val="edge"/>
          <c:x val="0.62949836674963"/>
          <c:y val="8.1822403047585382E-2"/>
          <c:w val="0.35416620624616679"/>
          <c:h val="0.110909392963365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00776371278412E-2"/>
          <c:y val="2.643535500936724E-2"/>
          <c:w val="0.94780556281509565"/>
          <c:h val="0.87589870036755646"/>
        </c:manualLayout>
      </c:layout>
      <c:barChart>
        <c:barDir val="col"/>
        <c:grouping val="stacked"/>
        <c:varyColors val="0"/>
        <c:ser>
          <c:idx val="1"/>
          <c:order val="0"/>
          <c:tx>
            <c:strRef>
              <c:f>Sheet1!$B$1</c:f>
              <c:strCache>
                <c:ptCount val="1"/>
                <c:pt idx="0">
                  <c:v>Risorse impegnate (668,2 M€)</c:v>
                </c:pt>
              </c:strCache>
            </c:strRef>
          </c:tx>
          <c:spPr>
            <a:solidFill>
              <a:schemeClr val="accent2">
                <a:lumMod val="75000"/>
              </a:schemeClr>
            </a:solidFill>
            <a:ln>
              <a:solidFill>
                <a:schemeClr val="tx1"/>
              </a:solidFill>
            </a:ln>
            <a:effectLst/>
          </c:spPr>
          <c:invertIfNegative val="0"/>
          <c:cat>
            <c:strRef>
              <c:f>Sheet1!$A$2:$A$6</c:f>
              <c:strCache>
                <c:ptCount val="5"/>
                <c:pt idx="0">
                  <c:v>Asse I</c:v>
                </c:pt>
                <c:pt idx="1">
                  <c:v>Asse II</c:v>
                </c:pt>
                <c:pt idx="2">
                  <c:v>Asse III</c:v>
                </c:pt>
                <c:pt idx="3">
                  <c:v>Asse IV</c:v>
                </c:pt>
                <c:pt idx="4">
                  <c:v>Asse V</c:v>
                </c:pt>
              </c:strCache>
            </c:strRef>
          </c:cat>
          <c:val>
            <c:numRef>
              <c:f>Sheet1!$B$2:$B$6</c:f>
              <c:numCache>
                <c:formatCode>General</c:formatCode>
                <c:ptCount val="5"/>
                <c:pt idx="0">
                  <c:v>405454592.28000003</c:v>
                </c:pt>
                <c:pt idx="1">
                  <c:v>99951832.340000004</c:v>
                </c:pt>
                <c:pt idx="2">
                  <c:v>0</c:v>
                </c:pt>
                <c:pt idx="3">
                  <c:v>146835261</c:v>
                </c:pt>
                <c:pt idx="4">
                  <c:v>15960981.16</c:v>
                </c:pt>
              </c:numCache>
            </c:numRef>
          </c:val>
          <c:extLst>
            <c:ext xmlns:c16="http://schemas.microsoft.com/office/drawing/2014/chart" uri="{C3380CC4-5D6E-409C-BE32-E72D297353CC}">
              <c16:uniqueId val="{00000001-88DD-48BE-AEAF-9A6EE2484A7C}"/>
            </c:ext>
          </c:extLst>
        </c:ser>
        <c:ser>
          <c:idx val="0"/>
          <c:order val="1"/>
          <c:tx>
            <c:strRef>
              <c:f>Sheet1!$C$1</c:f>
              <c:strCache>
                <c:ptCount val="1"/>
                <c:pt idx="0">
                  <c:v>Risorse programmate (1,2 mld €)</c:v>
                </c:pt>
              </c:strCache>
            </c:strRef>
          </c:tx>
          <c:spPr>
            <a:solidFill>
              <a:schemeClr val="bg1"/>
            </a:solidFill>
            <a:ln w="6350">
              <a:solidFill>
                <a:schemeClr val="tx1"/>
              </a:solidFill>
            </a:ln>
            <a:effectLst/>
          </c:spPr>
          <c:invertIfNegative val="0"/>
          <c:dPt>
            <c:idx val="3"/>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2-3D61-4CCD-9C85-A12EF9BA13E8}"/>
              </c:ext>
            </c:extLst>
          </c:dPt>
          <c:dPt>
            <c:idx val="4"/>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3-3D61-4CCD-9C85-A12EF9BA13E8}"/>
              </c:ext>
            </c:extLst>
          </c:dPt>
          <c:cat>
            <c:strRef>
              <c:f>Sheet1!$A$2:$A$6</c:f>
              <c:strCache>
                <c:ptCount val="5"/>
                <c:pt idx="0">
                  <c:v>Asse I</c:v>
                </c:pt>
                <c:pt idx="1">
                  <c:v>Asse II</c:v>
                </c:pt>
                <c:pt idx="2">
                  <c:v>Asse III</c:v>
                </c:pt>
                <c:pt idx="3">
                  <c:v>Asse IV</c:v>
                </c:pt>
                <c:pt idx="4">
                  <c:v>Asse V</c:v>
                </c:pt>
              </c:strCache>
            </c:strRef>
          </c:cat>
          <c:val>
            <c:numRef>
              <c:f>Sheet1!$C$2:$C$6</c:f>
              <c:numCache>
                <c:formatCode>General</c:formatCode>
                <c:ptCount val="5"/>
                <c:pt idx="0">
                  <c:v>197043399.99999994</c:v>
                </c:pt>
                <c:pt idx="1">
                  <c:v>200798167.66</c:v>
                </c:pt>
                <c:pt idx="2">
                  <c:v>41000000</c:v>
                </c:pt>
                <c:pt idx="3">
                  <c:v>60164739</c:v>
                </c:pt>
                <c:pt idx="4">
                  <c:v>44039018.840000004</c:v>
                </c:pt>
              </c:numCache>
            </c:numRef>
          </c:val>
          <c:extLst>
            <c:ext xmlns:c16="http://schemas.microsoft.com/office/drawing/2014/chart" uri="{C3380CC4-5D6E-409C-BE32-E72D297353CC}">
              <c16:uniqueId val="{00000000-88DD-48BE-AEAF-9A6EE2484A7C}"/>
            </c:ext>
          </c:extLst>
        </c:ser>
        <c:dLbls>
          <c:showLegendKey val="0"/>
          <c:showVal val="0"/>
          <c:showCatName val="0"/>
          <c:showSerName val="0"/>
          <c:showPercent val="0"/>
          <c:showBubbleSize val="0"/>
        </c:dLbls>
        <c:gapWidth val="150"/>
        <c:overlap val="100"/>
        <c:axId val="1206360512"/>
        <c:axId val="1206360992"/>
      </c:barChart>
      <c:catAx>
        <c:axId val="1206360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anose="020B0604020202020204" pitchFamily="34" charset="0"/>
                <a:ea typeface="+mn-ea"/>
                <a:cs typeface="+mn-cs"/>
              </a:defRPr>
            </a:pPr>
            <a:endParaRPr lang="it-IT"/>
          </a:p>
        </c:txPr>
        <c:crossAx val="1206360992"/>
        <c:crosses val="autoZero"/>
        <c:auto val="1"/>
        <c:lblAlgn val="ctr"/>
        <c:lblOffset val="100"/>
        <c:noMultiLvlLbl val="0"/>
      </c:catAx>
      <c:valAx>
        <c:axId val="1206360992"/>
        <c:scaling>
          <c:orientation val="minMax"/>
        </c:scaling>
        <c:delete val="1"/>
        <c:axPos val="l"/>
        <c:numFmt formatCode="General" sourceLinked="1"/>
        <c:majorTickMark val="out"/>
        <c:minorTickMark val="none"/>
        <c:tickLblPos val="nextTo"/>
        <c:crossAx val="1206360512"/>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egendEntry>
        <c:idx val="1"/>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ayout>
        <c:manualLayout>
          <c:xMode val="edge"/>
          <c:yMode val="edge"/>
          <c:x val="0.60231588427499094"/>
          <c:y val="8.1822293591745351E-2"/>
          <c:w val="0.3828588510616085"/>
          <c:h val="0.110909392963365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00776371278412E-2"/>
          <c:y val="2.643535500936724E-2"/>
          <c:w val="0.94780556281509565"/>
          <c:h val="0.87589870036755646"/>
        </c:manualLayout>
      </c:layout>
      <c:barChart>
        <c:barDir val="col"/>
        <c:grouping val="stacked"/>
        <c:varyColors val="0"/>
        <c:ser>
          <c:idx val="1"/>
          <c:order val="0"/>
          <c:tx>
            <c:strRef>
              <c:f>Sheet1!$B$1</c:f>
              <c:strCache>
                <c:ptCount val="1"/>
                <c:pt idx="0">
                  <c:v>Risorse liquidate (240,1 M€)</c:v>
                </c:pt>
              </c:strCache>
            </c:strRef>
          </c:tx>
          <c:spPr>
            <a:solidFill>
              <a:srgbClr val="164094"/>
            </a:solidFill>
            <a:ln>
              <a:solidFill>
                <a:schemeClr val="tx1"/>
              </a:solidFill>
            </a:ln>
            <a:effectLst/>
          </c:spPr>
          <c:invertIfNegative val="0"/>
          <c:cat>
            <c:strRef>
              <c:f>Sheet1!$A$2:$A$6</c:f>
              <c:strCache>
                <c:ptCount val="5"/>
                <c:pt idx="0">
                  <c:v>Asse I</c:v>
                </c:pt>
                <c:pt idx="1">
                  <c:v>Asse II</c:v>
                </c:pt>
                <c:pt idx="2">
                  <c:v>Asse III</c:v>
                </c:pt>
                <c:pt idx="3">
                  <c:v>Asse IV</c:v>
                </c:pt>
                <c:pt idx="4">
                  <c:v>Asse V</c:v>
                </c:pt>
              </c:strCache>
            </c:strRef>
          </c:cat>
          <c:val>
            <c:numRef>
              <c:f>Sheet1!$B$2:$B$6</c:f>
              <c:numCache>
                <c:formatCode>General</c:formatCode>
                <c:ptCount val="5"/>
                <c:pt idx="0">
                  <c:v>188603369.06</c:v>
                </c:pt>
                <c:pt idx="1">
                  <c:v>33470792.82</c:v>
                </c:pt>
                <c:pt idx="2">
                  <c:v>0</c:v>
                </c:pt>
                <c:pt idx="3">
                  <c:v>14683526.140000001</c:v>
                </c:pt>
                <c:pt idx="4">
                  <c:v>3366313.69</c:v>
                </c:pt>
              </c:numCache>
            </c:numRef>
          </c:val>
          <c:extLst>
            <c:ext xmlns:c16="http://schemas.microsoft.com/office/drawing/2014/chart" uri="{C3380CC4-5D6E-409C-BE32-E72D297353CC}">
              <c16:uniqueId val="{00000001-88DD-48BE-AEAF-9A6EE2484A7C}"/>
            </c:ext>
          </c:extLst>
        </c:ser>
        <c:ser>
          <c:idx val="0"/>
          <c:order val="1"/>
          <c:tx>
            <c:strRef>
              <c:f>Sheet1!$C$1</c:f>
              <c:strCache>
                <c:ptCount val="1"/>
                <c:pt idx="0">
                  <c:v>Risorse impegnate (668,2 M€)</c:v>
                </c:pt>
              </c:strCache>
            </c:strRef>
          </c:tx>
          <c:spPr>
            <a:solidFill>
              <a:schemeClr val="bg1"/>
            </a:solidFill>
            <a:ln w="6350">
              <a:solidFill>
                <a:schemeClr val="tx1"/>
              </a:solidFill>
            </a:ln>
            <a:effectLst/>
          </c:spPr>
          <c:invertIfNegative val="0"/>
          <c:dPt>
            <c:idx val="3"/>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2-3D61-4CCD-9C85-A12EF9BA13E8}"/>
              </c:ext>
            </c:extLst>
          </c:dPt>
          <c:dPt>
            <c:idx val="4"/>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3-3D61-4CCD-9C85-A12EF9BA13E8}"/>
              </c:ext>
            </c:extLst>
          </c:dPt>
          <c:cat>
            <c:strRef>
              <c:f>Sheet1!$A$2:$A$6</c:f>
              <c:strCache>
                <c:ptCount val="5"/>
                <c:pt idx="0">
                  <c:v>Asse I</c:v>
                </c:pt>
                <c:pt idx="1">
                  <c:v>Asse II</c:v>
                </c:pt>
                <c:pt idx="2">
                  <c:v>Asse III</c:v>
                </c:pt>
                <c:pt idx="3">
                  <c:v>Asse IV</c:v>
                </c:pt>
                <c:pt idx="4">
                  <c:v>Asse V</c:v>
                </c:pt>
              </c:strCache>
            </c:strRef>
          </c:cat>
          <c:val>
            <c:numRef>
              <c:f>Sheet1!$C$2:$C$6</c:f>
              <c:numCache>
                <c:formatCode>General</c:formatCode>
                <c:ptCount val="5"/>
                <c:pt idx="0">
                  <c:v>216851223.22000003</c:v>
                </c:pt>
                <c:pt idx="1">
                  <c:v>66481039.520000003</c:v>
                </c:pt>
                <c:pt idx="2">
                  <c:v>0</c:v>
                </c:pt>
                <c:pt idx="3">
                  <c:v>132151734.86</c:v>
                </c:pt>
                <c:pt idx="4">
                  <c:v>12594667.470000001</c:v>
                </c:pt>
              </c:numCache>
            </c:numRef>
          </c:val>
          <c:extLst>
            <c:ext xmlns:c16="http://schemas.microsoft.com/office/drawing/2014/chart" uri="{C3380CC4-5D6E-409C-BE32-E72D297353CC}">
              <c16:uniqueId val="{00000000-88DD-48BE-AEAF-9A6EE2484A7C}"/>
            </c:ext>
          </c:extLst>
        </c:ser>
        <c:dLbls>
          <c:showLegendKey val="0"/>
          <c:showVal val="0"/>
          <c:showCatName val="0"/>
          <c:showSerName val="0"/>
          <c:showPercent val="0"/>
          <c:showBubbleSize val="0"/>
        </c:dLbls>
        <c:gapWidth val="150"/>
        <c:overlap val="100"/>
        <c:axId val="1206360512"/>
        <c:axId val="1206360992"/>
      </c:barChart>
      <c:catAx>
        <c:axId val="1206360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anose="020B0604020202020204" pitchFamily="34" charset="0"/>
                <a:ea typeface="+mn-ea"/>
                <a:cs typeface="+mn-cs"/>
              </a:defRPr>
            </a:pPr>
            <a:endParaRPr lang="it-IT"/>
          </a:p>
        </c:txPr>
        <c:crossAx val="1206360992"/>
        <c:crosses val="autoZero"/>
        <c:auto val="1"/>
        <c:lblAlgn val="ctr"/>
        <c:lblOffset val="100"/>
        <c:noMultiLvlLbl val="0"/>
      </c:catAx>
      <c:valAx>
        <c:axId val="1206360992"/>
        <c:scaling>
          <c:orientation val="minMax"/>
        </c:scaling>
        <c:delete val="1"/>
        <c:axPos val="l"/>
        <c:numFmt formatCode="General" sourceLinked="1"/>
        <c:majorTickMark val="out"/>
        <c:minorTickMark val="none"/>
        <c:tickLblPos val="nextTo"/>
        <c:crossAx val="1206360512"/>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egendEntry>
        <c:idx val="1"/>
        <c:txPr>
          <a:bodyPr rot="0" spcFirstLastPara="1" vertOverflow="ellipsis" vert="horz" wrap="square" anchor="ctr" anchorCtr="1"/>
          <a:lstStyle/>
          <a:p>
            <a:pPr>
              <a:defRPr sz="14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Entry>
      <c:layout>
        <c:manualLayout>
          <c:xMode val="edge"/>
          <c:yMode val="edge"/>
          <c:x val="0.60231588427499094"/>
          <c:y val="8.1822293591745351E-2"/>
          <c:w val="0.3828588510616085"/>
          <c:h val="0.110909392963365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0.39701</cdr:x>
      <cdr:y>0.35472</cdr:y>
    </cdr:from>
    <cdr:to>
      <cdr:x>0.66797</cdr:x>
      <cdr:y>0.68539</cdr:y>
    </cdr:to>
    <cdr:sp macro="" textlink="">
      <cdr:nvSpPr>
        <cdr:cNvPr id="2" name="Oval 1">
          <a:extLst xmlns:a="http://schemas.openxmlformats.org/drawingml/2006/main">
            <a:ext uri="{FF2B5EF4-FFF2-40B4-BE49-F238E27FC236}">
              <a16:creationId xmlns:a16="http://schemas.microsoft.com/office/drawing/2014/main" id="{A4D63ACB-1BE2-62FD-5318-EF12B0B54DFC}"/>
            </a:ext>
          </a:extLst>
        </cdr:cNvPr>
        <cdr:cNvSpPr>
          <a:spLocks xmlns:a="http://schemas.openxmlformats.org/drawingml/2006/main" noChangeAspect="1"/>
        </cdr:cNvSpPr>
      </cdr:nvSpPr>
      <cdr:spPr>
        <a:xfrm xmlns:a="http://schemas.openxmlformats.org/drawingml/2006/main">
          <a:off x="2141700" y="1544749"/>
          <a:ext cx="1461710" cy="1440000"/>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2DE60-31D9-483D-968C-5B58253B2FFD}" type="datetimeFigureOut">
              <a:rPr lang="it-IT" smtClean="0"/>
              <a:t>24/10/2024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D5317-43E2-43B4-9481-70735C6235FF}" type="slidenum">
              <a:rPr lang="it-IT" smtClean="0"/>
              <a:t>‹N›</a:t>
            </a:fld>
            <a:endParaRPr lang="it-IT"/>
          </a:p>
        </p:txBody>
      </p:sp>
    </p:spTree>
    <p:extLst>
      <p:ext uri="{BB962C8B-B14F-4D97-AF65-F5344CB8AC3E}">
        <p14:creationId xmlns:p14="http://schemas.microsoft.com/office/powerpoint/2010/main" val="184044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5</a:t>
            </a:fld>
            <a:endParaRPr lang="it-IT"/>
          </a:p>
        </p:txBody>
      </p:sp>
    </p:spTree>
    <p:extLst>
      <p:ext uri="{BB962C8B-B14F-4D97-AF65-F5344CB8AC3E}">
        <p14:creationId xmlns:p14="http://schemas.microsoft.com/office/powerpoint/2010/main" val="2478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15</a:t>
            </a:fld>
            <a:endParaRPr lang="it-IT"/>
          </a:p>
        </p:txBody>
      </p:sp>
    </p:spTree>
    <p:extLst>
      <p:ext uri="{BB962C8B-B14F-4D97-AF65-F5344CB8AC3E}">
        <p14:creationId xmlns:p14="http://schemas.microsoft.com/office/powerpoint/2010/main" val="227728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19</a:t>
            </a:fld>
            <a:endParaRPr lang="it-IT"/>
          </a:p>
        </p:txBody>
      </p:sp>
    </p:spTree>
    <p:extLst>
      <p:ext uri="{BB962C8B-B14F-4D97-AF65-F5344CB8AC3E}">
        <p14:creationId xmlns:p14="http://schemas.microsoft.com/office/powerpoint/2010/main" val="230653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21</a:t>
            </a:fld>
            <a:endParaRPr lang="it-IT"/>
          </a:p>
        </p:txBody>
      </p:sp>
    </p:spTree>
    <p:extLst>
      <p:ext uri="{BB962C8B-B14F-4D97-AF65-F5344CB8AC3E}">
        <p14:creationId xmlns:p14="http://schemas.microsoft.com/office/powerpoint/2010/main" val="144970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34</a:t>
            </a:fld>
            <a:endParaRPr lang="it-IT"/>
          </a:p>
        </p:txBody>
      </p:sp>
    </p:spTree>
    <p:extLst>
      <p:ext uri="{BB962C8B-B14F-4D97-AF65-F5344CB8AC3E}">
        <p14:creationId xmlns:p14="http://schemas.microsoft.com/office/powerpoint/2010/main" val="416836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A8CD5317-43E2-43B4-9481-70735C6235FF}" type="slidenum">
              <a:rPr lang="it-IT" smtClean="0"/>
              <a:t>50</a:t>
            </a:fld>
            <a:endParaRPr lang="it-IT"/>
          </a:p>
        </p:txBody>
      </p:sp>
    </p:spTree>
    <p:extLst>
      <p:ext uri="{BB962C8B-B14F-4D97-AF65-F5344CB8AC3E}">
        <p14:creationId xmlns:p14="http://schemas.microsoft.com/office/powerpoint/2010/main" val="435767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162050" y="6356351"/>
            <a:ext cx="2057400" cy="365125"/>
          </a:xfrm>
        </p:spPr>
        <p:txBody>
          <a:bodyPr/>
          <a:lstStyle/>
          <a:p>
            <a:fld id="{5D6FADB2-AAFA-4CEB-A977-8D3C4EBEFCC7}" type="slidenum">
              <a:rPr lang="it-IT" smtClean="0"/>
              <a:t>‹N›</a:t>
            </a:fld>
            <a:endParaRPr lang="it-IT"/>
          </a:p>
        </p:txBody>
      </p:sp>
      <p:sp>
        <p:nvSpPr>
          <p:cNvPr id="8" name="Rettangolo 3">
            <a:extLst>
              <a:ext uri="{FF2B5EF4-FFF2-40B4-BE49-F238E27FC236}">
                <a16:creationId xmlns:a16="http://schemas.microsoft.com/office/drawing/2014/main" id="{F3D47965-E1DE-D169-CB23-9068137529D6}"/>
              </a:ext>
            </a:extLst>
          </p:cNvPr>
          <p:cNvSpPr/>
          <p:nvPr userDrawn="1"/>
        </p:nvSpPr>
        <p:spPr>
          <a:xfrm>
            <a:off x="147484" y="135000"/>
            <a:ext cx="8849032" cy="6588000"/>
          </a:xfrm>
          <a:prstGeom prst="rect">
            <a:avLst/>
          </a:prstGeom>
          <a:noFill/>
          <a:ln w="292100" cap="sq" cmpd="sng">
            <a:solidFill>
              <a:srgbClr val="086A2E"/>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10" name="Immagine 5">
            <a:extLst>
              <a:ext uri="{FF2B5EF4-FFF2-40B4-BE49-F238E27FC236}">
                <a16:creationId xmlns:a16="http://schemas.microsoft.com/office/drawing/2014/main" id="{E93BCFDB-6CA2-0970-452B-3F892747A79E}"/>
              </a:ext>
            </a:extLst>
          </p:cNvPr>
          <p:cNvPicPr>
            <a:picLocks noChangeAspect="1"/>
          </p:cNvPicPr>
          <p:nvPr userDrawn="1"/>
        </p:nvPicPr>
        <p:blipFill>
          <a:blip r:embed="rId2"/>
          <a:stretch>
            <a:fillRect/>
          </a:stretch>
        </p:blipFill>
        <p:spPr>
          <a:xfrm>
            <a:off x="319597" y="313629"/>
            <a:ext cx="8513685" cy="696934"/>
          </a:xfrm>
          <a:prstGeom prst="rect">
            <a:avLst/>
          </a:prstGeom>
        </p:spPr>
      </p:pic>
      <p:sp>
        <p:nvSpPr>
          <p:cNvPr id="11" name="Sottotitolo 2">
            <a:extLst>
              <a:ext uri="{FF2B5EF4-FFF2-40B4-BE49-F238E27FC236}">
                <a16:creationId xmlns:a16="http://schemas.microsoft.com/office/drawing/2014/main" id="{A9E3330D-82D7-0881-4EA7-E0E909EE2B5F}"/>
              </a:ext>
            </a:extLst>
          </p:cNvPr>
          <p:cNvSpPr txBox="1">
            <a:spLocks/>
          </p:cNvSpPr>
          <p:nvPr userDrawn="1"/>
        </p:nvSpPr>
        <p:spPr>
          <a:xfrm>
            <a:off x="226502" y="6593660"/>
            <a:ext cx="2197915" cy="242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100" b="1">
                <a:solidFill>
                  <a:schemeClr val="bg1"/>
                </a:solidFill>
                <a:latin typeface="Helvetica" panose="020B0604020202030204" pitchFamily="34" charset="0"/>
              </a:rPr>
              <a:t>www.fesr.regione.lombardia.it</a:t>
            </a:r>
          </a:p>
        </p:txBody>
      </p:sp>
    </p:spTree>
    <p:extLst>
      <p:ext uri="{BB962C8B-B14F-4D97-AF65-F5344CB8AC3E}">
        <p14:creationId xmlns:p14="http://schemas.microsoft.com/office/powerpoint/2010/main" val="238164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96C98B0-27EF-46FE-9462-226D1E55D672}" type="datetime1">
              <a:rPr lang="it-IT" smtClean="0"/>
              <a:t>24/10/2024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134843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8466DD8-E14E-462D-AD1E-8FC3B718454B}" type="datetime1">
              <a:rPr lang="it-IT" smtClean="0"/>
              <a:t>24/10/2024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17039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ED8B4AF-DD75-4F54-B8DB-39168ECC0748}" type="datetime1">
              <a:rPr lang="it-IT" smtClean="0"/>
              <a:t>24/10/2024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408191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44CE208-14F8-4579-8C01-A193F08629E0}" type="datetime1">
              <a:rPr lang="it-IT" smtClean="0"/>
              <a:t>24/10/2024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261586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62E94990-8602-4CD0-933F-DE2F83D72F33}" type="datetime1">
              <a:rPr lang="it-IT" smtClean="0"/>
              <a:t>24/10/2024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64887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0E138653-74A5-4AAD-B5B3-2EA37664AE4D}" type="datetime1">
              <a:rPr lang="it-IT" smtClean="0"/>
              <a:t>24/10/2024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245864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8D451FFF-B352-4F6D-83A8-85034E80CCB9}" type="datetime1">
              <a:rPr lang="it-IT" smtClean="0"/>
              <a:t>24/10/2024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333145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09032-A9F6-4659-8373-816EF7E13E97}" type="datetime1">
              <a:rPr lang="it-IT" smtClean="0"/>
              <a:t>24/10/2024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D6FADB2-AAFA-4CEB-A977-8D3C4EBEFCC7}" type="slidenum">
              <a:rPr lang="it-IT" smtClean="0"/>
              <a:t>‹N›</a:t>
            </a:fld>
            <a:endParaRPr lang="it-IT"/>
          </a:p>
        </p:txBody>
      </p:sp>
      <p:pic>
        <p:nvPicPr>
          <p:cNvPr id="5" name="Immagine 1">
            <a:extLst>
              <a:ext uri="{FF2B5EF4-FFF2-40B4-BE49-F238E27FC236}">
                <a16:creationId xmlns:a16="http://schemas.microsoft.com/office/drawing/2014/main" id="{35A15AB9-C491-BDC9-72BF-C52458757D05}"/>
              </a:ext>
            </a:extLst>
          </p:cNvPr>
          <p:cNvPicPr>
            <a:picLocks noChangeAspect="1"/>
          </p:cNvPicPr>
          <p:nvPr userDrawn="1"/>
        </p:nvPicPr>
        <p:blipFill rotWithShape="1">
          <a:blip r:embed="rId2"/>
          <a:srcRect r="509" b="7770"/>
          <a:stretch/>
        </p:blipFill>
        <p:spPr>
          <a:xfrm>
            <a:off x="3918707" y="6396941"/>
            <a:ext cx="4914900" cy="372975"/>
          </a:xfrm>
          <a:prstGeom prst="rect">
            <a:avLst/>
          </a:prstGeom>
        </p:spPr>
      </p:pic>
      <p:pic>
        <p:nvPicPr>
          <p:cNvPr id="6" name="Immagine 2">
            <a:extLst>
              <a:ext uri="{FF2B5EF4-FFF2-40B4-BE49-F238E27FC236}">
                <a16:creationId xmlns:a16="http://schemas.microsoft.com/office/drawing/2014/main" id="{79204A0E-D011-05AE-E699-1E2DE0B4C116}"/>
              </a:ext>
            </a:extLst>
          </p:cNvPr>
          <p:cNvPicPr>
            <a:picLocks noChangeAspect="1"/>
          </p:cNvPicPr>
          <p:nvPr userDrawn="1"/>
        </p:nvPicPr>
        <p:blipFill rotWithShape="1">
          <a:blip r:embed="rId2"/>
          <a:srcRect r="83177"/>
          <a:stretch/>
        </p:blipFill>
        <p:spPr>
          <a:xfrm>
            <a:off x="319597" y="313629"/>
            <a:ext cx="1432291" cy="696934"/>
          </a:xfrm>
          <a:prstGeom prst="rect">
            <a:avLst/>
          </a:prstGeom>
        </p:spPr>
      </p:pic>
      <p:sp>
        <p:nvSpPr>
          <p:cNvPr id="9" name="Shape 117">
            <a:extLst>
              <a:ext uri="{FF2B5EF4-FFF2-40B4-BE49-F238E27FC236}">
                <a16:creationId xmlns:a16="http://schemas.microsoft.com/office/drawing/2014/main" id="{283E00B3-D598-4CE4-7388-44EC2AE45C06}"/>
              </a:ext>
            </a:extLst>
          </p:cNvPr>
          <p:cNvSpPr/>
          <p:nvPr userDrawn="1"/>
        </p:nvSpPr>
        <p:spPr>
          <a:xfrm flipV="1">
            <a:off x="7825607" y="934363"/>
            <a:ext cx="1008000" cy="0"/>
          </a:xfrm>
          <a:prstGeom prst="line">
            <a:avLst/>
          </a:prstGeom>
          <a:ln w="38100">
            <a:solidFill>
              <a:srgbClr val="086A2E"/>
            </a:solidFill>
            <a:miter/>
          </a:ln>
        </p:spPr>
        <p:txBody>
          <a:bodyPr tIns="45720" bIns="45720"/>
          <a:lstStyle/>
          <a:p>
            <a:endParaRPr sz="900"/>
          </a:p>
        </p:txBody>
      </p:sp>
      <p:sp>
        <p:nvSpPr>
          <p:cNvPr id="14" name="Rectangle 13">
            <a:extLst>
              <a:ext uri="{FF2B5EF4-FFF2-40B4-BE49-F238E27FC236}">
                <a16:creationId xmlns:a16="http://schemas.microsoft.com/office/drawing/2014/main" id="{608F82ED-4C6E-AAE6-E257-0DCC3579EB67}"/>
              </a:ext>
            </a:extLst>
          </p:cNvPr>
          <p:cNvSpPr/>
          <p:nvPr userDrawn="1"/>
        </p:nvSpPr>
        <p:spPr>
          <a:xfrm>
            <a:off x="157162" y="162936"/>
            <a:ext cx="8829675" cy="6173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480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7ECE18-3215-44D9-93FA-845FA7D8ACA4}" type="datetime1">
              <a:rPr lang="it-IT" smtClean="0"/>
              <a:t>24/10/2024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360672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FB2605-2AE4-449B-BEB3-1645933FB0D4}" type="datetime1">
              <a:rPr lang="it-IT" smtClean="0"/>
              <a:t>24/10/2024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6FADB2-AAFA-4CEB-A977-8D3C4EBEFCC7}" type="slidenum">
              <a:rPr lang="it-IT" smtClean="0"/>
              <a:t>‹N›</a:t>
            </a:fld>
            <a:endParaRPr lang="it-IT"/>
          </a:p>
        </p:txBody>
      </p:sp>
    </p:spTree>
    <p:extLst>
      <p:ext uri="{BB962C8B-B14F-4D97-AF65-F5344CB8AC3E}">
        <p14:creationId xmlns:p14="http://schemas.microsoft.com/office/powerpoint/2010/main" val="192476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2544E-66F4-44DD-843D-2B6BF787817A}" type="datetime1">
              <a:rPr lang="it-IT" smtClean="0"/>
              <a:t>24/10/2024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97395" y="635808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ADB2-AAFA-4CEB-A977-8D3C4EBEFCC7}" type="slidenum">
              <a:rPr lang="it-IT" smtClean="0"/>
              <a:t>‹N›</a:t>
            </a:fld>
            <a:endParaRPr lang="it-IT"/>
          </a:p>
        </p:txBody>
      </p:sp>
    </p:spTree>
    <p:extLst>
      <p:ext uri="{BB962C8B-B14F-4D97-AF65-F5344CB8AC3E}">
        <p14:creationId xmlns:p14="http://schemas.microsoft.com/office/powerpoint/2010/main" val="1992148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101C5-3909-4A6C-AAD7-177F3783CA5D}"/>
              </a:ext>
            </a:extLst>
          </p:cNvPr>
          <p:cNvSpPr>
            <a:spLocks noGrp="1"/>
          </p:cNvSpPr>
          <p:nvPr>
            <p:ph type="ctrTitle"/>
          </p:nvPr>
        </p:nvSpPr>
        <p:spPr>
          <a:xfrm>
            <a:off x="685800" y="2245069"/>
            <a:ext cx="7772400" cy="1402724"/>
          </a:xfrm>
        </p:spPr>
        <p:txBody>
          <a:bodyPr>
            <a:normAutofit/>
          </a:bodyPr>
          <a:lstStyle/>
          <a:p>
            <a:r>
              <a:rPr lang="it-IT" sz="4000" b="1">
                <a:solidFill>
                  <a:srgbClr val="007239"/>
                </a:solidFill>
                <a:latin typeface="Helvetica" panose="020B0604020202030204" pitchFamily="34" charset="0"/>
              </a:rPr>
              <a:t>COMITATO DI SORVEGLIANZA</a:t>
            </a:r>
            <a:br>
              <a:rPr lang="it-IT" sz="4000" b="1">
                <a:solidFill>
                  <a:srgbClr val="007239"/>
                </a:solidFill>
                <a:latin typeface="Helvetica" panose="020B0604020202030204" pitchFamily="34" charset="0"/>
              </a:rPr>
            </a:br>
            <a:r>
              <a:rPr lang="it-IT" sz="4000" b="1">
                <a:solidFill>
                  <a:srgbClr val="007239"/>
                </a:solidFill>
                <a:latin typeface="Helvetica" panose="020B0604020202030204" pitchFamily="34" charset="0"/>
              </a:rPr>
              <a:t>PR FESR 2021-2027</a:t>
            </a:r>
          </a:p>
        </p:txBody>
      </p:sp>
      <p:sp>
        <p:nvSpPr>
          <p:cNvPr id="5" name="CasellaDiTesto 4">
            <a:extLst>
              <a:ext uri="{FF2B5EF4-FFF2-40B4-BE49-F238E27FC236}">
                <a16:creationId xmlns:a16="http://schemas.microsoft.com/office/drawing/2014/main" id="{69718E68-D13F-4243-86F8-F7A7F75F872E}"/>
              </a:ext>
            </a:extLst>
          </p:cNvPr>
          <p:cNvSpPr txBox="1"/>
          <p:nvPr/>
        </p:nvSpPr>
        <p:spPr>
          <a:xfrm>
            <a:off x="1" y="4766783"/>
            <a:ext cx="9143999" cy="400110"/>
          </a:xfrm>
          <a:prstGeom prst="rect">
            <a:avLst/>
          </a:prstGeom>
          <a:noFill/>
        </p:spPr>
        <p:txBody>
          <a:bodyPr wrap="square" rtlCol="0">
            <a:spAutoFit/>
          </a:bodyPr>
          <a:lstStyle/>
          <a:p>
            <a:pPr algn="ctr">
              <a:defRPr/>
            </a:pPr>
            <a:r>
              <a:rPr lang="it-IT" sz="2000">
                <a:latin typeface="Helvetica" panose="020B0604020202030204" pitchFamily="34" charset="0"/>
              </a:rPr>
              <a:t>Milano, 24 ottobre 2024</a:t>
            </a:r>
            <a:endParaRPr lang="it-IT" sz="2000">
              <a:latin typeface="Helvetica"/>
              <a:cs typeface="Helvetica"/>
            </a:endParaRPr>
          </a:p>
        </p:txBody>
      </p:sp>
    </p:spTree>
    <p:extLst>
      <p:ext uri="{BB962C8B-B14F-4D97-AF65-F5344CB8AC3E}">
        <p14:creationId xmlns:p14="http://schemas.microsoft.com/office/powerpoint/2010/main" val="127315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10</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4 [1/4]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536923978"/>
              </p:ext>
            </p:extLst>
          </p:nvPr>
        </p:nvGraphicFramePr>
        <p:xfrm>
          <a:off x="451621" y="1507067"/>
          <a:ext cx="8236090" cy="4512733"/>
        </p:xfrm>
        <a:graphic>
          <a:graphicData uri="http://schemas.openxmlformats.org/drawingml/2006/table">
            <a:tbl>
              <a:tblPr firstRow="1" bandRow="1">
                <a:tableStyleId>{00A15C55-8517-42AA-B614-E9B94910E393}</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282726">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6D2E5"/>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6D2E5"/>
                    </a:solidFill>
                  </a:tcPr>
                </a:tc>
                <a:extLst>
                  <a:ext uri="{0D108BD9-81ED-4DB2-BD59-A6C34878D82A}">
                    <a16:rowId xmlns:a16="http://schemas.microsoft.com/office/drawing/2014/main" val="4229784963"/>
                  </a:ext>
                </a:extLst>
              </a:tr>
              <a:tr h="4230007">
                <a:tc>
                  <a:txBody>
                    <a:bodyPr/>
                    <a:lstStyle/>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Coerenza con la D.G.R. n. 5587 del 23 novembre 2021 - Strategia Regionale Aree Interne “Agenda del controesodo” e successivi atti;</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Coerenza dell’operazione con la strategia d’area proposta dall’Area Interna;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Coerenza con la pianificazione e programmazione urbana, territoriale e paesaggistica a livello regionale e locale;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Interventi riguardanti almeno una ristrutturazione di livello medio quale definita nella raccomandazione (UE) 2019/786 della Commissione con un risparmio in termini di EPgl (Energia primaria globale) di almeno il 30% rispetto all’ex-ante oppure una riduzione di almeno il 30% delle emissioni climalteranti (emissioni dirette ed indirette di gas ad effetto serra) rispetto alle emissioni ex ante espresse in termini di Kg di CO2/m2 anno;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Interventi di ristrutturazione importante almeno di secondo livello così come definiti dal Dlgs. 192/2005 e smi;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Presenza di diagnosi energetica redatta ai sensi del d.lgs 102/2014 smi;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Rispetto della normativa in materia di efficienza energetica e fonti rinnovabili negli edifici;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Rispetto degli specifici elementi di valutazione e di mitigazione indicati nel Rapporto VAS con riferimento al criterio DNSH;</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Verifica climatica per la sola resilienza da applicare limitatamente agli interventi di costruzione di nuovi edifici o "ristrutturazione importante" di edifici esistenti, come definiti dagli Indirizzi nazionali.</a:t>
                      </a:r>
                    </a:p>
                    <a:p>
                      <a:pPr marL="108000" indent="-108000" algn="just">
                        <a:spcAft>
                          <a:spcPts val="600"/>
                        </a:spcAft>
                        <a:buFont typeface="+mj-lt"/>
                        <a:buAutoNum type="arabicPeriod"/>
                      </a:pPr>
                      <a:r>
                        <a:rPr lang="it-IT" sz="900">
                          <a:solidFill>
                            <a:srgbClr val="FF0000"/>
                          </a:solidFill>
                          <a:effectLst/>
                          <a:latin typeface="Helvetica" panose="020B0604020202030204"/>
                          <a:ea typeface="Aptos" panose="020B0004020202020204" pitchFamily="34" charset="0"/>
                          <a:cs typeface="Helvetica" panose="020B0604020202030204"/>
                        </a:rPr>
                        <a:t> Adeguamento alla normativa sulla accessibilità degli edifici anche a soggetti con disabilità.</a:t>
                      </a:r>
                    </a:p>
                  </a:txBody>
                  <a:tcPr marL="89535" marR="89535" marT="0" marB="0">
                    <a:solidFill>
                      <a:srgbClr val="ECF1F9"/>
                    </a:solidFill>
                  </a:tcPr>
                </a:tc>
                <a:tc>
                  <a:txBody>
                    <a:bodyPr/>
                    <a:lstStyle/>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Valutazione della riduzione dei consumi energetici determinati dagli interventi sugli involucri edilizi degli edifici;</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Confronto tra classe energetica dell’edificio di ingresso </a:t>
                      </a:r>
                      <a:r>
                        <a:rPr lang="it-IT" sz="900" i="1">
                          <a:solidFill>
                            <a:srgbClr val="000000"/>
                          </a:solidFill>
                          <a:effectLst/>
                          <a:latin typeface="Helvetica" panose="020B0604020202030204"/>
                          <a:ea typeface="Aptos" panose="020B0004020202020204" pitchFamily="34" charset="0"/>
                          <a:cs typeface="Helvetica" panose="020B0604020202030204"/>
                        </a:rPr>
                        <a:t>ante operam </a:t>
                      </a:r>
                      <a:r>
                        <a:rPr lang="it-IT" sz="900">
                          <a:solidFill>
                            <a:srgbClr val="000000"/>
                          </a:solidFill>
                          <a:effectLst/>
                          <a:latin typeface="Helvetica" panose="020B0604020202030204"/>
                          <a:ea typeface="Aptos" panose="020B0004020202020204" pitchFamily="34" charset="0"/>
                          <a:cs typeface="Helvetica" panose="020B0604020202030204"/>
                        </a:rPr>
                        <a:t>e realizzazione </a:t>
                      </a:r>
                      <a:r>
                        <a:rPr lang="it-IT" sz="900" i="1">
                          <a:solidFill>
                            <a:srgbClr val="000000"/>
                          </a:solidFill>
                          <a:effectLst/>
                          <a:latin typeface="Helvetica" panose="020B0604020202030204"/>
                          <a:ea typeface="Aptos" panose="020B0004020202020204" pitchFamily="34" charset="0"/>
                          <a:cs typeface="Helvetica" panose="020B0604020202030204"/>
                        </a:rPr>
                        <a:t>post operam;</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Utilizzo di elementi di edilizia bioclimatica ovvero architettura bioecologica.</a:t>
                      </a:r>
                    </a:p>
                    <a:p>
                      <a:pPr marL="108000" indent="-108000" algn="just">
                        <a:spcAft>
                          <a:spcPts val="600"/>
                        </a:spcAft>
                        <a:buFont typeface="+mj-lt"/>
                        <a:buAutoNum type="arabicPeriod"/>
                      </a:pPr>
                      <a:r>
                        <a:rPr lang="it-IT" sz="900">
                          <a:solidFill>
                            <a:srgbClr val="FF0000"/>
                          </a:solidFill>
                          <a:effectLst/>
                          <a:latin typeface="Helvetica" panose="020B0604020202030204"/>
                          <a:ea typeface="Aptos" panose="020B0004020202020204" pitchFamily="34" charset="0"/>
                          <a:cs typeface="Helvetica" panose="020B0604020202030204"/>
                        </a:rPr>
                        <a:t>Priorità agli edifici che presentano le peggiori caratteristiche dal punto di vista energetico: allo stato di fatto classificati, secondo il nuovo sistema di certificazione, in classe energetica E o F o G.</a:t>
                      </a:r>
                    </a:p>
                  </a:txBody>
                  <a:tcPr marL="89535" marR="89535" marT="0" marB="0">
                    <a:solidFill>
                      <a:srgbClr val="ECF1F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22698"/>
            <a:ext cx="8236090" cy="276999"/>
          </a:xfrm>
          <a:prstGeom prst="rect">
            <a:avLst/>
          </a:prstGeom>
          <a:solidFill>
            <a:srgbClr val="2F5597"/>
          </a:solidFill>
        </p:spPr>
        <p:txBody>
          <a:bodyPr wrap="square" rtlCol="0" anchor="ctr">
            <a:spAutoFit/>
          </a:bodyPr>
          <a:lstStyle/>
          <a:p>
            <a:pPr algn="just"/>
            <a:r>
              <a:rPr lang="en-US" sz="1200" b="1">
                <a:solidFill>
                  <a:schemeClr val="bg1"/>
                </a:solidFill>
                <a:latin typeface="Helvetica" panose="020B0604020202030204"/>
                <a:cs typeface="Helvetica" panose="020B0604020202030204"/>
              </a:rPr>
              <a:t>ASSE 4 – OS 5.2 </a:t>
            </a:r>
            <a:r>
              <a:rPr lang="it-IT" sz="1200" b="1">
                <a:solidFill>
                  <a:schemeClr val="bg1"/>
                </a:solidFill>
                <a:latin typeface="Helvetica" panose="020B0604020202030204"/>
                <a:cs typeface="Helvetica" panose="020B0604020202030204"/>
              </a:rPr>
              <a:t>Interventi di efficientamento energetico di edifici di proprietà pubblica</a:t>
            </a:r>
          </a:p>
        </p:txBody>
      </p:sp>
    </p:spTree>
    <p:extLst>
      <p:ext uri="{BB962C8B-B14F-4D97-AF65-F5344CB8AC3E}">
        <p14:creationId xmlns:p14="http://schemas.microsoft.com/office/powerpoint/2010/main" val="359122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11</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4 [2/4]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1467440710"/>
              </p:ext>
            </p:extLst>
          </p:nvPr>
        </p:nvGraphicFramePr>
        <p:xfrm>
          <a:off x="451621" y="1507067"/>
          <a:ext cx="8236090" cy="4512733"/>
        </p:xfrm>
        <a:graphic>
          <a:graphicData uri="http://schemas.openxmlformats.org/drawingml/2006/table">
            <a:tbl>
              <a:tblPr firstRow="1" bandRow="1">
                <a:tableStyleId>{00A15C55-8517-42AA-B614-E9B94910E393}</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282726">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6D2E5"/>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6D2E5"/>
                    </a:solidFill>
                  </a:tcPr>
                </a:tc>
                <a:extLst>
                  <a:ext uri="{0D108BD9-81ED-4DB2-BD59-A6C34878D82A}">
                    <a16:rowId xmlns:a16="http://schemas.microsoft.com/office/drawing/2014/main" val="4229784963"/>
                  </a:ext>
                </a:extLst>
              </a:tr>
              <a:tr h="4230007">
                <a:tc>
                  <a:txBody>
                    <a:bodyPr/>
                    <a:lstStyle/>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la D.G.R. n. 5587 del 23 novembre 2021 - Strategia Regionale Aree Interne “Agenda del controesodo” e successivi atti;</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dell’operazione con la strategia d’area proposta dall’Area Interna;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la pianificazione e programmazione urbana, territoriale e paesaggistica a livello regionale e locale;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Rispetto degli specifici elementi di valutazione e di mitigazione indicati nel Rapporto VAS con riferimento al criterio DNSH;</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Verifica climatica per la sola resilienza da applicare agli interventi relativi a infrastrutture, come definito dagli Indirizzi nazionali;</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Nel caso di interventi per le infrastrutture della mobilità ciclistica coerenza con la programmazione regionale e locale in materia di mobilità.</a:t>
                      </a:r>
                    </a:p>
                    <a:p>
                      <a:pPr marL="0" indent="0" algn="just">
                        <a:spcAft>
                          <a:spcPts val="600"/>
                        </a:spcAft>
                        <a:buFont typeface="+mj-lt"/>
                        <a:buNone/>
                      </a:pPr>
                      <a:endParaRPr lang="it-IT" sz="1100">
                        <a:solidFill>
                          <a:srgbClr val="000000"/>
                        </a:solidFill>
                        <a:effectLst/>
                        <a:latin typeface="Helvetica" panose="020B0604020202030204"/>
                        <a:ea typeface="Aptos" panose="020B0004020202020204" pitchFamily="34" charset="0"/>
                        <a:cs typeface="Helvetica" panose="020B0604020202030204"/>
                      </a:endParaRPr>
                    </a:p>
                  </a:txBody>
                  <a:tcPr marL="89535" marR="89535" marT="0" marB="0">
                    <a:solidFill>
                      <a:srgbClr val="ECF1F9"/>
                    </a:solidFill>
                  </a:tcPr>
                </a:tc>
                <a:tc>
                  <a:txBody>
                    <a:bodyPr/>
                    <a:lstStyle/>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Connessione con la rete ciclabile e/o sentieristica esistente;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Salvaguardia della connettività della rete ecologica tramite interventi di deframmentazione, ove coerente;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Salvaguardia della permeabilità del suolo, ove coerente;</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Connessione con elementi ambientali, naturali, paesaggistici, storico-culturali, architettonici, turistici qualificanti il territorio.</a:t>
                      </a:r>
                    </a:p>
                  </a:txBody>
                  <a:tcPr marL="89535" marR="89535" marT="0" marB="0">
                    <a:solidFill>
                      <a:srgbClr val="ECF1F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22698"/>
            <a:ext cx="8236090" cy="276999"/>
          </a:xfrm>
          <a:prstGeom prst="rect">
            <a:avLst/>
          </a:prstGeom>
          <a:solidFill>
            <a:srgbClr val="2F5597"/>
          </a:solidFill>
        </p:spPr>
        <p:txBody>
          <a:bodyPr wrap="square" rtlCol="0" anchor="ctr">
            <a:spAutoFit/>
          </a:bodyPr>
          <a:lstStyle/>
          <a:p>
            <a:pPr algn="just"/>
            <a:r>
              <a:rPr lang="en-US" sz="1200" b="1">
                <a:solidFill>
                  <a:schemeClr val="bg1"/>
                </a:solidFill>
                <a:latin typeface="Helvetica" panose="020B0604020202030204"/>
                <a:cs typeface="Helvetica" panose="020B0604020202030204"/>
              </a:rPr>
              <a:t>ASSE 4 – OS 5.2 </a:t>
            </a:r>
            <a:r>
              <a:rPr lang="it-IT" sz="1200" b="1">
                <a:solidFill>
                  <a:schemeClr val="bg1"/>
                </a:solidFill>
                <a:latin typeface="Helvetica" panose="020B0604020202030204"/>
                <a:cs typeface="Helvetica" panose="020B0604020202030204"/>
              </a:rPr>
              <a:t>Interventi per la fruizione del territorio </a:t>
            </a:r>
          </a:p>
        </p:txBody>
      </p:sp>
    </p:spTree>
    <p:extLst>
      <p:ext uri="{BB962C8B-B14F-4D97-AF65-F5344CB8AC3E}">
        <p14:creationId xmlns:p14="http://schemas.microsoft.com/office/powerpoint/2010/main" val="322643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12</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4 (3/4)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2854321700"/>
              </p:ext>
            </p:extLst>
          </p:nvPr>
        </p:nvGraphicFramePr>
        <p:xfrm>
          <a:off x="451621" y="1507067"/>
          <a:ext cx="8236090" cy="4512733"/>
        </p:xfrm>
        <a:graphic>
          <a:graphicData uri="http://schemas.openxmlformats.org/drawingml/2006/table">
            <a:tbl>
              <a:tblPr firstRow="1" bandRow="1">
                <a:tableStyleId>{00A15C55-8517-42AA-B614-E9B94910E393}</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282726">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6D2E5"/>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6D2E5"/>
                    </a:solidFill>
                  </a:tcPr>
                </a:tc>
                <a:extLst>
                  <a:ext uri="{0D108BD9-81ED-4DB2-BD59-A6C34878D82A}">
                    <a16:rowId xmlns:a16="http://schemas.microsoft.com/office/drawing/2014/main" val="4229784963"/>
                  </a:ext>
                </a:extLst>
              </a:tr>
              <a:tr h="4230007">
                <a:tc>
                  <a:txBody>
                    <a:bodyPr/>
                    <a:lstStyle/>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la D.G.R. n. 5587 del 23 novembre 2021 - Strategia Regionale Aree Interne “Agenda del controesodo” e successivi atti;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dell’operazione con la strategia d’area proposta dall’Area Interna;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la pianificazione e programmazione urbana, territoriale e paesaggistica a livello regionale e locale, anche con riferimento alla Rete Ecologica;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Nel caso di interventi in siti Rete Natura 2000: coerenza con gli obiettivi e le misure di conservazione definiti per i Siti Rete Natura 2000 in ragione della tipologia di intervento e della sua localizzazione;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il Piano di Indirizzo Forestale in ragione della tipologia di intervento e della sua localizzazione;</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Rispetto degli specifici elementi di valutazione e di mitigazione indicati nel Rapporto VAS con riferimento al criterio DNSH;</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Verifica climatica per la sola resilienza da applicare agli interventi relativi a infrastrutture, come definito dagli Indirizzi nazionali.</a:t>
                      </a:r>
                    </a:p>
                  </a:txBody>
                  <a:tcPr marL="89535" marR="89535" marT="0" marB="0">
                    <a:solidFill>
                      <a:srgbClr val="ECF1F9"/>
                    </a:solidFill>
                  </a:tcPr>
                </a:tc>
                <a:tc>
                  <a:txBody>
                    <a:bodyPr/>
                    <a:lstStyle/>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i principali impegni della Strategia Europea per la Biodiversità (SEB 2030) e con gli obiettivi generali e specifici della Strategia Nazionale per la Biodiversità (SNB 2030) in ragione della tipologia di intervento e della sua localizzazione;</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Coerenza con il </a:t>
                      </a:r>
                      <a:r>
                        <a:rPr lang="it-IT" sz="1100" strike="sngStrike">
                          <a:solidFill>
                            <a:srgbClr val="FF0000"/>
                          </a:solidFill>
                          <a:effectLst/>
                          <a:latin typeface="Helvetica" panose="020B0604020202030204"/>
                          <a:ea typeface="Aptos" panose="020B0004020202020204" pitchFamily="34" charset="0"/>
                          <a:cs typeface="Helvetica" panose="020B0604020202030204"/>
                        </a:rPr>
                        <a:t>PAF</a:t>
                      </a:r>
                      <a:r>
                        <a:rPr lang="it-IT" sz="1100" strike="noStrike">
                          <a:solidFill>
                            <a:srgbClr val="FF0000"/>
                          </a:solidFill>
                          <a:effectLst/>
                          <a:latin typeface="Helvetica" panose="020B0604020202030204"/>
                          <a:ea typeface="Aptos" panose="020B0004020202020204" pitchFamily="34" charset="0"/>
                          <a:cs typeface="Helvetica" panose="020B0604020202030204"/>
                        </a:rPr>
                        <a:t> Priority Action Framework</a:t>
                      </a:r>
                      <a:r>
                        <a:rPr lang="it-IT" sz="1100">
                          <a:solidFill>
                            <a:srgbClr val="000000"/>
                          </a:solidFill>
                          <a:effectLst/>
                          <a:latin typeface="Helvetica" panose="020B0604020202030204"/>
                          <a:ea typeface="Aptos" panose="020B0004020202020204" pitchFamily="34" charset="0"/>
                          <a:cs typeface="Helvetica" panose="020B0604020202030204"/>
                        </a:rPr>
                        <a:t> in ragione della tipologia di intervento e della sua localizzazione;</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Utilizzo di Nature Based Solutions per la realizzazione degli interventi;</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Intervento che mira al potenziamento della biodiversità e dei servizi ecosistemici; </a:t>
                      </a:r>
                    </a:p>
                    <a:p>
                      <a:pPr marL="108000" indent="-108000" algn="just">
                        <a:spcAft>
                          <a:spcPts val="600"/>
                        </a:spcAft>
                        <a:buFont typeface="+mj-lt"/>
                        <a:buAutoNum type="arabicPeriod"/>
                      </a:pPr>
                      <a:r>
                        <a:rPr lang="it-IT" sz="1100">
                          <a:solidFill>
                            <a:srgbClr val="000000"/>
                          </a:solidFill>
                          <a:effectLst/>
                          <a:latin typeface="Helvetica" panose="020B0604020202030204"/>
                          <a:ea typeface="Aptos" panose="020B0004020202020204" pitchFamily="34" charset="0"/>
                          <a:cs typeface="Helvetica" panose="020B0604020202030204"/>
                        </a:rPr>
                        <a:t>Intervento che preveda mosaici di habitat (comprensivi di alberi, arbusti e prati fioriti, piccole zone umide e/o raccolte di acque) che favoriscano una connettività funzionale anche alla presenza di avifauna ed impollinatori selvatici.</a:t>
                      </a:r>
                    </a:p>
                  </a:txBody>
                  <a:tcPr marL="89535" marR="89535" marT="0" marB="0">
                    <a:solidFill>
                      <a:srgbClr val="ECF1F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22698"/>
            <a:ext cx="8236090" cy="276999"/>
          </a:xfrm>
          <a:prstGeom prst="rect">
            <a:avLst/>
          </a:prstGeom>
          <a:solidFill>
            <a:srgbClr val="2F5597"/>
          </a:solidFill>
        </p:spPr>
        <p:txBody>
          <a:bodyPr wrap="square" rtlCol="0" anchor="ctr">
            <a:spAutoFit/>
          </a:bodyPr>
          <a:lstStyle/>
          <a:p>
            <a:pPr algn="just"/>
            <a:r>
              <a:rPr lang="en-US" sz="1200" b="1">
                <a:solidFill>
                  <a:schemeClr val="bg1"/>
                </a:solidFill>
                <a:latin typeface="Helvetica" panose="020B0604020202030204"/>
                <a:cs typeface="Helvetica" panose="020B0604020202030204"/>
              </a:rPr>
              <a:t>ASSE 4 – OS 5.2 </a:t>
            </a:r>
            <a:r>
              <a:rPr lang="it-IT" sz="1200" b="1">
                <a:solidFill>
                  <a:schemeClr val="bg1"/>
                </a:solidFill>
                <a:latin typeface="Helvetica" panose="020B0604020202030204"/>
                <a:cs typeface="Helvetica" panose="020B0604020202030204"/>
              </a:rPr>
              <a:t>Interventi di valorizzazione del patrimonio naturale</a:t>
            </a:r>
          </a:p>
        </p:txBody>
      </p:sp>
    </p:spTree>
    <p:extLst>
      <p:ext uri="{BB962C8B-B14F-4D97-AF65-F5344CB8AC3E}">
        <p14:creationId xmlns:p14="http://schemas.microsoft.com/office/powerpoint/2010/main" val="363231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13</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4 [4/4]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4165311773"/>
              </p:ext>
            </p:extLst>
          </p:nvPr>
        </p:nvGraphicFramePr>
        <p:xfrm>
          <a:off x="451621" y="1482517"/>
          <a:ext cx="8236089" cy="4788674"/>
        </p:xfrm>
        <a:graphic>
          <a:graphicData uri="http://schemas.openxmlformats.org/drawingml/2006/table">
            <a:tbl>
              <a:tblPr firstRow="1" bandRow="1">
                <a:tableStyleId>{00A15C55-8517-42AA-B614-E9B94910E393}</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4238437935"/>
                    </a:ext>
                  </a:extLst>
                </a:gridCol>
              </a:tblGrid>
              <a:tr h="257115">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6D2E5"/>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6D2E5"/>
                    </a:solidFill>
                  </a:tcPr>
                </a:tc>
                <a:tc>
                  <a:txBody>
                    <a:bodyPr/>
                    <a:lstStyle/>
                    <a:p>
                      <a:r>
                        <a:rPr lang="en-US" sz="1200" err="1">
                          <a:solidFill>
                            <a:schemeClr val="tx1"/>
                          </a:solidFill>
                          <a:latin typeface="Helvetica" panose="020B0604020202030204"/>
                          <a:cs typeface="Helvetica" panose="020B0604020202030204"/>
                        </a:rPr>
                        <a:t>Criteri</a:t>
                      </a:r>
                      <a:r>
                        <a:rPr lang="en-US" sz="1200">
                          <a:solidFill>
                            <a:schemeClr val="tx1"/>
                          </a:solidFill>
                          <a:latin typeface="Helvetica" panose="020B0604020202030204"/>
                          <a:cs typeface="Helvetica" panose="020B0604020202030204"/>
                        </a:rPr>
                        <a:t> di </a:t>
                      </a:r>
                      <a:r>
                        <a:rPr lang="en-US" sz="1200" err="1">
                          <a:solidFill>
                            <a:schemeClr val="tx1"/>
                          </a:solidFill>
                          <a:latin typeface="Helvetica" panose="020B0604020202030204"/>
                          <a:cs typeface="Helvetica" panose="020B0604020202030204"/>
                        </a:rPr>
                        <a:t>premialità</a:t>
                      </a:r>
                      <a:endParaRPr lang="it-IT" sz="1200">
                        <a:solidFill>
                          <a:schemeClr val="tx1"/>
                        </a:solidFill>
                        <a:latin typeface="Helvetica" panose="020B0604020202030204"/>
                        <a:cs typeface="Helvetica" panose="020B0604020202030204"/>
                      </a:endParaRPr>
                    </a:p>
                  </a:txBody>
                  <a:tcPr>
                    <a:solidFill>
                      <a:srgbClr val="C6D2E5"/>
                    </a:solidFill>
                  </a:tcPr>
                </a:tc>
                <a:extLst>
                  <a:ext uri="{0D108BD9-81ED-4DB2-BD59-A6C34878D82A}">
                    <a16:rowId xmlns:a16="http://schemas.microsoft.com/office/drawing/2014/main" val="4229784963"/>
                  </a:ext>
                </a:extLst>
              </a:tr>
              <a:tr h="3913859">
                <a:tc>
                  <a:txBody>
                    <a:bodyPr/>
                    <a:lstStyle/>
                    <a:p>
                      <a:pPr marL="108000" indent="-108000" algn="just">
                        <a:spcAft>
                          <a:spcPts val="600"/>
                        </a:spcAft>
                        <a:buFont typeface="+mj-lt"/>
                        <a:buAutoNum type="arabicPeriod"/>
                      </a:pPr>
                      <a:r>
                        <a:rPr lang="it-IT" sz="900">
                          <a:solidFill>
                            <a:srgbClr val="FF0000"/>
                          </a:solidFill>
                          <a:effectLst/>
                          <a:latin typeface="Helvetica" panose="020B0604020202030204"/>
                          <a:ea typeface="Aptos" panose="020B0004020202020204" pitchFamily="34" charset="0"/>
                          <a:cs typeface="Helvetica" panose="020B0604020202030204"/>
                        </a:rPr>
                        <a:t>Coerenza con la D.G.R. n. 5587 del 23 novembre 2021 - Strategia Regionale Aree Interne “Agenda del controesodo” e successivi atti;</a:t>
                      </a:r>
                    </a:p>
                    <a:p>
                      <a:pPr marL="108000" indent="-108000" algn="just">
                        <a:spcAft>
                          <a:spcPts val="600"/>
                        </a:spcAft>
                        <a:buFont typeface="+mj-lt"/>
                        <a:buAutoNum type="arabicPeriod"/>
                      </a:pPr>
                      <a:r>
                        <a:rPr lang="it-IT" sz="900">
                          <a:solidFill>
                            <a:srgbClr val="FF0000"/>
                          </a:solidFill>
                          <a:effectLst/>
                          <a:latin typeface="Helvetica" panose="020B0604020202030204"/>
                          <a:ea typeface="Aptos" panose="020B0004020202020204" pitchFamily="34" charset="0"/>
                          <a:cs typeface="Helvetica" panose="020B0604020202030204"/>
                        </a:rPr>
                        <a:t>Coerenza dell’operazione con la strategia d’area proposta dall’Area Interna; </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Rispetto degli specifici elementi di valutazione e di mitigazione indicati nel Rapporto VAS con riferimento al criterio DNSH;</a:t>
                      </a:r>
                    </a:p>
                    <a:p>
                      <a:pPr marL="108000" indent="-108000" algn="just">
                        <a:spcAft>
                          <a:spcPts val="600"/>
                        </a:spcAft>
                        <a:buFont typeface="+mj-lt"/>
                        <a:buAutoNum type="arabicPeriod"/>
                      </a:pPr>
                      <a:r>
                        <a:rPr lang="it-IT" sz="900">
                          <a:solidFill>
                            <a:srgbClr val="000000"/>
                          </a:solidFill>
                          <a:effectLst/>
                          <a:latin typeface="Helvetica" panose="020B0604020202030204"/>
                          <a:ea typeface="Aptos" panose="020B0004020202020204" pitchFamily="34" charset="0"/>
                          <a:cs typeface="Helvetica" panose="020B0604020202030204"/>
                        </a:rPr>
                        <a:t>Verifica climatica per la sola resilienza da applicare limitatamente agli interventi di costruzione di nuovi edifici o "ristrutturazione importante" di edifici esistenti, come definiti dagli Indirizzi nazionali.</a:t>
                      </a:r>
                    </a:p>
                  </a:txBody>
                  <a:tcPr marL="89535" marR="89535" marT="0" marB="0">
                    <a:solidFill>
                      <a:srgbClr val="ECF1F9"/>
                    </a:solidFill>
                  </a:tcPr>
                </a:tc>
                <a:tc>
                  <a:txBody>
                    <a:bodyPr/>
                    <a:lstStyle/>
                    <a:p>
                      <a:pPr marL="108000" indent="-108000" algn="just">
                        <a:spcAft>
                          <a:spcPts val="100"/>
                        </a:spcAft>
                        <a:buFont typeface="+mj-lt"/>
                        <a:buNone/>
                      </a:pPr>
                      <a:r>
                        <a:rPr lang="it-IT" sz="900" b="0">
                          <a:solidFill>
                            <a:srgbClr val="000000"/>
                          </a:solidFill>
                          <a:effectLst/>
                          <a:latin typeface="Helvetica" panose="020B0604020202030204"/>
                          <a:ea typeface="Aptos" panose="020B0004020202020204" pitchFamily="34" charset="0"/>
                          <a:cs typeface="Helvetica" panose="020B0604020202030204"/>
                        </a:rPr>
                        <a:t>1.Qualità dell'operazione: </a:t>
                      </a:r>
                    </a:p>
                    <a:p>
                      <a:pPr marL="171450" indent="-171450" algn="just">
                        <a:spcAft>
                          <a:spcPts val="0"/>
                        </a:spcAft>
                        <a:buFont typeface="Helvetica" panose="020B0604020202020204" pitchFamily="34" charset="0"/>
                        <a:buChar char="–"/>
                      </a:pPr>
                      <a:r>
                        <a:rPr lang="it-IT" sz="900" b="0">
                          <a:solidFill>
                            <a:srgbClr val="000000"/>
                          </a:solidFill>
                          <a:effectLst/>
                          <a:latin typeface="Helvetica" panose="020B0604020202030204"/>
                          <a:ea typeface="Aptos" panose="020B0004020202020204" pitchFamily="34" charset="0"/>
                          <a:cs typeface="Helvetica" panose="020B0604020202030204"/>
                        </a:rPr>
                        <a:t>qualità progettuale;</a:t>
                      </a:r>
                    </a:p>
                    <a:p>
                      <a:pPr marL="171450" indent="-171450" algn="just">
                        <a:spcAft>
                          <a:spcPts val="0"/>
                        </a:spcAft>
                        <a:buFont typeface="Helvetica" panose="020B0604020202020204" pitchFamily="34" charset="0"/>
                        <a:buChar char="–"/>
                      </a:pPr>
                      <a:r>
                        <a:rPr lang="it-IT" sz="900" b="0">
                          <a:solidFill>
                            <a:srgbClr val="000000"/>
                          </a:solidFill>
                          <a:effectLst/>
                          <a:latin typeface="Helvetica" panose="020B0604020202030204"/>
                          <a:ea typeface="Aptos" panose="020B0004020202020204" pitchFamily="34" charset="0"/>
                          <a:cs typeface="Helvetica" panose="020B0604020202030204"/>
                        </a:rPr>
                        <a:t>capacità di generare effetti in termini di rilancio produttivo e crescita;</a:t>
                      </a:r>
                    </a:p>
                    <a:p>
                      <a:pPr marL="171450" indent="-171450" algn="just">
                        <a:spcAft>
                          <a:spcPts val="0"/>
                        </a:spcAft>
                        <a:buFont typeface="Helvetica" panose="020B0604020202020204" pitchFamily="34" charset="0"/>
                        <a:buChar char="–"/>
                      </a:pPr>
                      <a:r>
                        <a:rPr lang="it-IT" sz="900" b="0">
                          <a:solidFill>
                            <a:srgbClr val="000000"/>
                          </a:solidFill>
                          <a:effectLst/>
                          <a:latin typeface="Helvetica" panose="020B0604020202030204"/>
                          <a:ea typeface="Aptos" panose="020B0004020202020204" pitchFamily="34" charset="0"/>
                          <a:cs typeface="Helvetica" panose="020B0604020202030204"/>
                        </a:rPr>
                        <a:t>coerenza dei costi e dei tempi di realizzazione; </a:t>
                      </a:r>
                    </a:p>
                    <a:p>
                      <a:pPr marL="171450" indent="-171450" algn="just">
                        <a:spcAft>
                          <a:spcPts val="600"/>
                        </a:spcAft>
                        <a:buFont typeface="Helvetica" panose="020B0604020202020204" pitchFamily="34" charset="0"/>
                        <a:buChar char="–"/>
                      </a:pPr>
                      <a:r>
                        <a:rPr lang="it-IT" sz="900" b="0">
                          <a:solidFill>
                            <a:srgbClr val="000000"/>
                          </a:solidFill>
                          <a:effectLst/>
                          <a:latin typeface="Helvetica" panose="020B0604020202030204"/>
                          <a:ea typeface="Aptos" panose="020B0004020202020204" pitchFamily="34" charset="0"/>
                          <a:cs typeface="Helvetica" panose="020B0604020202030204"/>
                        </a:rPr>
                        <a:t>sostenibilità e/o potenzialità;</a:t>
                      </a:r>
                    </a:p>
                    <a:p>
                      <a:pPr marL="108000" indent="-108000" algn="just">
                        <a:spcAft>
                          <a:spcPts val="600"/>
                        </a:spcAft>
                        <a:buFont typeface="+mj-lt"/>
                        <a:buNone/>
                      </a:pPr>
                      <a:r>
                        <a:rPr lang="it-IT" sz="900" b="0">
                          <a:solidFill>
                            <a:srgbClr val="000000"/>
                          </a:solidFill>
                          <a:effectLst/>
                          <a:latin typeface="Helvetica" panose="020B0604020202030204"/>
                          <a:ea typeface="Aptos" panose="020B0004020202020204" pitchFamily="34" charset="0"/>
                          <a:cs typeface="Helvetica" panose="020B0604020202030204"/>
                        </a:rPr>
                        <a:t>2.Qualità dell’organizzazione in termini di capacità organizzativa tecnica e gestionale in relazione agli obiettivi ed al contenuto dell’intervento; </a:t>
                      </a:r>
                    </a:p>
                    <a:p>
                      <a:pPr marL="108000" indent="-108000" algn="just">
                        <a:spcAft>
                          <a:spcPts val="600"/>
                        </a:spcAft>
                        <a:buFont typeface="+mj-lt"/>
                        <a:buNone/>
                      </a:pPr>
                      <a:r>
                        <a:rPr lang="it-IT" sz="900" b="0">
                          <a:solidFill>
                            <a:srgbClr val="000000"/>
                          </a:solidFill>
                          <a:effectLst/>
                          <a:latin typeface="Helvetica" panose="020B0604020202030204"/>
                          <a:ea typeface="Aptos" panose="020B0004020202020204" pitchFamily="34" charset="0"/>
                          <a:cs typeface="Helvetica" panose="020B0604020202030204"/>
                        </a:rPr>
                        <a:t>3.Qualità economico-finanziaria del soggetto proponente anche in termini di sostenibilità ed economicità della proposta;</a:t>
                      </a:r>
                    </a:p>
                    <a:p>
                      <a:pPr marL="108000" indent="-108000" algn="just">
                        <a:spcAft>
                          <a:spcPts val="600"/>
                        </a:spcAft>
                        <a:buFont typeface="+mj-lt"/>
                        <a:buNone/>
                      </a:pPr>
                      <a:r>
                        <a:rPr lang="it-IT" sz="900" b="0">
                          <a:solidFill>
                            <a:srgbClr val="000000"/>
                          </a:solidFill>
                          <a:effectLst/>
                          <a:latin typeface="Helvetica" panose="020B0604020202030204"/>
                          <a:ea typeface="Aptos" panose="020B0004020202020204" pitchFamily="34" charset="0"/>
                          <a:cs typeface="Helvetica" panose="020B0604020202030204"/>
                        </a:rPr>
                        <a:t>4. Grado di Innovazione dell'operazione rapportata al contesto specifico.</a:t>
                      </a:r>
                    </a:p>
                  </a:txBody>
                  <a:tcPr marL="89535" marR="89535" marT="0" marB="0">
                    <a:solidFill>
                      <a:srgbClr val="ECF1F9"/>
                    </a:solidFill>
                  </a:tcPr>
                </a:tc>
                <a:tc>
                  <a:txBody>
                    <a:bodyPr/>
                    <a:lstStyle/>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1.Coerenza con la “Strategia regionale di specializzazione intelligente per la ricerca e l’innovazione (S3);</a:t>
                      </a:r>
                    </a:p>
                    <a:p>
                      <a:pPr marL="107950" indent="-10795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2.Soggetto proponente impresa Benefit ai sensi della legge n.208 del 28/12/2015 (legge di Stabilità 2016) art.1, commi 376-384;</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3.Presenza di strumenti di welfare aziendale;</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4. Sostenibilità ambientale (in termini, ad esempio, di presenza di certificazione ambientale volontaria di processo o di prodotto e/o contributo alla tutela dell'ecosistema ambientale);</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5.Rilevanza della componente femminile e giovanile (in termini, ad esempio, di presenza di certificazione di genere);</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6.Presenza di interventi sulla sicurezza sul lavoro; </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7.Donazione di asset materiali (es. macchinari, attrezzature, arredi, hardware etc.) sostituiti con gli asset oggetto dell'operazione a beneficio della comunità (es. istituiti carcerari, Fondazioni ITS costituite con Decreto di Regione Lombardia ai sensi del D.P.C.M. 25/01/2008, aventi sede nel territorio regionale, etc.);</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8.Addizionalità finanziaria </a:t>
                      </a:r>
                      <a:r>
                        <a:rPr lang="it-IT" sz="900">
                          <a:solidFill>
                            <a:srgbClr val="FF0000"/>
                          </a:solidFill>
                          <a:effectLst/>
                          <a:latin typeface="Helvetica" panose="020B0604020202030204"/>
                          <a:ea typeface="Aptos" panose="020B0004020202020204" pitchFamily="34" charset="0"/>
                          <a:cs typeface="Helvetica" panose="020B0604020202030204"/>
                        </a:rPr>
                        <a:t>dell’investimento privato</a:t>
                      </a:r>
                      <a:r>
                        <a:rPr lang="it-IT" sz="900">
                          <a:solidFill>
                            <a:srgbClr val="000000"/>
                          </a:solidFill>
                          <a:effectLst/>
                          <a:latin typeface="Helvetica" panose="020B0604020202030204"/>
                          <a:ea typeface="Aptos" panose="020B0004020202020204" pitchFamily="34" charset="0"/>
                          <a:cs typeface="Helvetica" panose="020B0604020202030204"/>
                        </a:rPr>
                        <a:t>;</a:t>
                      </a:r>
                    </a:p>
                    <a:p>
                      <a:pPr marL="108000" indent="-10800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9.Presenza di interventi di inclusione sociale (ad esempio di soggetti fragili, etc.).</a:t>
                      </a:r>
                    </a:p>
                  </a:txBody>
                  <a:tcPr marL="89535" marR="89535" marT="0" marB="0">
                    <a:solidFill>
                      <a:srgbClr val="ECF1F9"/>
                    </a:solidFill>
                  </a:tcPr>
                </a:tc>
                <a:extLst>
                  <a:ext uri="{0D108BD9-81ED-4DB2-BD59-A6C34878D82A}">
                    <a16:rowId xmlns:a16="http://schemas.microsoft.com/office/drawing/2014/main" val="1053391327"/>
                  </a:ext>
                </a:extLst>
              </a:tr>
              <a:tr h="201434">
                <a:tc gridSpan="3">
                  <a:txBody>
                    <a:bodyPr/>
                    <a:lstStyle/>
                    <a:p>
                      <a:pPr marL="0" indent="0" algn="just">
                        <a:spcAft>
                          <a:spcPts val="600"/>
                        </a:spcAft>
                        <a:buFont typeface="+mj-lt"/>
                        <a:buNone/>
                      </a:pPr>
                      <a:r>
                        <a:rPr lang="it-IT" sz="900">
                          <a:solidFill>
                            <a:srgbClr val="000000"/>
                          </a:solidFill>
                          <a:effectLst/>
                          <a:latin typeface="Helvetica" panose="020B0604020202030204"/>
                          <a:ea typeface="Aptos" panose="020B0004020202020204" pitchFamily="34" charset="0"/>
                          <a:cs typeface="Helvetica" panose="020B0604020202030204"/>
                        </a:rPr>
                        <a:t>fonte: Decisione C(2022) 5671 del 01/08/2022 per azione 1.3.3</a:t>
                      </a:r>
                    </a:p>
                  </a:txBody>
                  <a:tcPr marL="89535" marR="89535" marT="0" marB="0">
                    <a:solidFill>
                      <a:srgbClr val="ECF1F9"/>
                    </a:solidFill>
                  </a:tcPr>
                </a:tc>
                <a:tc hMerge="1">
                  <a:txBody>
                    <a:bodyPr/>
                    <a:lstStyle/>
                    <a:p>
                      <a:pPr marL="108000" indent="-108000" algn="just">
                        <a:spcAft>
                          <a:spcPts val="600"/>
                        </a:spcAft>
                        <a:buFont typeface="+mj-lt"/>
                        <a:buNone/>
                      </a:pPr>
                      <a:endParaRPr lang="it-IT" sz="900" b="0">
                        <a:solidFill>
                          <a:srgbClr val="000000"/>
                        </a:solidFill>
                        <a:effectLst/>
                        <a:latin typeface="Helvetica" panose="020B0604020202030204"/>
                        <a:ea typeface="Aptos" panose="020B0004020202020204" pitchFamily="34" charset="0"/>
                        <a:cs typeface="Helvetica" panose="020B0604020202030204"/>
                      </a:endParaRPr>
                    </a:p>
                  </a:txBody>
                  <a:tcPr marL="89535" marR="89535" marT="0" marB="0">
                    <a:solidFill>
                      <a:srgbClr val="ECF1F9"/>
                    </a:solidFill>
                  </a:tcPr>
                </a:tc>
                <a:tc hMerge="1">
                  <a:txBody>
                    <a:bodyPr/>
                    <a:lstStyle/>
                    <a:p>
                      <a:pPr marL="108000" indent="-108000" algn="just">
                        <a:spcAft>
                          <a:spcPts val="600"/>
                        </a:spcAft>
                        <a:buFont typeface="+mj-lt"/>
                        <a:buNone/>
                      </a:pPr>
                      <a:endParaRPr lang="it-IT" sz="900">
                        <a:solidFill>
                          <a:srgbClr val="000000"/>
                        </a:solidFill>
                        <a:effectLst/>
                        <a:latin typeface="Helvetica" panose="020B0604020202030204"/>
                        <a:ea typeface="Aptos" panose="020B0004020202020204" pitchFamily="34" charset="0"/>
                        <a:cs typeface="Helvetica" panose="020B0604020202030204"/>
                      </a:endParaRPr>
                    </a:p>
                  </a:txBody>
                  <a:tcPr marL="89535" marR="89535" marT="0" marB="0">
                    <a:solidFill>
                      <a:srgbClr val="ECF1F9"/>
                    </a:solidFill>
                  </a:tcPr>
                </a:tc>
                <a:extLst>
                  <a:ext uri="{0D108BD9-81ED-4DB2-BD59-A6C34878D82A}">
                    <a16:rowId xmlns:a16="http://schemas.microsoft.com/office/drawing/2014/main" val="819102189"/>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22698"/>
            <a:ext cx="8236090" cy="276999"/>
          </a:xfrm>
          <a:prstGeom prst="rect">
            <a:avLst/>
          </a:prstGeom>
          <a:solidFill>
            <a:srgbClr val="2F5597"/>
          </a:solidFill>
        </p:spPr>
        <p:txBody>
          <a:bodyPr wrap="square" rtlCol="0" anchor="ctr">
            <a:spAutoFit/>
          </a:bodyPr>
          <a:lstStyle/>
          <a:p>
            <a:pPr algn="just"/>
            <a:r>
              <a:rPr lang="en-US" sz="1200" b="1">
                <a:solidFill>
                  <a:schemeClr val="bg1"/>
                </a:solidFill>
                <a:latin typeface="Helvetica" panose="020B0604020202030204"/>
                <a:cs typeface="Helvetica" panose="020B0604020202030204"/>
              </a:rPr>
              <a:t>ASSE 4 – OS 5.2 </a:t>
            </a:r>
            <a:r>
              <a:rPr lang="it-IT" sz="1200" b="1">
                <a:solidFill>
                  <a:schemeClr val="bg1"/>
                </a:solidFill>
                <a:latin typeface="Helvetica" panose="020B0604020202030204"/>
                <a:cs typeface="Helvetica" panose="020B0604020202030204"/>
              </a:rPr>
              <a:t>Interventi a sostegno delle PMI</a:t>
            </a:r>
            <a:r>
              <a:rPr lang="en-US" sz="1200" b="1">
                <a:solidFill>
                  <a:schemeClr val="bg1"/>
                </a:solidFill>
                <a:latin typeface="Helvetica" panose="020B0604020202030204"/>
                <a:cs typeface="Helvetica" panose="020B0604020202030204"/>
              </a:rPr>
              <a:t> </a:t>
            </a:r>
            <a:endParaRPr lang="it-IT" sz="1200" b="1">
              <a:solidFill>
                <a:schemeClr val="bg1"/>
              </a:solidFill>
              <a:latin typeface="Helvetica" panose="020B0604020202030204"/>
              <a:cs typeface="Helvetica" panose="020B0604020202030204"/>
            </a:endParaRPr>
          </a:p>
        </p:txBody>
      </p:sp>
    </p:spTree>
    <p:extLst>
      <p:ext uri="{BB962C8B-B14F-4D97-AF65-F5344CB8AC3E}">
        <p14:creationId xmlns:p14="http://schemas.microsoft.com/office/powerpoint/2010/main" val="237727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14</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6 [1/2]</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1446307432"/>
              </p:ext>
            </p:extLst>
          </p:nvPr>
        </p:nvGraphicFramePr>
        <p:xfrm>
          <a:off x="451622" y="1453806"/>
          <a:ext cx="8236089" cy="4561221"/>
        </p:xfrm>
        <a:graphic>
          <a:graphicData uri="http://schemas.openxmlformats.org/drawingml/2006/table">
            <a:tbl>
              <a:tblPr firstRow="1" bandRow="1">
                <a:tableStyleId>{5C22544A-7EE6-4342-B048-85BDC9FD1C3A}</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1835042542"/>
                    </a:ext>
                  </a:extLst>
                </a:gridCol>
              </a:tblGrid>
              <a:tr h="277221">
                <a:tc>
                  <a:txBody>
                    <a:bodyPr/>
                    <a:lstStyle/>
                    <a:p>
                      <a:r>
                        <a:rPr lang="it-IT" sz="1200">
                          <a:solidFill>
                            <a:schemeClr val="tx1"/>
                          </a:solidFill>
                          <a:latin typeface="Helvetica" panose="020B0604020202020204" pitchFamily="34" charset="0"/>
                        </a:rPr>
                        <a:t>Criteri di ammissibilità specifici</a:t>
                      </a:r>
                    </a:p>
                  </a:txBody>
                  <a:tcPr>
                    <a:solidFill>
                      <a:srgbClr val="FFE699"/>
                    </a:solidFill>
                  </a:tcPr>
                </a:tc>
                <a:tc>
                  <a:txBody>
                    <a:bodyPr/>
                    <a:lstStyle/>
                    <a:p>
                      <a:r>
                        <a:rPr lang="it-IT" sz="1200">
                          <a:solidFill>
                            <a:schemeClr val="tx1"/>
                          </a:solidFill>
                          <a:latin typeface="Helvetica" panose="020B0604020202020204" pitchFamily="34" charset="0"/>
                        </a:rPr>
                        <a:t>Criteri di valutazione</a:t>
                      </a:r>
                    </a:p>
                  </a:txBody>
                  <a:tcPr>
                    <a:solidFill>
                      <a:srgbClr val="FFE699"/>
                    </a:solidFill>
                  </a:tcPr>
                </a:tc>
                <a:tc>
                  <a:txBody>
                    <a:bodyPr/>
                    <a:lstStyle/>
                    <a:p>
                      <a:r>
                        <a:rPr lang="it-IT" sz="1200">
                          <a:solidFill>
                            <a:schemeClr val="tx1"/>
                          </a:solidFill>
                          <a:latin typeface="Helvetica" panose="020B0604020202020204" pitchFamily="34" charset="0"/>
                        </a:rPr>
                        <a:t>Criteri di premialità</a:t>
                      </a:r>
                    </a:p>
                  </a:txBody>
                  <a:tcPr>
                    <a:solidFill>
                      <a:srgbClr val="FFE699"/>
                    </a:solidFill>
                  </a:tcPr>
                </a:tc>
                <a:extLst>
                  <a:ext uri="{0D108BD9-81ED-4DB2-BD59-A6C34878D82A}">
                    <a16:rowId xmlns:a16="http://schemas.microsoft.com/office/drawing/2014/main" val="4229784963"/>
                  </a:ext>
                </a:extLst>
              </a:tr>
              <a:tr h="4284000">
                <a:tc>
                  <a:txBody>
                    <a:bodyPr/>
                    <a:lstStyle/>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Coerenza con il Reg. (UE) 2024/795 del 29 febbraio 2024 e con la nota di Orientamento relativa a talune disposizioni del suddetto Regolamento che istituisce la piattaforma per le tecnologie strategiche per l’Europa (STEP);</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Coerenza con la Strategia di Specializzazione per la ricerca e l’innovazione (S3);</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it-IT" sz="800" b="0" i="0" u="none" strike="noStrike" kern="3000" cap="none" spc="0" normalizeH="0" baseline="0" noProof="0">
                          <a:ln>
                            <a:noFill/>
                          </a:ln>
                          <a:solidFill>
                            <a:prstClr val="black"/>
                          </a:solidFill>
                          <a:effectLst/>
                          <a:uLnTx/>
                          <a:uFillTx/>
                          <a:latin typeface="Helvetica" panose="020B0604020202030204"/>
                          <a:ea typeface="+mn-ea"/>
                          <a:cs typeface="Helvetica" panose="020B0604020202030204"/>
                        </a:rPr>
                        <a:t>Rispetto degli specifici elementi di valutazione e di mitigazione indicati nel Rapporto VAS con riferimento al criterio DNSH relativamente all’azione 1.1.3;</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it-IT" sz="800" b="0" i="0" u="none" strike="noStrike" kern="3000" cap="none" spc="0" normalizeH="0" baseline="0" noProof="0">
                          <a:ln>
                            <a:noFill/>
                          </a:ln>
                          <a:solidFill>
                            <a:srgbClr val="FF0000"/>
                          </a:solidFill>
                          <a:effectLst/>
                          <a:uLnTx/>
                          <a:uFillTx/>
                          <a:latin typeface="Helvetica" panose="020B0604020202030204"/>
                          <a:ea typeface="+mn-ea"/>
                          <a:cs typeface="Helvetica" panose="020B0604020202030204"/>
                        </a:rPr>
                        <a:t>Verifica climatica per la sola resilienza da applicare limitatamente agli interventi di costruzione di nuovi edifici o "ristrutturazione importante" di edifici esistenti, come definiti dagli Indirizzi nazionali. </a:t>
                      </a:r>
                      <a:r>
                        <a:rPr kumimoji="0" lang="it-IT" sz="800" b="0" i="0" u="none" strike="sngStrike" kern="3000" cap="none" spc="0" normalizeH="0" baseline="0" noProof="0">
                          <a:ln>
                            <a:noFill/>
                          </a:ln>
                          <a:solidFill>
                            <a:srgbClr val="FF0000"/>
                          </a:solidFill>
                          <a:effectLst/>
                          <a:uLnTx/>
                          <a:uFillTx/>
                          <a:latin typeface="Helvetica" panose="020B0604020202030204"/>
                          <a:ea typeface="+mn-ea"/>
                          <a:cs typeface="Helvetica" panose="020B0604020202030204"/>
                        </a:rPr>
                        <a:t>Verifica </a:t>
                      </a:r>
                      <a:r>
                        <a:rPr kumimoji="0" lang="it-IT" sz="800" b="0" i="0" u="none" strike="sngStrike" kern="0" cap="none" spc="0" normalizeH="0" baseline="0" noProof="0">
                          <a:ln>
                            <a:noFill/>
                          </a:ln>
                          <a:solidFill>
                            <a:srgbClr val="FF0000"/>
                          </a:solidFill>
                          <a:effectLst/>
                          <a:uLnTx/>
                          <a:uFillTx/>
                          <a:latin typeface="Helvetica" panose="020B0604020202030204"/>
                          <a:ea typeface="+mn-ea"/>
                          <a:cs typeface="Helvetica" panose="020B0604020202030204"/>
                        </a:rPr>
                        <a:t>cli</a:t>
                      </a:r>
                      <a:r>
                        <a:rPr kumimoji="0" lang="it-IT" sz="800" b="0" i="0" u="none" strike="sngStrike" kern="3000" cap="none" spc="0" normalizeH="0" baseline="0" noProof="0">
                          <a:ln>
                            <a:noFill/>
                          </a:ln>
                          <a:solidFill>
                            <a:srgbClr val="FF0000"/>
                          </a:solidFill>
                          <a:effectLst/>
                          <a:uLnTx/>
                          <a:uFillTx/>
                          <a:latin typeface="Helvetica" panose="020B0604020202030204"/>
                          <a:ea typeface="+mn-ea"/>
                          <a:cs typeface="Helvetica" panose="020B0604020202030204"/>
                        </a:rPr>
                        <a:t>matica delle infrastrutture come definita negli indirizzi nazionali/regionali.</a:t>
                      </a:r>
                    </a:p>
                    <a:p>
                      <a:pPr marL="108000" marR="0" lvl="0" indent="-108000" algn="just" defTabSz="914400" rtl="0" eaLnBrk="1" fontAlgn="auto" latinLnBrk="0" hangingPunct="1">
                        <a:lnSpc>
                          <a:spcPct val="100000"/>
                        </a:lnSpc>
                        <a:spcBef>
                          <a:spcPts val="0"/>
                        </a:spcBef>
                        <a:spcAft>
                          <a:spcPts val="600"/>
                        </a:spcAft>
                        <a:buClrTx/>
                        <a:buSzTx/>
                        <a:buFont typeface="+mj-lt"/>
                        <a:buNone/>
                        <a:tabLst/>
                        <a:defRPr/>
                      </a:pPr>
                      <a:endParaRPr lang="it-IT" sz="800" kern="1200" spc="0" baseline="0">
                        <a:solidFill>
                          <a:schemeClr val="dk1"/>
                        </a:solidFill>
                        <a:effectLst/>
                        <a:latin typeface="Helvetica" panose="020B0604020202030204"/>
                        <a:ea typeface="+mn-ea"/>
                        <a:cs typeface="Helvetica" panose="020B0604020202030204"/>
                      </a:endParaRPr>
                    </a:p>
                  </a:txBody>
                  <a:tcPr>
                    <a:solidFill>
                      <a:srgbClr val="FFF7E1"/>
                    </a:solidFill>
                  </a:tcPr>
                </a:tc>
                <a:tc>
                  <a:txBody>
                    <a:bodyPr/>
                    <a:lstStyle/>
                    <a:p>
                      <a:pPr marL="87313" indent="-87313" algn="just">
                        <a:spcAft>
                          <a:spcPts val="100"/>
                        </a:spcAft>
                        <a:buFont typeface="+mj-lt"/>
                        <a:buAutoNum type="arabicPeriod"/>
                      </a:pPr>
                      <a:r>
                        <a:rPr lang="it-IT" sz="800" b="0" kern="1200" spc="0" baseline="0" dirty="0">
                          <a:solidFill>
                            <a:schemeClr val="dk1"/>
                          </a:solidFill>
                          <a:latin typeface="Helvetica" panose="020B0604020202020204" pitchFamily="34" charset="0"/>
                          <a:ea typeface="+mn-ea"/>
                          <a:cs typeface="+mn-cs"/>
                        </a:rPr>
                        <a:t>Qualità dell'operazione: </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coerenza degli obiettivi del Progetto con gli obiettivi della Misura;</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qualità progettuale in termini di livello di misurabilità degli obiettivi e dei risultati attesi;</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congruità tra obiettivi dichiarati e piano di lavoro (work package);</a:t>
                      </a:r>
                    </a:p>
                    <a:p>
                      <a:pPr marL="279450" indent="-171450" algn="just">
                        <a:spcAft>
                          <a:spcPts val="600"/>
                        </a:spcAf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coerenza dei tempi e dei costi di realizzazione;</a:t>
                      </a:r>
                    </a:p>
                    <a:p>
                      <a:pPr marL="108000" indent="-108000" algn="just">
                        <a:spcAft>
                          <a:spcPts val="100"/>
                        </a:spcAft>
                        <a:buFont typeface="+mj-lt"/>
                        <a:buAutoNum type="arabicPeriod" startAt="2"/>
                      </a:pPr>
                      <a:r>
                        <a:rPr lang="it-IT" sz="800" b="0" kern="1200" spc="0" baseline="0">
                          <a:solidFill>
                            <a:schemeClr val="dk1"/>
                          </a:solidFill>
                          <a:latin typeface="Helvetica" panose="020B0604020202020204" pitchFamily="34" charset="0"/>
                          <a:ea typeface="+mn-ea"/>
                          <a:cs typeface="+mn-cs"/>
                        </a:rPr>
                        <a:t>Grado </a:t>
                      </a:r>
                      <a:r>
                        <a:rPr lang="it-IT" sz="800" b="0" kern="1200" spc="0" baseline="0" dirty="0">
                          <a:solidFill>
                            <a:schemeClr val="dk1"/>
                          </a:solidFill>
                          <a:latin typeface="Helvetica" panose="020B0604020202020204" pitchFamily="34" charset="0"/>
                          <a:ea typeface="+mn-ea"/>
                          <a:cs typeface="+mn-cs"/>
                        </a:rPr>
                        <a:t>di innovazione dell'operazione:</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grado di innovazione dei contenuti progettuali: qualità tecnico-scientifica delle soluzioni innovative che il progetto intende sviluppare e sperimentare per contribuire allo sviluppo e/o fabbricazione delle tecnologie critiche anche al fine di rafforzare le catene del valore;</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miglioramento del livello competitivo e di avanzamento tecnologico;</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impatto potenziale dell’operazione in termini di capacità di generare miglioramenti tecnologici e tecnico-scientifici, vantaggi competitivi o migliori performance conseguibili dal Progetto anche in termini di contributo al rafforzamento della competitività dell'UE e riduzione delle dipendenze strategiche rispetto alle tecnologie critiche;</a:t>
                      </a:r>
                    </a:p>
                    <a:p>
                      <a:pPr marL="279450" indent="-171450" algn="just">
                        <a:spcAft>
                          <a:spcPts val="600"/>
                        </a:spcAf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replicabilità dell'idea o della tecnologia nel/i settore/i applicativo/i di riferimento e/o in altri settori applicativi.</a:t>
                      </a:r>
                    </a:p>
                    <a:p>
                      <a:pPr marL="108000" indent="-108000" algn="just">
                        <a:spcAft>
                          <a:spcPts val="100"/>
                        </a:spcAft>
                        <a:buFont typeface="Arial" panose="020B0604020202020204" pitchFamily="34" charset="0"/>
                        <a:buNone/>
                      </a:pPr>
                      <a:r>
                        <a:rPr lang="it-IT" sz="800" b="0" kern="1200" spc="0" baseline="0" dirty="0">
                          <a:solidFill>
                            <a:schemeClr val="dk1"/>
                          </a:solidFill>
                          <a:latin typeface="Helvetica" panose="020B0604020202020204" pitchFamily="34" charset="0"/>
                          <a:ea typeface="+mn-ea"/>
                          <a:cs typeface="+mn-cs"/>
                        </a:rPr>
                        <a:t>3. Capacità dei proponenti: qualità della composizione e adeguatezza del Partenariato in termini di:</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qualità tecnico-scientifica del team di progetto;</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capacità organizzativa, tecnico-gestionale;</a:t>
                      </a:r>
                    </a:p>
                    <a:p>
                      <a:pPr marL="279450" indent="-171450" algn="just">
                        <a:buFont typeface="Helvetica" panose="020B0604020202020204" pitchFamily="34" charset="0"/>
                        <a:buChar char="–"/>
                      </a:pPr>
                      <a:r>
                        <a:rPr lang="it-IT" sz="800" b="0" kern="1200" spc="0" baseline="0" dirty="0">
                          <a:solidFill>
                            <a:schemeClr val="dk1"/>
                          </a:solidFill>
                          <a:latin typeface="Helvetica" panose="020B0604020202020204" pitchFamily="34" charset="0"/>
                          <a:ea typeface="+mn-ea"/>
                          <a:cs typeface="+mn-cs"/>
                        </a:rPr>
                        <a:t>capacità economico-finanziaria.</a:t>
                      </a:r>
                    </a:p>
                  </a:txBody>
                  <a:tcPr>
                    <a:solidFill>
                      <a:srgbClr val="FFF7E1"/>
                    </a:solidFill>
                  </a:tcPr>
                </a:tc>
                <a:tc>
                  <a:txBody>
                    <a:bodyPr/>
                    <a:lstStyle/>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800" b="0" kern="1200" spc="0" baseline="0" dirty="0">
                          <a:solidFill>
                            <a:schemeClr val="dk1"/>
                          </a:solidFill>
                          <a:latin typeface="Helvetica" panose="020B0604020202030204"/>
                          <a:ea typeface="+mn-ea"/>
                          <a:cs typeface="Helvetica" panose="020B0604020202030204"/>
                        </a:rPr>
                        <a:t>Sostenibilità ambientale: adesione a sistemi di gestione ambientale e/o energetica e/o di processo o prodotto (ad esempio registrazione EMAS, certificazione ISO 14001 e ISO 50001, marchio Ecolabel, Made Green in Italy);</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800" b="0" kern="1200" spc="0" baseline="0" dirty="0">
                          <a:solidFill>
                            <a:schemeClr val="dk1"/>
                          </a:solidFill>
                          <a:latin typeface="Helvetica" panose="020B0604020202030204"/>
                          <a:ea typeface="+mn-ea"/>
                          <a:cs typeface="Helvetica" panose="020B0604020202030204"/>
                        </a:rPr>
                        <a:t>Rilevanza della componente femminile e/o giovanile nel team di progetto.</a:t>
                      </a:r>
                    </a:p>
                  </a:txBody>
                  <a:tcPr>
                    <a:solidFill>
                      <a:srgbClr val="FFF7E1"/>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1" y="1112922"/>
            <a:ext cx="8236090" cy="276999"/>
          </a:xfrm>
          <a:prstGeom prst="rect">
            <a:avLst/>
          </a:prstGeom>
          <a:solidFill>
            <a:srgbClr val="FFD966"/>
          </a:solidFill>
        </p:spPr>
        <p:txBody>
          <a:bodyPr wrap="square" rtlCol="0">
            <a:spAutoFit/>
          </a:bodyPr>
          <a:lstStyle/>
          <a:p>
            <a:pPr algn="just"/>
            <a:r>
              <a:rPr lang="it-IT" sz="1200" b="1">
                <a:effectLst/>
                <a:latin typeface="Helvetica" panose="020B0604020202030204"/>
                <a:ea typeface="Times New Roman" panose="02020603050405020304" pitchFamily="18" charset="0"/>
                <a:cs typeface="Helvetica" panose="020B0604020202030204"/>
              </a:rPr>
              <a:t>ASSE 6 – Azione 1.6.1 Sviluppo delle tecnologie critiche nei progetti di partenariato tra PMI e Grandi imprese</a:t>
            </a:r>
            <a:endParaRPr lang="it-IT" sz="1200" b="1">
              <a:latin typeface="Helvetica" panose="020B0604020202030204"/>
              <a:cs typeface="Helvetica" panose="020B0604020202030204"/>
            </a:endParaRPr>
          </a:p>
        </p:txBody>
      </p:sp>
    </p:spTree>
    <p:extLst>
      <p:ext uri="{BB962C8B-B14F-4D97-AF65-F5344CB8AC3E}">
        <p14:creationId xmlns:p14="http://schemas.microsoft.com/office/powerpoint/2010/main" val="125151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15</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6 [2/2]</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2120348839"/>
              </p:ext>
            </p:extLst>
          </p:nvPr>
        </p:nvGraphicFramePr>
        <p:xfrm>
          <a:off x="453955" y="1704475"/>
          <a:ext cx="8236090" cy="4315323"/>
        </p:xfrm>
        <a:graphic>
          <a:graphicData uri="http://schemas.openxmlformats.org/drawingml/2006/table">
            <a:tbl>
              <a:tblPr firstRow="1" bandRow="1">
                <a:tableStyleId>{5C22544A-7EE6-4342-B048-85BDC9FD1C3A}</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302830">
                <a:tc>
                  <a:txBody>
                    <a:bodyPr/>
                    <a:lstStyle/>
                    <a:p>
                      <a:r>
                        <a:rPr lang="it-IT" sz="1200">
                          <a:solidFill>
                            <a:schemeClr val="tx1"/>
                          </a:solidFill>
                          <a:latin typeface="Helvetica" panose="020B0604020202020204" pitchFamily="34" charset="0"/>
                        </a:rPr>
                        <a:t>Criteri di ammissibilità specifici</a:t>
                      </a:r>
                      <a:r>
                        <a:rPr lang="it-IT" sz="1200" baseline="30000">
                          <a:solidFill>
                            <a:srgbClr val="FF0000"/>
                          </a:solidFill>
                          <a:latin typeface="Helvetica" panose="020B0604020202020204" pitchFamily="34" charset="0"/>
                        </a:rPr>
                        <a:t>1</a:t>
                      </a:r>
                    </a:p>
                  </a:txBody>
                  <a:tcPr>
                    <a:solidFill>
                      <a:srgbClr val="FFE699"/>
                    </a:solidFill>
                  </a:tcPr>
                </a:tc>
                <a:tc>
                  <a:txBody>
                    <a:bodyPr/>
                    <a:lstStyle/>
                    <a:p>
                      <a:r>
                        <a:rPr lang="it-IT" sz="1200">
                          <a:solidFill>
                            <a:schemeClr val="tx1"/>
                          </a:solidFill>
                          <a:latin typeface="Helvetica" panose="020B0604020202020204" pitchFamily="34" charset="0"/>
                        </a:rPr>
                        <a:t>Criteri di valutazione</a:t>
                      </a:r>
                    </a:p>
                  </a:txBody>
                  <a:tcPr>
                    <a:solidFill>
                      <a:srgbClr val="FFE699"/>
                    </a:solidFill>
                  </a:tcPr>
                </a:tc>
                <a:extLst>
                  <a:ext uri="{0D108BD9-81ED-4DB2-BD59-A6C34878D82A}">
                    <a16:rowId xmlns:a16="http://schemas.microsoft.com/office/drawing/2014/main" val="4229784963"/>
                  </a:ext>
                </a:extLst>
              </a:tr>
              <a:tr h="4012493">
                <a:tc>
                  <a:txBody>
                    <a:bodyPr/>
                    <a:lstStyle/>
                    <a:p>
                      <a:pPr marL="87313" indent="-87313" algn="just">
                        <a:spcAft>
                          <a:spcPts val="600"/>
                        </a:spcAft>
                        <a:buFont typeface="+mj-lt"/>
                        <a:buAutoNum type="arabicPeriod"/>
                      </a:pPr>
                      <a:r>
                        <a:rPr lang="it-IT" sz="1100" b="0">
                          <a:latin typeface="Helvetica" panose="020B0604020202020204" pitchFamily="34" charset="0"/>
                        </a:rPr>
                        <a:t>Coerenza con il Reg. (UE) 2024/795 del 29 febbraio 2024 e con la nota di Orientamento relativa a talune disposizioni del suddetto Regolamento che istituisce la piattaforma per le tecnologie strategiche per l’Europa (STEP);</a:t>
                      </a:r>
                    </a:p>
                    <a:p>
                      <a:pPr marL="87313" indent="-87313" algn="just">
                        <a:spcAft>
                          <a:spcPts val="600"/>
                        </a:spcAft>
                        <a:buFont typeface="+mj-lt"/>
                        <a:buAutoNum type="arabicPeriod"/>
                      </a:pPr>
                      <a:r>
                        <a:rPr lang="it-IT" sz="1100" b="0">
                          <a:latin typeface="Helvetica" panose="020B0604020202020204" pitchFamily="34" charset="0"/>
                        </a:rPr>
                        <a:t>Coerenza con la Strategia di Specializzazione per la ricerca e l’innovazione (S3).</a:t>
                      </a:r>
                    </a:p>
                    <a:p>
                      <a:pPr marL="0" indent="0" algn="just">
                        <a:buFont typeface="+mj-lt"/>
                        <a:buNone/>
                      </a:pPr>
                      <a:endParaRPr lang="it-IT" sz="1100" b="0">
                        <a:latin typeface="Helvetica" panose="020B0604020202020204" pitchFamily="34" charset="0"/>
                      </a:endParaRPr>
                    </a:p>
                  </a:txBody>
                  <a:tcPr>
                    <a:solidFill>
                      <a:srgbClr val="FFF7E1"/>
                    </a:solidFill>
                  </a:tcPr>
                </a:tc>
                <a:tc>
                  <a:txBody>
                    <a:bodyPr/>
                    <a:lstStyle/>
                    <a:p>
                      <a:pPr marL="87313" indent="-87313" algn="just">
                        <a:buFont typeface="+mj-lt"/>
                        <a:buAutoNum type="arabicPeriod"/>
                      </a:pPr>
                      <a:r>
                        <a:rPr lang="it-IT" sz="1100" b="0" kern="1200">
                          <a:solidFill>
                            <a:schemeClr val="dk1"/>
                          </a:solidFill>
                          <a:latin typeface="Helvetica" panose="020B0604020202020204" pitchFamily="34" charset="0"/>
                          <a:ea typeface="+mn-ea"/>
                          <a:cs typeface="+mn-cs"/>
                        </a:rPr>
                        <a:t>Qualità dell'operazione:</a:t>
                      </a:r>
                    </a:p>
                    <a:p>
                      <a:pPr marL="269875" indent="-182563"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capacità di sviluppare tecnologie emergenti e all’avanguardia; </a:t>
                      </a:r>
                    </a:p>
                    <a:p>
                      <a:pPr marL="269875" indent="-182563"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capacità di generare effetti in termini di riduzione/prevenzione delle dipendenze strategiche dell’Unione;</a:t>
                      </a:r>
                    </a:p>
                    <a:p>
                      <a:pPr marL="269875" indent="-182563"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qualità del business model in termini di analisi del mercato e della concorrenza extra UE;</a:t>
                      </a:r>
                    </a:p>
                    <a:p>
                      <a:pPr marL="269875" indent="-182563"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livello di innovatività;</a:t>
                      </a:r>
                    </a:p>
                    <a:p>
                      <a:pPr marL="269875" indent="-182563" algn="just">
                        <a:spcAft>
                          <a:spcPts val="600"/>
                        </a:spcAf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scalabilità della tecnologia;</a:t>
                      </a:r>
                    </a:p>
                    <a:p>
                      <a:pPr marL="87313" indent="-87313" algn="just">
                        <a:spcAft>
                          <a:spcPts val="600"/>
                        </a:spcAft>
                        <a:buFont typeface="+mj-lt"/>
                        <a:buAutoNum type="arabicPeriod" startAt="2"/>
                      </a:pPr>
                      <a:r>
                        <a:rPr lang="it-IT" sz="1100" b="0" kern="1200">
                          <a:solidFill>
                            <a:schemeClr val="dk1"/>
                          </a:solidFill>
                          <a:latin typeface="Helvetica" panose="020B0604020202020204" pitchFamily="34" charset="0"/>
                          <a:ea typeface="+mn-ea"/>
                          <a:cs typeface="+mn-cs"/>
                        </a:rPr>
                        <a:t>Qualità del team;</a:t>
                      </a:r>
                    </a:p>
                    <a:p>
                      <a:pPr marL="87313" indent="-87313" algn="just">
                        <a:spcAft>
                          <a:spcPts val="600"/>
                        </a:spcAft>
                        <a:buFont typeface="+mj-lt"/>
                        <a:buAutoNum type="arabicPeriod" startAt="2"/>
                      </a:pPr>
                      <a:r>
                        <a:rPr lang="it-IT" sz="1100" b="0" kern="1200">
                          <a:solidFill>
                            <a:schemeClr val="dk1"/>
                          </a:solidFill>
                          <a:latin typeface="Helvetica" panose="020B0604020202020204" pitchFamily="34" charset="0"/>
                          <a:ea typeface="+mn-ea"/>
                          <a:cs typeface="+mn-cs"/>
                        </a:rPr>
                        <a:t>Qualità economico-finanziaria del soggetto proponente in termini di sostenibilità del progetto e/o di addizionalità finanziaria intesa come capacità di mobilitare risorse private ulteriori;</a:t>
                      </a:r>
                    </a:p>
                    <a:p>
                      <a:pPr marL="87313" indent="-87313" algn="just">
                        <a:buFont typeface="+mj-lt"/>
                        <a:buAutoNum type="arabicPeriod" startAt="2"/>
                      </a:pPr>
                      <a:r>
                        <a:rPr lang="it-IT" sz="1100" b="0" kern="1200">
                          <a:solidFill>
                            <a:schemeClr val="dk1"/>
                          </a:solidFill>
                          <a:latin typeface="Helvetica" panose="020B0604020202020204" pitchFamily="34" charset="0"/>
                          <a:ea typeface="+mn-ea"/>
                          <a:cs typeface="+mn-cs"/>
                        </a:rPr>
                        <a:t>Potenzialità di exit mantenendo le ricadute sul mercato interno.</a:t>
                      </a:r>
                    </a:p>
                    <a:p>
                      <a:pPr marL="342900" indent="-342900" algn="just">
                        <a:buFont typeface="+mj-lt"/>
                        <a:buAutoNum type="arabicPeriod" startAt="2"/>
                      </a:pPr>
                      <a:endParaRPr lang="it-IT" sz="1100" b="0" kern="1200">
                        <a:solidFill>
                          <a:schemeClr val="dk1"/>
                        </a:solidFill>
                        <a:latin typeface="Helvetica" panose="020B0604020202020204" pitchFamily="34" charset="0"/>
                        <a:ea typeface="+mn-ea"/>
                        <a:cs typeface="+mn-cs"/>
                      </a:endParaRPr>
                    </a:p>
                  </a:txBody>
                  <a:tcPr>
                    <a:solidFill>
                      <a:srgbClr val="FFF7E1"/>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77D4A989-1B41-5E3C-0A0C-E45D23BB1299}"/>
              </a:ext>
            </a:extLst>
          </p:cNvPr>
          <p:cNvSpPr txBox="1"/>
          <p:nvPr/>
        </p:nvSpPr>
        <p:spPr>
          <a:xfrm>
            <a:off x="453956" y="1158153"/>
            <a:ext cx="8236090" cy="461665"/>
          </a:xfrm>
          <a:prstGeom prst="rect">
            <a:avLst/>
          </a:prstGeom>
          <a:solidFill>
            <a:srgbClr val="FFD966"/>
          </a:solidFill>
        </p:spPr>
        <p:txBody>
          <a:bodyPr wrap="square" rtlCol="0">
            <a:spAutoFit/>
          </a:bodyPr>
          <a:lstStyle/>
          <a:p>
            <a:pPr algn="just"/>
            <a:r>
              <a:rPr lang="it-IT" sz="1200" b="1" i="0" spc="0" baseline="0">
                <a:solidFill>
                  <a:srgbClr val="000000"/>
                </a:solidFill>
                <a:latin typeface="Helvetica" panose="020B0604020202020204" pitchFamily="34" charset="0"/>
              </a:rPr>
              <a:t>ASSE</a:t>
            </a:r>
            <a:r>
              <a:rPr lang="it-IT" sz="1200" b="1" i="0" spc="108" baseline="0">
                <a:solidFill>
                  <a:srgbClr val="000000"/>
                </a:solidFill>
                <a:latin typeface="Helvetica" panose="020B0604020202020204" pitchFamily="34" charset="0"/>
              </a:rPr>
              <a:t> 6</a:t>
            </a:r>
            <a:r>
              <a:rPr lang="it-IT" sz="1200" b="1" i="0" spc="0" baseline="0">
                <a:solidFill>
                  <a:srgbClr val="000000"/>
                </a:solidFill>
                <a:latin typeface="Helvetica" panose="020B0604020202020204" pitchFamily="34" charset="0"/>
              </a:rPr>
              <a:t> </a:t>
            </a:r>
            <a:r>
              <a:rPr lang="it-IT" sz="1200" b="1" i="0" spc="398" baseline="0">
                <a:solidFill>
                  <a:srgbClr val="000000"/>
                </a:solidFill>
                <a:latin typeface="Helvetica" panose="020B0604020202020204" pitchFamily="34" charset="0"/>
              </a:rPr>
              <a:t>–</a:t>
            </a:r>
            <a:r>
              <a:rPr lang="it-IT" sz="1200" b="1" i="0" spc="0" baseline="0">
                <a:solidFill>
                  <a:srgbClr val="000000"/>
                </a:solidFill>
                <a:latin typeface="Helvetica" panose="020B0604020202020204" pitchFamily="34" charset="0"/>
              </a:rPr>
              <a:t>Azione 1.</a:t>
            </a:r>
            <a:r>
              <a:rPr lang="it-IT" sz="1200" b="1">
                <a:solidFill>
                  <a:srgbClr val="000000"/>
                </a:solidFill>
                <a:latin typeface="Helvetica" panose="020B0604020202020204" pitchFamily="34" charset="0"/>
              </a:rPr>
              <a:t>6</a:t>
            </a:r>
            <a:r>
              <a:rPr lang="it-IT" sz="1200" b="1" i="0" spc="0" baseline="0">
                <a:solidFill>
                  <a:srgbClr val="000000"/>
                </a:solidFill>
                <a:latin typeface="Helvetica" panose="020B0604020202020204" pitchFamily="34" charset="0"/>
              </a:rPr>
              <a:t>.</a:t>
            </a:r>
            <a:r>
              <a:rPr lang="it-IT" sz="1200" b="1">
                <a:solidFill>
                  <a:srgbClr val="000000"/>
                </a:solidFill>
                <a:latin typeface="Helvetica" panose="020B0604020202020204" pitchFamily="34" charset="0"/>
              </a:rPr>
              <a:t>2</a:t>
            </a:r>
            <a:r>
              <a:rPr lang="it-IT" sz="1200" b="1" i="0" spc="0" baseline="0">
                <a:solidFill>
                  <a:srgbClr val="000000"/>
                </a:solidFill>
                <a:latin typeface="Helvetica" panose="020B0604020202020204" pitchFamily="34" charset="0"/>
              </a:rPr>
              <a:t>. Sviluppo delle tecnologie critiche attraverso il sostegno al capitale di rischio di start up e scale up deep tech e biotech</a:t>
            </a:r>
          </a:p>
        </p:txBody>
      </p:sp>
      <p:sp>
        <p:nvSpPr>
          <p:cNvPr id="6" name="TextBox 5">
            <a:extLst>
              <a:ext uri="{FF2B5EF4-FFF2-40B4-BE49-F238E27FC236}">
                <a16:creationId xmlns:a16="http://schemas.microsoft.com/office/drawing/2014/main" id="{EEC2B95F-E3C7-06FF-BD13-36619D56FDC3}"/>
              </a:ext>
            </a:extLst>
          </p:cNvPr>
          <p:cNvSpPr txBox="1"/>
          <p:nvPr/>
        </p:nvSpPr>
        <p:spPr>
          <a:xfrm>
            <a:off x="469195" y="5989320"/>
            <a:ext cx="8236090" cy="230832"/>
          </a:xfrm>
          <a:prstGeom prst="rect">
            <a:avLst/>
          </a:prstGeom>
          <a:noFill/>
        </p:spPr>
        <p:txBody>
          <a:bodyPr wrap="square" rtlCol="0">
            <a:spAutoFit/>
          </a:bodyPr>
          <a:lstStyle/>
          <a:p>
            <a:r>
              <a:rPr lang="it-IT" sz="1050" baseline="30000">
                <a:solidFill>
                  <a:srgbClr val="FF0000"/>
                </a:solidFill>
                <a:latin typeface="Helvetica" panose="020B0604020202020204" pitchFamily="34" charset="0"/>
              </a:rPr>
              <a:t>1 </a:t>
            </a:r>
            <a:r>
              <a:rPr lang="it-IT" sz="900">
                <a:solidFill>
                  <a:srgbClr val="FF0000"/>
                </a:solidFill>
                <a:latin typeface="Helvetica" panose="020B0604020202020204" pitchFamily="34" charset="0"/>
              </a:rPr>
              <a:t>Non applicabile il criterio DNSH come da comunicazione dell’Autorità Ambientale trasmessa con nota Protocollo R1.2024.0003742 del 01/08/2024.</a:t>
            </a:r>
            <a:endParaRPr lang="it-IT" sz="1100">
              <a:solidFill>
                <a:srgbClr val="FF0000"/>
              </a:solidFill>
              <a:latin typeface="Helvetica" panose="020B0604020202020204" pitchFamily="34" charset="0"/>
            </a:endParaRPr>
          </a:p>
        </p:txBody>
      </p:sp>
    </p:spTree>
    <p:extLst>
      <p:ext uri="{BB962C8B-B14F-4D97-AF65-F5344CB8AC3E}">
        <p14:creationId xmlns:p14="http://schemas.microsoft.com/office/powerpoint/2010/main" val="251297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16</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825"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7 [1/2]</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621533749"/>
              </p:ext>
            </p:extLst>
          </p:nvPr>
        </p:nvGraphicFramePr>
        <p:xfrm>
          <a:off x="453956" y="1712944"/>
          <a:ext cx="8236089" cy="4388012"/>
        </p:xfrm>
        <a:graphic>
          <a:graphicData uri="http://schemas.openxmlformats.org/drawingml/2006/table">
            <a:tbl>
              <a:tblPr firstRow="1" bandRow="1">
                <a:tableStyleId>{5C22544A-7EE6-4342-B048-85BDC9FD1C3A}</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1835042542"/>
                    </a:ext>
                  </a:extLst>
                </a:gridCol>
              </a:tblGrid>
              <a:tr h="296072">
                <a:tc>
                  <a:txBody>
                    <a:bodyPr/>
                    <a:lstStyle/>
                    <a:p>
                      <a:r>
                        <a:rPr lang="it-IT" sz="1200">
                          <a:solidFill>
                            <a:schemeClr val="tx1"/>
                          </a:solidFill>
                          <a:latin typeface="Helvetica" panose="020B0604020202020204" pitchFamily="34" charset="0"/>
                        </a:rPr>
                        <a:t>Criteri di ammissibilità specifici</a:t>
                      </a:r>
                    </a:p>
                  </a:txBody>
                  <a:tcPr>
                    <a:solidFill>
                      <a:srgbClr val="EADAE7"/>
                    </a:solidFill>
                  </a:tcPr>
                </a:tc>
                <a:tc>
                  <a:txBody>
                    <a:bodyPr/>
                    <a:lstStyle/>
                    <a:p>
                      <a:r>
                        <a:rPr lang="it-IT" sz="1200">
                          <a:solidFill>
                            <a:schemeClr val="tx1"/>
                          </a:solidFill>
                          <a:latin typeface="Helvetica" panose="020B0604020202020204" pitchFamily="34" charset="0"/>
                        </a:rPr>
                        <a:t>Criteri di valutazione</a:t>
                      </a:r>
                    </a:p>
                  </a:txBody>
                  <a:tcPr>
                    <a:solidFill>
                      <a:srgbClr val="EADAE7"/>
                    </a:solidFill>
                  </a:tcPr>
                </a:tc>
                <a:tc>
                  <a:txBody>
                    <a:bodyPr/>
                    <a:lstStyle/>
                    <a:p>
                      <a:r>
                        <a:rPr lang="it-IT" sz="1200">
                          <a:solidFill>
                            <a:schemeClr val="tx1"/>
                          </a:solidFill>
                          <a:latin typeface="Helvetica" panose="020B0604020202020204" pitchFamily="34" charset="0"/>
                        </a:rPr>
                        <a:t>Criteri di premialità</a:t>
                      </a:r>
                    </a:p>
                  </a:txBody>
                  <a:tcPr>
                    <a:solidFill>
                      <a:srgbClr val="EADAE7"/>
                    </a:solidFill>
                  </a:tcPr>
                </a:tc>
                <a:extLst>
                  <a:ext uri="{0D108BD9-81ED-4DB2-BD59-A6C34878D82A}">
                    <a16:rowId xmlns:a16="http://schemas.microsoft.com/office/drawing/2014/main" val="4229784963"/>
                  </a:ext>
                </a:extLst>
              </a:tr>
              <a:tr h="4010783">
                <a:tc>
                  <a:txBody>
                    <a:bodyPr/>
                    <a:lstStyle/>
                    <a:p>
                      <a:pPr marL="87313" indent="-87313" algn="just">
                        <a:spcAft>
                          <a:spcPts val="600"/>
                        </a:spcAft>
                        <a:buFont typeface="+mj-lt"/>
                        <a:buAutoNum type="arabicPeriod"/>
                      </a:pPr>
                      <a:r>
                        <a:rPr lang="it-IT" sz="950" b="0">
                          <a:latin typeface="Helvetica" panose="020B0604020202020204" pitchFamily="34" charset="0"/>
                        </a:rPr>
                        <a:t>Coerenza con il Reg. (UE) 2024/795 del 29 febbraio 2024 e con la nota di Orientamento relativa a talune disposizioni del suddetto Regolamento che istituisce la piattaforma per le tecnologie strategiche per l’Europa (STEP);</a:t>
                      </a:r>
                    </a:p>
                    <a:p>
                      <a:pPr marL="87313" indent="-87313" algn="just">
                        <a:spcAft>
                          <a:spcPts val="600"/>
                        </a:spcAft>
                        <a:buFont typeface="+mj-lt"/>
                        <a:buAutoNum type="arabicPeriod"/>
                      </a:pPr>
                      <a:r>
                        <a:rPr lang="it-IT" sz="950" b="0">
                          <a:latin typeface="Helvetica" panose="020B0604020202020204" pitchFamily="34" charset="0"/>
                        </a:rPr>
                        <a:t>Rispetto della normativa specifica in materia di gestione dei rifiuti (D.lgs. 152/06); </a:t>
                      </a:r>
                    </a:p>
                    <a:p>
                      <a:pPr marL="87313" indent="-87313" algn="just">
                        <a:spcAft>
                          <a:spcPts val="600"/>
                        </a:spcAft>
                        <a:buFont typeface="+mj-lt"/>
                        <a:buAutoNum type="arabicPeriod"/>
                      </a:pPr>
                      <a:r>
                        <a:rPr lang="it-IT" sz="950" b="0">
                          <a:latin typeface="Helvetica" panose="020B0604020202020204" pitchFamily="34" charset="0"/>
                        </a:rPr>
                        <a:t>Coerenza con le indicazioni del Programma Regionale di Gestione dei Rifiuti approvato con </a:t>
                      </a:r>
                      <a:r>
                        <a:rPr lang="it-IT" sz="950" b="0" err="1">
                          <a:latin typeface="Helvetica" panose="020B0604020202020204" pitchFamily="34" charset="0"/>
                        </a:rPr>
                        <a:t>d.g.r</a:t>
                      </a:r>
                      <a:r>
                        <a:rPr lang="it-IT" sz="950" b="0">
                          <a:latin typeface="Helvetica" panose="020B0604020202020204" pitchFamily="34" charset="0"/>
                        </a:rPr>
                        <a:t> 6408/2022; </a:t>
                      </a:r>
                    </a:p>
                    <a:p>
                      <a:pPr marL="87313" indent="-87313" algn="just">
                        <a:buFont typeface="+mj-lt"/>
                        <a:buAutoNum type="arabicPeriod"/>
                      </a:pPr>
                      <a:r>
                        <a:rPr lang="it-IT" sz="950" b="0">
                          <a:latin typeface="Helvetica" panose="020B0604020202020204" pitchFamily="34" charset="0"/>
                        </a:rPr>
                        <a:t>Rispetto di almeno uno dei criteri di priorità nella gestione dei rifiuti (art. 179, d.lgs. 152/06) ed interventi riguardanti azioni di: </a:t>
                      </a:r>
                    </a:p>
                    <a:p>
                      <a:pPr marL="360000" indent="-180000" algn="just">
                        <a:buFont typeface="Helvetica" panose="020B0604020202020204" pitchFamily="34" charset="0"/>
                        <a:buChar char="–"/>
                      </a:pPr>
                      <a:r>
                        <a:rPr lang="it-IT" sz="950" b="0">
                          <a:latin typeface="Helvetica" panose="020B0604020202020204" pitchFamily="34" charset="0"/>
                        </a:rPr>
                        <a:t>simbiosi industriale e prevenzione della produzione di rifiuti; </a:t>
                      </a:r>
                    </a:p>
                    <a:p>
                      <a:pPr marL="360000" indent="-180000" algn="just">
                        <a:buFont typeface="Helvetica" panose="020B0604020202020204" pitchFamily="34" charset="0"/>
                        <a:buChar char="–"/>
                      </a:pPr>
                      <a:r>
                        <a:rPr lang="it-IT" sz="950" b="0">
                          <a:latin typeface="Helvetica" panose="020B0604020202020204" pitchFamily="34" charset="0"/>
                        </a:rPr>
                        <a:t>ecodesign;</a:t>
                      </a:r>
                    </a:p>
                    <a:p>
                      <a:pPr marL="360000" indent="-180000" algn="just">
                        <a:buFont typeface="Helvetica" panose="020B0604020202020204" pitchFamily="34" charset="0"/>
                        <a:buChar char="–"/>
                      </a:pPr>
                      <a:r>
                        <a:rPr lang="it-IT" sz="950" b="0">
                          <a:latin typeface="Helvetica" panose="020B0604020202020204" pitchFamily="34" charset="0"/>
                        </a:rPr>
                        <a:t>preparazione per il riutilizzo;</a:t>
                      </a:r>
                    </a:p>
                    <a:p>
                      <a:pPr marL="360000" indent="-180000" algn="just">
                        <a:spcAft>
                          <a:spcPts val="600"/>
                        </a:spcAft>
                        <a:buFont typeface="Helvetica" panose="020B0604020202020204" pitchFamily="34" charset="0"/>
                        <a:buChar char="–"/>
                      </a:pPr>
                      <a:r>
                        <a:rPr lang="it-IT" sz="950" b="0">
                          <a:latin typeface="Helvetica" panose="020B0604020202020204" pitchFamily="34" charset="0"/>
                        </a:rPr>
                        <a:t>riciclaggio.</a:t>
                      </a:r>
                    </a:p>
                    <a:p>
                      <a:pPr marL="87313" indent="-87313" algn="just">
                        <a:spcAft>
                          <a:spcPts val="600"/>
                        </a:spcAft>
                        <a:buFont typeface="+mj-lt"/>
                        <a:buAutoNum type="arabicPeriod" startAt="5"/>
                      </a:pPr>
                      <a:r>
                        <a:rPr lang="it-IT" sz="950" b="0">
                          <a:latin typeface="Helvetica" panose="020B0604020202020204" pitchFamily="34" charset="0"/>
                        </a:rPr>
                        <a:t>Rispetto degli specifici elementi di valutazione e di mitigazione indicati per l’Azione 2.6.2 nel Rapporto VAS con riferimento al criterio DNSH;</a:t>
                      </a:r>
                    </a:p>
                    <a:p>
                      <a:pPr marL="87313" indent="-87313" algn="just">
                        <a:buFont typeface="+mj-lt"/>
                        <a:buAutoNum type="arabicPeriod" startAt="5"/>
                      </a:pPr>
                      <a:r>
                        <a:rPr lang="it-IT" sz="950" b="0">
                          <a:latin typeface="Helvetica" panose="020B0604020202020204" pitchFamily="34" charset="0"/>
                        </a:rPr>
                        <a:t>Verifica climatica delle infrastrutture, come definita dagli Indirizzi nazionali.</a:t>
                      </a:r>
                    </a:p>
                    <a:p>
                      <a:pPr marL="342900" indent="-342900" algn="just">
                        <a:buFont typeface="+mj-lt"/>
                        <a:buAutoNum type="arabicPeriod" startAt="5"/>
                      </a:pPr>
                      <a:endParaRPr lang="it-IT" sz="950" b="0">
                        <a:latin typeface="Helvetica" panose="020B0604020202020204" pitchFamily="34" charset="0"/>
                      </a:endParaRPr>
                    </a:p>
                  </a:txBody>
                  <a:tcPr>
                    <a:solidFill>
                      <a:srgbClr val="F0E9F0"/>
                    </a:solidFill>
                  </a:tcPr>
                </a:tc>
                <a:tc>
                  <a:txBody>
                    <a:bodyPr/>
                    <a:lstStyle/>
                    <a:p>
                      <a:pPr marL="87313" indent="-87313" algn="just">
                        <a:buAutoNum type="arabicPeriod"/>
                      </a:pPr>
                      <a:r>
                        <a:rPr lang="it-IT" sz="950" b="0" kern="1200">
                          <a:solidFill>
                            <a:schemeClr val="dk1"/>
                          </a:solidFill>
                          <a:latin typeface="Helvetica" panose="020B0604020202020204" pitchFamily="34" charset="0"/>
                          <a:ea typeface="+mn-ea"/>
                          <a:cs typeface="+mn-cs"/>
                        </a:rPr>
                        <a:t>Qualità dell'iniziativa: </a:t>
                      </a:r>
                    </a:p>
                    <a:p>
                      <a:pPr marL="360000" indent="-180000" algn="just">
                        <a:buFont typeface="Helvetica" panose="020B0604020202020204" pitchFamily="34" charset="0"/>
                        <a:buChar char="–"/>
                      </a:pPr>
                      <a:r>
                        <a:rPr lang="it-IT" sz="950" b="0" kern="1200">
                          <a:solidFill>
                            <a:schemeClr val="dk1"/>
                          </a:solidFill>
                          <a:latin typeface="Helvetica" panose="020B0604020202020204" pitchFamily="34" charset="0"/>
                          <a:ea typeface="+mn-ea"/>
                          <a:cs typeface="+mn-cs"/>
                        </a:rPr>
                        <a:t>qualità progettuale, anche relativamente alla capacità di riduzione degli impatti ambientali dei processi; </a:t>
                      </a:r>
                    </a:p>
                    <a:p>
                      <a:pPr marL="360000" indent="-180000" algn="just">
                        <a:buFont typeface="Helvetica" panose="020B0604020202020204" pitchFamily="34" charset="0"/>
                        <a:buChar char="–"/>
                      </a:pPr>
                      <a:r>
                        <a:rPr lang="it-IT" sz="950" b="0" kern="1200">
                          <a:solidFill>
                            <a:schemeClr val="dk1"/>
                          </a:solidFill>
                          <a:latin typeface="Helvetica" panose="020B0604020202020204" pitchFamily="34" charset="0"/>
                          <a:ea typeface="+mn-ea"/>
                          <a:cs typeface="+mn-cs"/>
                        </a:rPr>
                        <a:t>elementi innovativi </a:t>
                      </a:r>
                      <a:r>
                        <a:rPr lang="it-IT" sz="950" b="0" kern="1200">
                          <a:solidFill>
                            <a:srgbClr val="FF0000"/>
                          </a:solidFill>
                          <a:latin typeface="Helvetica" panose="020B0604020202020204" pitchFamily="34" charset="0"/>
                          <a:ea typeface="+mn-ea"/>
                          <a:cs typeface="+mn-cs"/>
                        </a:rPr>
                        <a:t>(in termini di innovazione di processo e di prodotto) e/o </a:t>
                      </a:r>
                      <a:r>
                        <a:rPr lang="it-IT" sz="950" b="0" kern="1200">
                          <a:solidFill>
                            <a:schemeClr val="dk1"/>
                          </a:solidFill>
                          <a:latin typeface="Helvetica" panose="020B0604020202020204" pitchFamily="34" charset="0"/>
                          <a:ea typeface="+mn-ea"/>
                          <a:cs typeface="+mn-cs"/>
                        </a:rPr>
                        <a:t>emergenti </a:t>
                      </a:r>
                      <a:r>
                        <a:rPr lang="it-IT" sz="950" b="0" kern="1200">
                          <a:solidFill>
                            <a:srgbClr val="FF0000"/>
                          </a:solidFill>
                          <a:latin typeface="Helvetica" panose="020B0604020202020204" pitchFamily="34" charset="0"/>
                          <a:ea typeface="+mn-ea"/>
                          <a:cs typeface="+mn-cs"/>
                        </a:rPr>
                        <a:t>e/</a:t>
                      </a:r>
                      <a:r>
                        <a:rPr lang="it-IT" sz="950" b="0" kern="1200">
                          <a:solidFill>
                            <a:schemeClr val="dk1"/>
                          </a:solidFill>
                          <a:latin typeface="Helvetica" panose="020B0604020202020204" pitchFamily="34" charset="0"/>
                          <a:ea typeface="+mn-ea"/>
                          <a:cs typeface="+mn-cs"/>
                        </a:rPr>
                        <a:t>o all’avanguardia; </a:t>
                      </a:r>
                    </a:p>
                    <a:p>
                      <a:pPr marL="360000" indent="-180000" algn="just">
                        <a:buFont typeface="Helvetica" panose="020B0604020202020204" pitchFamily="34" charset="0"/>
                        <a:buChar char="–"/>
                      </a:pPr>
                      <a:r>
                        <a:rPr lang="it-IT" sz="950" b="0" kern="1200">
                          <a:solidFill>
                            <a:schemeClr val="dk1"/>
                          </a:solidFill>
                          <a:latin typeface="Helvetica" panose="020B0604020202020204" pitchFamily="34" charset="0"/>
                          <a:ea typeface="+mn-ea"/>
                          <a:cs typeface="+mn-cs"/>
                        </a:rPr>
                        <a:t>coerenza dei tempi di realizzazione incluse le tempistiche per ottenere le necessarie autorizzazioni;</a:t>
                      </a:r>
                    </a:p>
                    <a:p>
                      <a:pPr marL="360000" indent="-180000" algn="just">
                        <a:spcAft>
                          <a:spcPts val="600"/>
                        </a:spcAft>
                        <a:buFont typeface="Helvetica" panose="020B0604020202020204" pitchFamily="34" charset="0"/>
                        <a:buChar char="–"/>
                      </a:pPr>
                      <a:r>
                        <a:rPr lang="it-IT" sz="950" b="0" kern="1200">
                          <a:solidFill>
                            <a:schemeClr val="dk1"/>
                          </a:solidFill>
                          <a:latin typeface="Helvetica" panose="020B0604020202020204" pitchFamily="34" charset="0"/>
                          <a:ea typeface="+mn-ea"/>
                          <a:cs typeface="+mn-cs"/>
                        </a:rPr>
                        <a:t>replicabilità e scalabilità;</a:t>
                      </a:r>
                    </a:p>
                    <a:p>
                      <a:pPr marL="87313" indent="-87313" algn="just">
                        <a:spcAft>
                          <a:spcPts val="600"/>
                        </a:spcAft>
                        <a:buFont typeface="+mj-lt"/>
                        <a:buAutoNum type="arabicPeriod" startAt="2"/>
                      </a:pPr>
                      <a:r>
                        <a:rPr lang="it-IT" sz="950" b="0" kern="1200">
                          <a:solidFill>
                            <a:schemeClr val="dk1"/>
                          </a:solidFill>
                          <a:latin typeface="Helvetica" panose="020B0604020202020204" pitchFamily="34" charset="0"/>
                          <a:ea typeface="+mn-ea"/>
                          <a:cs typeface="+mn-cs"/>
                        </a:rPr>
                        <a:t>Capacità di riduzione o prevenzione delle dipendenze strategiche dell’unione;</a:t>
                      </a:r>
                    </a:p>
                    <a:p>
                      <a:pPr marL="87313" indent="-87313" algn="just">
                        <a:spcAft>
                          <a:spcPts val="600"/>
                        </a:spcAft>
                        <a:buFont typeface="+mj-lt"/>
                        <a:buAutoNum type="arabicPeriod" startAt="2"/>
                      </a:pPr>
                      <a:r>
                        <a:rPr lang="it-IT" sz="950" b="0" kern="1200">
                          <a:solidFill>
                            <a:schemeClr val="dk1"/>
                          </a:solidFill>
                          <a:latin typeface="Helvetica" panose="020B0604020202020204" pitchFamily="34" charset="0"/>
                          <a:ea typeface="+mn-ea"/>
                          <a:cs typeface="+mn-cs"/>
                        </a:rPr>
                        <a:t>Potenzialità di costruzione di una filiera locale che coinvolga anche PMI;</a:t>
                      </a:r>
                    </a:p>
                    <a:p>
                      <a:pPr marL="87313" indent="-87313" algn="just">
                        <a:buFont typeface="+mj-lt"/>
                        <a:buAutoNum type="arabicPeriod" startAt="4"/>
                      </a:pPr>
                      <a:r>
                        <a:rPr lang="it-IT" sz="950" b="0" kern="1200">
                          <a:solidFill>
                            <a:schemeClr val="dk1"/>
                          </a:solidFill>
                          <a:latin typeface="Helvetica" panose="020B0604020202020204" pitchFamily="34" charset="0"/>
                          <a:ea typeface="+mn-ea"/>
                          <a:cs typeface="+mn-cs"/>
                        </a:rPr>
                        <a:t>Quantificazione dei risultati attesi in termini di aumento del riciclaggio di rifiuti contenenti materie prime critiche o di riduzione dell’utilizzo di materie prime critiche.</a:t>
                      </a:r>
                    </a:p>
                    <a:p>
                      <a:pPr algn="just"/>
                      <a:endParaRPr lang="it-IT" sz="950" b="0" kern="1200">
                        <a:solidFill>
                          <a:schemeClr val="dk1"/>
                        </a:solidFill>
                        <a:latin typeface="Helvetica" panose="020B0604020202020204" pitchFamily="34" charset="0"/>
                        <a:ea typeface="+mn-ea"/>
                        <a:cs typeface="+mn-cs"/>
                      </a:endParaRPr>
                    </a:p>
                  </a:txBody>
                  <a:tcPr>
                    <a:solidFill>
                      <a:srgbClr val="F0E9F0"/>
                    </a:solidFill>
                  </a:tcPr>
                </a:tc>
                <a:tc>
                  <a:txBody>
                    <a:bodyPr/>
                    <a:lstStyle/>
                    <a:p>
                      <a:pPr marL="87313" indent="-87313" algn="just">
                        <a:spcAft>
                          <a:spcPts val="600"/>
                        </a:spcAft>
                        <a:buFont typeface="+mj-lt"/>
                        <a:buAutoNum type="arabicPeriod"/>
                      </a:pPr>
                      <a:r>
                        <a:rPr lang="it-IT" sz="950" b="0" kern="1200">
                          <a:solidFill>
                            <a:schemeClr val="dk1"/>
                          </a:solidFill>
                          <a:latin typeface="Helvetica" panose="020B0604020202020204" pitchFamily="34" charset="0"/>
                          <a:ea typeface="+mn-ea"/>
                          <a:cs typeface="+mn-cs"/>
                        </a:rPr>
                        <a:t>Partecipazione dell’impresa ad accordi con enti di ricerca in ambiti inerenti il progetto; </a:t>
                      </a:r>
                    </a:p>
                    <a:p>
                      <a:pPr marL="87313" indent="-87313" algn="just">
                        <a:spcAft>
                          <a:spcPts val="600"/>
                        </a:spcAft>
                        <a:buFont typeface="+mj-lt"/>
                        <a:buAutoNum type="arabicPeriod"/>
                      </a:pPr>
                      <a:r>
                        <a:rPr lang="it-IT" sz="950" b="0" kern="1200">
                          <a:solidFill>
                            <a:schemeClr val="dk1"/>
                          </a:solidFill>
                          <a:latin typeface="Helvetica" panose="020B0604020202020204" pitchFamily="34" charset="0"/>
                          <a:ea typeface="+mn-ea"/>
                          <a:cs typeface="+mn-cs"/>
                        </a:rPr>
                        <a:t>Presenza di studi quantitativi per valutare e gestire le performance ambientali e l’utilizzo di energia e materia nel ciclo di vita dell’intervento, ad esempio Life Cycle Assessment (LCA), Product Environmental Footprint (PEF), carbon footprint, ecc. a supporto del progetto; </a:t>
                      </a:r>
                    </a:p>
                    <a:p>
                      <a:pPr marL="87313" indent="-87313" algn="just">
                        <a:spcAft>
                          <a:spcPts val="600"/>
                        </a:spcAft>
                        <a:buFont typeface="+mj-lt"/>
                        <a:buAutoNum type="arabicPeriod"/>
                      </a:pPr>
                      <a:r>
                        <a:rPr lang="it-IT" sz="950" b="0" kern="1200">
                          <a:solidFill>
                            <a:schemeClr val="dk1"/>
                          </a:solidFill>
                          <a:latin typeface="Helvetica" panose="020B0604020202020204" pitchFamily="34" charset="0"/>
                          <a:ea typeface="+mn-ea"/>
                          <a:cs typeface="+mn-cs"/>
                        </a:rPr>
                        <a:t>Presenza di certificazioni riferite all’organizzazione ed ai siti produttivi ottenute mediante l’accreditamento ISO 14001, ISO 50001 e/o la registrazione EMAS; </a:t>
                      </a:r>
                    </a:p>
                    <a:p>
                      <a:pPr marL="87313" indent="-87313" algn="just">
                        <a:spcAft>
                          <a:spcPts val="600"/>
                        </a:spcAft>
                        <a:buFont typeface="+mj-lt"/>
                        <a:buAutoNum type="arabicPeriod"/>
                      </a:pPr>
                      <a:r>
                        <a:rPr lang="it-IT" sz="950" b="0" kern="1200">
                          <a:solidFill>
                            <a:schemeClr val="dk1"/>
                          </a:solidFill>
                          <a:latin typeface="Helvetica" panose="020B0604020202020204" pitchFamily="34" charset="0"/>
                          <a:ea typeface="+mn-ea"/>
                          <a:cs typeface="+mn-cs"/>
                        </a:rPr>
                        <a:t>Soggetto proponente nella forma di start up e/o PMI innovativa; </a:t>
                      </a:r>
                    </a:p>
                    <a:p>
                      <a:pPr marL="87313" indent="-87313" algn="just">
                        <a:spcAft>
                          <a:spcPts val="600"/>
                        </a:spcAft>
                        <a:buFont typeface="+mj-lt"/>
                        <a:buAutoNum type="arabicPeriod"/>
                      </a:pPr>
                      <a:r>
                        <a:rPr lang="it-IT" sz="950" b="0" kern="1200">
                          <a:solidFill>
                            <a:schemeClr val="dk1"/>
                          </a:solidFill>
                          <a:latin typeface="Helvetica" panose="020B0604020202020204" pitchFamily="34" charset="0"/>
                          <a:ea typeface="+mn-ea"/>
                          <a:cs typeface="+mn-cs"/>
                        </a:rPr>
                        <a:t>Rilevanza percentuale della componente femminile (in termini, ad esempio, di presenza di certificazione di genere) e/o giovanile nel team di progetto.</a:t>
                      </a:r>
                    </a:p>
                  </a:txBody>
                  <a:tcPr>
                    <a:solidFill>
                      <a:srgbClr val="F0E9F0"/>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4D4581C1-43A9-F9EB-9451-A9EFF1FE17A5}"/>
              </a:ext>
            </a:extLst>
          </p:cNvPr>
          <p:cNvSpPr txBox="1"/>
          <p:nvPr/>
        </p:nvSpPr>
        <p:spPr>
          <a:xfrm>
            <a:off x="453956" y="1159846"/>
            <a:ext cx="8236090" cy="461665"/>
          </a:xfrm>
          <a:prstGeom prst="rect">
            <a:avLst/>
          </a:prstGeom>
          <a:solidFill>
            <a:srgbClr val="824A76"/>
          </a:solidFill>
        </p:spPr>
        <p:txBody>
          <a:bodyPr wrap="square" rtlCol="0">
            <a:spAutoFit/>
          </a:bodyPr>
          <a:lstStyle/>
          <a:p>
            <a:pPr algn="just"/>
            <a:r>
              <a:rPr lang="it-IT" sz="1200" b="1" i="0" spc="0" baseline="0">
                <a:solidFill>
                  <a:schemeClr val="bg1"/>
                </a:solidFill>
                <a:latin typeface="Helvetica" panose="020B0604020202020204" pitchFamily="34" charset="0"/>
              </a:rPr>
              <a:t>ASSE</a:t>
            </a:r>
            <a:r>
              <a:rPr lang="it-IT" sz="1200" b="1" i="0" spc="108" baseline="0">
                <a:solidFill>
                  <a:schemeClr val="bg1"/>
                </a:solidFill>
                <a:latin typeface="Helvetica" panose="020B0604020202020204" pitchFamily="34" charset="0"/>
              </a:rPr>
              <a:t> 7</a:t>
            </a:r>
            <a:r>
              <a:rPr lang="it-IT" sz="1200" b="1" i="0" spc="0" baseline="0">
                <a:solidFill>
                  <a:schemeClr val="bg1"/>
                </a:solidFill>
                <a:latin typeface="Helvetica" panose="020B0604020202020204" pitchFamily="34" charset="0"/>
              </a:rPr>
              <a:t> </a:t>
            </a:r>
            <a:r>
              <a:rPr lang="it-IT" sz="1200" b="1" i="0" spc="398" baseline="0">
                <a:solidFill>
                  <a:schemeClr val="bg1"/>
                </a:solidFill>
                <a:latin typeface="Helvetica" panose="020B0604020202020204" pitchFamily="34" charset="0"/>
              </a:rPr>
              <a:t>–</a:t>
            </a:r>
            <a:r>
              <a:rPr lang="it-IT" sz="1200" b="1" i="0" spc="0" baseline="0">
                <a:solidFill>
                  <a:schemeClr val="bg1"/>
                </a:solidFill>
                <a:latin typeface="Helvetica" panose="020B0604020202020204" pitchFamily="34" charset="0"/>
              </a:rPr>
              <a:t>Azione 2.</a:t>
            </a:r>
            <a:r>
              <a:rPr lang="it-IT" sz="1200" b="1">
                <a:solidFill>
                  <a:schemeClr val="bg1"/>
                </a:solidFill>
                <a:latin typeface="Helvetica" panose="020B0604020202020204" pitchFamily="34" charset="0"/>
              </a:rPr>
              <a:t>9</a:t>
            </a:r>
            <a:r>
              <a:rPr lang="it-IT" sz="1200" b="1" i="0" spc="0" baseline="0">
                <a:solidFill>
                  <a:schemeClr val="bg1"/>
                </a:solidFill>
                <a:latin typeface="Helvetica" panose="020B0604020202020204" pitchFamily="34" charset="0"/>
              </a:rPr>
              <a:t>.1. Sviluppo delle tecnologie pulite da parte delle PMI e delle Grandi imprese, anche in partenariato</a:t>
            </a:r>
          </a:p>
        </p:txBody>
      </p:sp>
    </p:spTree>
    <p:extLst>
      <p:ext uri="{BB962C8B-B14F-4D97-AF65-F5344CB8AC3E}">
        <p14:creationId xmlns:p14="http://schemas.microsoft.com/office/powerpoint/2010/main" val="269308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17</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825"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7 [2/2]</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2999346679"/>
              </p:ext>
            </p:extLst>
          </p:nvPr>
        </p:nvGraphicFramePr>
        <p:xfrm>
          <a:off x="453955" y="1746814"/>
          <a:ext cx="8236090" cy="4272986"/>
        </p:xfrm>
        <a:graphic>
          <a:graphicData uri="http://schemas.openxmlformats.org/drawingml/2006/table">
            <a:tbl>
              <a:tblPr firstRow="1" bandRow="1">
                <a:tableStyleId>{5C22544A-7EE6-4342-B048-85BDC9FD1C3A}</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299858">
                <a:tc>
                  <a:txBody>
                    <a:bodyPr/>
                    <a:lstStyle/>
                    <a:p>
                      <a:r>
                        <a:rPr lang="it-IT" sz="1200">
                          <a:solidFill>
                            <a:schemeClr val="tx1"/>
                          </a:solidFill>
                          <a:latin typeface="Helvetica" panose="020B0604020202020204" pitchFamily="34" charset="0"/>
                        </a:rPr>
                        <a:t>Criteri di ammissibilità specifici</a:t>
                      </a:r>
                      <a:r>
                        <a:rPr lang="it-IT" sz="1200" baseline="30000">
                          <a:solidFill>
                            <a:srgbClr val="FF0000"/>
                          </a:solidFill>
                          <a:latin typeface="Helvetica" panose="020B0604020202020204" pitchFamily="34" charset="0"/>
                        </a:rPr>
                        <a:t>1</a:t>
                      </a:r>
                    </a:p>
                  </a:txBody>
                  <a:tcPr>
                    <a:solidFill>
                      <a:srgbClr val="EADAE7"/>
                    </a:solidFill>
                  </a:tcPr>
                </a:tc>
                <a:tc>
                  <a:txBody>
                    <a:bodyPr/>
                    <a:lstStyle/>
                    <a:p>
                      <a:r>
                        <a:rPr lang="it-IT" sz="1200">
                          <a:solidFill>
                            <a:schemeClr val="tx1"/>
                          </a:solidFill>
                          <a:latin typeface="Helvetica" panose="020B0604020202020204" pitchFamily="34" charset="0"/>
                        </a:rPr>
                        <a:t>Criteri di valutazione</a:t>
                      </a:r>
                    </a:p>
                  </a:txBody>
                  <a:tcPr>
                    <a:solidFill>
                      <a:srgbClr val="EADAE7"/>
                    </a:solidFill>
                  </a:tcPr>
                </a:tc>
                <a:extLst>
                  <a:ext uri="{0D108BD9-81ED-4DB2-BD59-A6C34878D82A}">
                    <a16:rowId xmlns:a16="http://schemas.microsoft.com/office/drawing/2014/main" val="4229784963"/>
                  </a:ext>
                </a:extLst>
              </a:tr>
              <a:tr h="3973128">
                <a:tc>
                  <a:txBody>
                    <a:bodyPr/>
                    <a:lstStyle/>
                    <a:p>
                      <a:pPr marL="87313" indent="-87313">
                        <a:spcAft>
                          <a:spcPts val="600"/>
                        </a:spcAft>
                        <a:buFont typeface="+mj-lt"/>
                        <a:buAutoNum type="arabicPeriod"/>
                      </a:pPr>
                      <a:r>
                        <a:rPr lang="it-IT" sz="1100" b="0">
                          <a:latin typeface="Helvetica" panose="020B0604020202020204" pitchFamily="34" charset="0"/>
                        </a:rPr>
                        <a:t>Coerenza con il Reg. (UE) 2024/795 del 29 febbraio 2024 e con la nota di Orientamento relativa a talune disposizioni del suddetto Regolamento che istituisce la piattaforma per le tecnologie strategiche per l’Europa (STEP);</a:t>
                      </a:r>
                    </a:p>
                    <a:p>
                      <a:pPr marL="87313" indent="-87313">
                        <a:spcAft>
                          <a:spcPts val="600"/>
                        </a:spcAft>
                        <a:buFont typeface="+mj-lt"/>
                        <a:buAutoNum type="arabicPeriod"/>
                      </a:pPr>
                      <a:r>
                        <a:rPr lang="it-IT" sz="1100" b="0">
                          <a:latin typeface="Helvetica" panose="020B0604020202020204" pitchFamily="34" charset="0"/>
                        </a:rPr>
                        <a:t>Coerenza con la Strategia di Specializzazione per la ricerca e l’innovazione (S3);</a:t>
                      </a:r>
                    </a:p>
                    <a:p>
                      <a:pPr marL="87313" indent="-87313">
                        <a:buFont typeface="+mj-lt"/>
                        <a:buAutoNum type="arabicPeriod"/>
                      </a:pPr>
                      <a:r>
                        <a:rPr lang="it-IT" sz="1100" b="0">
                          <a:latin typeface="Helvetica" panose="020B0604020202020204" pitchFamily="34" charset="0"/>
                        </a:rPr>
                        <a:t>TRL almeno pari a 6 (fase successiva alla prototipazione).</a:t>
                      </a:r>
                    </a:p>
                  </a:txBody>
                  <a:tcPr>
                    <a:solidFill>
                      <a:srgbClr val="F0E9F0"/>
                    </a:solidFill>
                  </a:tcPr>
                </a:tc>
                <a:tc>
                  <a:txBody>
                    <a:bodyPr/>
                    <a:lstStyle/>
                    <a:p>
                      <a:pPr marL="87313" lvl="0" indent="-87313" algn="just">
                        <a:buFont typeface="+mj-lt"/>
                        <a:buAutoNum type="arabicPeriod"/>
                      </a:pPr>
                      <a:r>
                        <a:rPr lang="it-IT" sz="1100" b="0" kern="1200">
                          <a:solidFill>
                            <a:schemeClr val="dk1"/>
                          </a:solidFill>
                          <a:latin typeface="Helvetica" panose="020B0604020202020204" pitchFamily="34" charset="0"/>
                          <a:ea typeface="+mn-ea"/>
                          <a:cs typeface="+mn-cs"/>
                        </a:rPr>
                        <a:t>Qualità dell'operazione:</a:t>
                      </a:r>
                    </a:p>
                    <a:p>
                      <a:pPr marL="360000" lvl="0" indent="-180000"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capacità di sviluppare tecnologie emergenti e all’avanguardia, pulite ed efficienti;</a:t>
                      </a:r>
                    </a:p>
                    <a:p>
                      <a:pPr marL="360000" lvl="0" indent="-180000"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capacità di generare effetti in termini di riduzione/prevenzione delle dipendenze strategiche dell’Unione; </a:t>
                      </a:r>
                    </a:p>
                    <a:p>
                      <a:pPr marL="360000" lvl="0" indent="-180000"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qualità del business model in termini di analisi del mercato e della concorrenza extra UE;</a:t>
                      </a:r>
                    </a:p>
                    <a:p>
                      <a:pPr marL="360000" lvl="0" indent="-180000" algn="jus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livello di innovatività;</a:t>
                      </a:r>
                    </a:p>
                    <a:p>
                      <a:pPr marL="360000" lvl="0" indent="-180000" algn="just">
                        <a:spcAft>
                          <a:spcPts val="600"/>
                        </a:spcAft>
                        <a:buFont typeface="Helvetica" panose="020B0604020202020204" pitchFamily="34" charset="0"/>
                        <a:buChar char="–"/>
                      </a:pPr>
                      <a:r>
                        <a:rPr lang="it-IT" sz="1100" b="0" kern="1200">
                          <a:solidFill>
                            <a:schemeClr val="dk1"/>
                          </a:solidFill>
                          <a:latin typeface="Helvetica" panose="020B0604020202020204" pitchFamily="34" charset="0"/>
                          <a:ea typeface="+mn-ea"/>
                          <a:cs typeface="+mn-cs"/>
                        </a:rPr>
                        <a:t>scalabilità della tecnologia.</a:t>
                      </a:r>
                    </a:p>
                    <a:p>
                      <a:pPr marL="87313" lvl="0" indent="-87313" algn="just">
                        <a:spcAft>
                          <a:spcPts val="600"/>
                        </a:spcAft>
                        <a:buFont typeface="+mj-lt"/>
                        <a:buAutoNum type="arabicPeriod" startAt="2"/>
                      </a:pPr>
                      <a:r>
                        <a:rPr lang="it-IT" sz="1100" b="0" kern="1200">
                          <a:solidFill>
                            <a:schemeClr val="dk1"/>
                          </a:solidFill>
                          <a:latin typeface="Helvetica" panose="020B0604020202020204" pitchFamily="34" charset="0"/>
                          <a:ea typeface="+mn-ea"/>
                          <a:cs typeface="+mn-cs"/>
                        </a:rPr>
                        <a:t>Qualità del team;</a:t>
                      </a:r>
                    </a:p>
                    <a:p>
                      <a:pPr marL="87313" lvl="0" indent="-87313" algn="just">
                        <a:spcAft>
                          <a:spcPts val="600"/>
                        </a:spcAft>
                        <a:buFont typeface="+mj-lt"/>
                        <a:buAutoNum type="arabicPeriod" startAt="2"/>
                      </a:pPr>
                      <a:r>
                        <a:rPr lang="it-IT" sz="1100" b="0" kern="1200">
                          <a:solidFill>
                            <a:schemeClr val="dk1"/>
                          </a:solidFill>
                          <a:latin typeface="Helvetica" panose="020B0604020202020204" pitchFamily="34" charset="0"/>
                          <a:ea typeface="+mn-ea"/>
                          <a:cs typeface="+mn-cs"/>
                        </a:rPr>
                        <a:t>Qualità economico-finanziaria del soggetto proponente in termini di sostenibilità del progetto e/o di addizionalità finanziaria intesa come capacità di mobilitare risorse private ulteriori;</a:t>
                      </a:r>
                    </a:p>
                    <a:p>
                      <a:pPr marL="87313" lvl="0" indent="-87313" algn="just">
                        <a:buFont typeface="+mj-lt"/>
                        <a:buAutoNum type="arabicPeriod" startAt="2"/>
                      </a:pPr>
                      <a:r>
                        <a:rPr lang="it-IT" sz="1100" b="0" kern="1200">
                          <a:solidFill>
                            <a:schemeClr val="dk1"/>
                          </a:solidFill>
                          <a:latin typeface="Helvetica" panose="020B0604020202020204" pitchFamily="34" charset="0"/>
                          <a:ea typeface="+mn-ea"/>
                          <a:cs typeface="+mn-cs"/>
                        </a:rPr>
                        <a:t>Potenzialità di exit mantenendo le ricadute sul mercato interno.</a:t>
                      </a:r>
                    </a:p>
                  </a:txBody>
                  <a:tcPr>
                    <a:solidFill>
                      <a:srgbClr val="F0E9F0"/>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4D4581C1-43A9-F9EB-9451-A9EFF1FE17A5}"/>
              </a:ext>
            </a:extLst>
          </p:cNvPr>
          <p:cNvSpPr txBox="1"/>
          <p:nvPr/>
        </p:nvSpPr>
        <p:spPr>
          <a:xfrm>
            <a:off x="453956" y="1159846"/>
            <a:ext cx="8236090" cy="507831"/>
          </a:xfrm>
          <a:prstGeom prst="rect">
            <a:avLst/>
          </a:prstGeom>
          <a:solidFill>
            <a:srgbClr val="824A76"/>
          </a:solidFill>
        </p:spPr>
        <p:txBody>
          <a:bodyPr wrap="square" rtlCol="0">
            <a:spAutoFit/>
          </a:bodyPr>
          <a:lstStyle/>
          <a:p>
            <a:pPr algn="just"/>
            <a:r>
              <a:rPr lang="it-IT" sz="1350" b="1" i="0" spc="0" baseline="0">
                <a:solidFill>
                  <a:schemeClr val="bg1"/>
                </a:solidFill>
                <a:latin typeface="Helvetica" panose="020B0604020202020204" pitchFamily="34" charset="0"/>
              </a:rPr>
              <a:t>ASSE</a:t>
            </a:r>
            <a:r>
              <a:rPr lang="it-IT" sz="1350" b="1" i="0" spc="108" baseline="0">
                <a:solidFill>
                  <a:schemeClr val="bg1"/>
                </a:solidFill>
                <a:latin typeface="Helvetica" panose="020B0604020202020204" pitchFamily="34" charset="0"/>
              </a:rPr>
              <a:t> 7</a:t>
            </a:r>
            <a:r>
              <a:rPr lang="it-IT" sz="1350" b="1" i="0" spc="0" baseline="0">
                <a:solidFill>
                  <a:schemeClr val="bg1"/>
                </a:solidFill>
                <a:latin typeface="Helvetica" panose="020B0604020202020204" pitchFamily="34" charset="0"/>
              </a:rPr>
              <a:t> </a:t>
            </a:r>
            <a:r>
              <a:rPr lang="it-IT" sz="1350" b="1" i="0" spc="398" baseline="0">
                <a:solidFill>
                  <a:schemeClr val="bg1"/>
                </a:solidFill>
                <a:latin typeface="Helvetica" panose="020B0604020202020204" pitchFamily="34" charset="0"/>
              </a:rPr>
              <a:t>–</a:t>
            </a:r>
            <a:r>
              <a:rPr lang="it-IT" sz="1350" b="1" i="0" spc="0" baseline="0">
                <a:solidFill>
                  <a:schemeClr val="bg1"/>
                </a:solidFill>
                <a:latin typeface="Helvetica" panose="020B0604020202020204" pitchFamily="34" charset="0"/>
              </a:rPr>
              <a:t>Azione 2.</a:t>
            </a:r>
            <a:r>
              <a:rPr lang="it-IT" sz="1350" b="1">
                <a:solidFill>
                  <a:schemeClr val="bg1"/>
                </a:solidFill>
                <a:latin typeface="Helvetica" panose="020B0604020202020204" pitchFamily="34" charset="0"/>
              </a:rPr>
              <a:t>9</a:t>
            </a:r>
            <a:r>
              <a:rPr lang="it-IT" sz="1350" b="1" i="0" spc="0" baseline="0">
                <a:solidFill>
                  <a:schemeClr val="bg1"/>
                </a:solidFill>
                <a:latin typeface="Helvetica" panose="020B0604020202020204" pitchFamily="34" charset="0"/>
              </a:rPr>
              <a:t>.</a:t>
            </a:r>
            <a:r>
              <a:rPr lang="it-IT" sz="1350" b="1">
                <a:solidFill>
                  <a:schemeClr val="bg1"/>
                </a:solidFill>
                <a:latin typeface="Helvetica" panose="020B0604020202020204" pitchFamily="34" charset="0"/>
              </a:rPr>
              <a:t>2</a:t>
            </a:r>
            <a:r>
              <a:rPr lang="it-IT" sz="1350" b="1" i="0" spc="0" baseline="0">
                <a:solidFill>
                  <a:schemeClr val="bg1"/>
                </a:solidFill>
                <a:latin typeface="Helvetica" panose="020B0604020202020204" pitchFamily="34" charset="0"/>
              </a:rPr>
              <a:t>. Sviluppo delle tecnologie critiche attraverso il sostegno al capitale di rischio di start up e scale up clean tech</a:t>
            </a:r>
          </a:p>
        </p:txBody>
      </p:sp>
      <p:sp>
        <p:nvSpPr>
          <p:cNvPr id="6" name="TextBox 5">
            <a:extLst>
              <a:ext uri="{FF2B5EF4-FFF2-40B4-BE49-F238E27FC236}">
                <a16:creationId xmlns:a16="http://schemas.microsoft.com/office/drawing/2014/main" id="{56EED28D-1D50-AEF0-7D0C-B1B7FCD911D2}"/>
              </a:ext>
            </a:extLst>
          </p:cNvPr>
          <p:cNvSpPr txBox="1"/>
          <p:nvPr/>
        </p:nvSpPr>
        <p:spPr>
          <a:xfrm>
            <a:off x="453955" y="6019800"/>
            <a:ext cx="8236090" cy="230832"/>
          </a:xfrm>
          <a:prstGeom prst="rect">
            <a:avLst/>
          </a:prstGeom>
          <a:noFill/>
        </p:spPr>
        <p:txBody>
          <a:bodyPr wrap="square" rtlCol="0">
            <a:spAutoFit/>
          </a:bodyPr>
          <a:lstStyle/>
          <a:p>
            <a:r>
              <a:rPr lang="it-IT" sz="1050" baseline="30000">
                <a:solidFill>
                  <a:srgbClr val="FF0000"/>
                </a:solidFill>
                <a:latin typeface="Helvetica" panose="020B0604020202020204" pitchFamily="34" charset="0"/>
              </a:rPr>
              <a:t>1 </a:t>
            </a:r>
            <a:r>
              <a:rPr lang="it-IT" sz="900">
                <a:solidFill>
                  <a:srgbClr val="FF0000"/>
                </a:solidFill>
                <a:latin typeface="Helvetica" panose="020B0604020202020204" pitchFamily="34" charset="0"/>
              </a:rPr>
              <a:t>Non applicabile il criterio DNSH come da comunicazione dell’Autorità Ambientale trasmessa con nota Protocollo R1.2024.0003742 del 01/08/2024.</a:t>
            </a:r>
          </a:p>
        </p:txBody>
      </p:sp>
    </p:spTree>
    <p:extLst>
      <p:ext uri="{BB962C8B-B14F-4D97-AF65-F5344CB8AC3E}">
        <p14:creationId xmlns:p14="http://schemas.microsoft.com/office/powerpoint/2010/main" val="68471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18</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1898395"/>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D147CE83-1942-5D13-6A29-33DBD21013D9}"/>
              </a:ext>
            </a:extLst>
          </p:cNvPr>
          <p:cNvGrpSpPr/>
          <p:nvPr/>
        </p:nvGrpSpPr>
        <p:grpSpPr>
          <a:xfrm>
            <a:off x="669229" y="1909323"/>
            <a:ext cx="7859392" cy="369332"/>
            <a:chOff x="648061" y="2081239"/>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39453" y="2139643"/>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48061" y="2103950"/>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08177" y="2081239"/>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7" name="Group 26">
            <a:extLst>
              <a:ext uri="{FF2B5EF4-FFF2-40B4-BE49-F238E27FC236}">
                <a16:creationId xmlns:a16="http://schemas.microsoft.com/office/drawing/2014/main" id="{8AF15597-BC08-D372-B05F-2D0D5EF61478}"/>
              </a:ext>
            </a:extLst>
          </p:cNvPr>
          <p:cNvGrpSpPr/>
          <p:nvPr/>
        </p:nvGrpSpPr>
        <p:grpSpPr>
          <a:xfrm>
            <a:off x="669229" y="3480155"/>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6" name="Group 25">
            <a:extLst>
              <a:ext uri="{FF2B5EF4-FFF2-40B4-BE49-F238E27FC236}">
                <a16:creationId xmlns:a16="http://schemas.microsoft.com/office/drawing/2014/main" id="{F0B9BE32-2DDD-2D12-0E23-5EBA6C81E8E9}"/>
              </a:ext>
            </a:extLst>
          </p:cNvPr>
          <p:cNvGrpSpPr/>
          <p:nvPr/>
        </p:nvGrpSpPr>
        <p:grpSpPr>
          <a:xfrm>
            <a:off x="669229" y="3087447"/>
            <a:ext cx="7859392" cy="369332"/>
            <a:chOff x="648061" y="2965850"/>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39453" y="302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48061" y="29885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08177" y="29658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407744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600D5-C51E-9D20-AD94-B276F561FE13}"/>
              </a:ext>
            </a:extLst>
          </p:cNvPr>
          <p:cNvSpPr/>
          <p:nvPr/>
        </p:nvSpPr>
        <p:spPr>
          <a:xfrm>
            <a:off x="339634" y="1149531"/>
            <a:ext cx="8421189" cy="5033555"/>
          </a:xfrm>
          <a:prstGeom prst="rect">
            <a:avLst/>
          </a:prstGeom>
          <a:solidFill>
            <a:schemeClr val="bg1">
              <a:lumMod val="95000"/>
            </a:schemeClr>
          </a:solidFill>
          <a:ln w="28575">
            <a:solidFill>
              <a:srgbClr val="1640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Chart 6">
            <a:extLst>
              <a:ext uri="{FF2B5EF4-FFF2-40B4-BE49-F238E27FC236}">
                <a16:creationId xmlns:a16="http://schemas.microsoft.com/office/drawing/2014/main" id="{B782C89B-4869-BE97-DBC2-4DDA85BA03C8}"/>
              </a:ext>
            </a:extLst>
          </p:cNvPr>
          <p:cNvGraphicFramePr/>
          <p:nvPr>
            <p:extLst>
              <p:ext uri="{D42A27DB-BD31-4B8C-83A1-F6EECF244321}">
                <p14:modId xmlns:p14="http://schemas.microsoft.com/office/powerpoint/2010/main" val="4146489569"/>
              </p:ext>
            </p:extLst>
          </p:nvPr>
        </p:nvGraphicFramePr>
        <p:xfrm>
          <a:off x="-166981" y="1679173"/>
          <a:ext cx="5394593" cy="4354824"/>
        </p:xfrm>
        <a:graphic>
          <a:graphicData uri="http://schemas.openxmlformats.org/drawingml/2006/chart">
            <c:chart xmlns:c="http://schemas.openxmlformats.org/drawingml/2006/chart" xmlns:r="http://schemas.openxmlformats.org/officeDocument/2006/relationships" r:id="rId3"/>
          </a:graphicData>
        </a:graphic>
      </p:graphicFrame>
      <p:pic>
        <p:nvPicPr>
          <p:cNvPr id="58" name="Picture 12" descr="Lombardia Icons - Download Free Vector Icons | Noun Project">
            <a:extLst>
              <a:ext uri="{FF2B5EF4-FFF2-40B4-BE49-F238E27FC236}">
                <a16:creationId xmlns:a16="http://schemas.microsoft.com/office/drawing/2014/main" id="{067F381A-697B-9919-0D26-60C01FF4FBE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4631" y="2993430"/>
            <a:ext cx="1758700" cy="1758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7CCDB6B-7D74-C5EE-0BAB-2D875A804BB5}"/>
              </a:ext>
            </a:extLst>
          </p:cNvPr>
          <p:cNvSpPr>
            <a:spLocks noGrp="1"/>
          </p:cNvSpPr>
          <p:nvPr>
            <p:ph type="sldNum" sz="quarter" idx="12"/>
          </p:nvPr>
        </p:nvSpPr>
        <p:spPr>
          <a:xfrm>
            <a:off x="-953559" y="6358084"/>
            <a:ext cx="2057400" cy="365125"/>
          </a:xfrm>
        </p:spPr>
        <p:txBody>
          <a:bodyPr/>
          <a:lstStyle/>
          <a:p>
            <a:fld id="{5D6FADB2-AAFA-4CEB-A977-8D3C4EBEFCC7}" type="slidenum">
              <a:rPr lang="it-IT" smtClean="0"/>
              <a:t>19</a:t>
            </a:fld>
            <a:endParaRPr lang="it-IT"/>
          </a:p>
        </p:txBody>
      </p:sp>
      <p:sp>
        <p:nvSpPr>
          <p:cNvPr id="20" name="CasellaDiTesto 6">
            <a:extLst>
              <a:ext uri="{FF2B5EF4-FFF2-40B4-BE49-F238E27FC236}">
                <a16:creationId xmlns:a16="http://schemas.microsoft.com/office/drawing/2014/main" id="{3823104E-5351-8CCA-5F36-471C4BD91AB2}"/>
              </a:ext>
            </a:extLst>
          </p:cNvPr>
          <p:cNvSpPr txBox="1"/>
          <p:nvPr/>
        </p:nvSpPr>
        <p:spPr>
          <a:xfrm>
            <a:off x="3002446" y="575165"/>
            <a:ext cx="5902837"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La struttura del PR FESR 2021-2027</a:t>
            </a:r>
          </a:p>
        </p:txBody>
      </p:sp>
      <p:grpSp>
        <p:nvGrpSpPr>
          <p:cNvPr id="39" name="Group 38">
            <a:extLst>
              <a:ext uri="{FF2B5EF4-FFF2-40B4-BE49-F238E27FC236}">
                <a16:creationId xmlns:a16="http://schemas.microsoft.com/office/drawing/2014/main" id="{FE31FC77-AE1F-B794-2ED6-0EE41F7A6C9D}"/>
              </a:ext>
            </a:extLst>
          </p:cNvPr>
          <p:cNvGrpSpPr/>
          <p:nvPr/>
        </p:nvGrpSpPr>
        <p:grpSpPr>
          <a:xfrm>
            <a:off x="4827827" y="2609366"/>
            <a:ext cx="3141630" cy="340519"/>
            <a:chOff x="5616716" y="2514832"/>
            <a:chExt cx="3141630" cy="340519"/>
          </a:xfrm>
        </p:grpSpPr>
        <p:grpSp>
          <p:nvGrpSpPr>
            <p:cNvPr id="17" name="Group 16">
              <a:extLst>
                <a:ext uri="{FF2B5EF4-FFF2-40B4-BE49-F238E27FC236}">
                  <a16:creationId xmlns:a16="http://schemas.microsoft.com/office/drawing/2014/main" id="{A2E7E237-0213-BFFB-17BD-D9580A5E0240}"/>
                </a:ext>
              </a:extLst>
            </p:cNvPr>
            <p:cNvGrpSpPr/>
            <p:nvPr/>
          </p:nvGrpSpPr>
          <p:grpSpPr>
            <a:xfrm>
              <a:off x="5990616" y="2514832"/>
              <a:ext cx="2767730" cy="340519"/>
              <a:chOff x="6015204" y="2514832"/>
              <a:chExt cx="2767730" cy="340519"/>
            </a:xfrm>
          </p:grpSpPr>
          <p:sp>
            <p:nvSpPr>
              <p:cNvPr id="30" name="TextBox 29">
                <a:extLst>
                  <a:ext uri="{FF2B5EF4-FFF2-40B4-BE49-F238E27FC236}">
                    <a16:creationId xmlns:a16="http://schemas.microsoft.com/office/drawing/2014/main" id="{1309CB5C-C861-F939-579F-E867ADAE395B}"/>
                  </a:ext>
                </a:extLst>
              </p:cNvPr>
              <p:cNvSpPr txBox="1"/>
              <p:nvPr/>
            </p:nvSpPr>
            <p:spPr>
              <a:xfrm>
                <a:off x="6766934" y="2514832"/>
                <a:ext cx="2016000" cy="340519"/>
              </a:xfrm>
              <a:prstGeom prst="roundRect">
                <a:avLst/>
              </a:prstGeom>
              <a:solidFill>
                <a:srgbClr val="219965"/>
              </a:solidFill>
              <a:ln w="28575">
                <a:solidFill>
                  <a:srgbClr val="219965"/>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561,0 M</a:t>
                </a:r>
                <a:r>
                  <a:rPr lang="it-IT" sz="1400" b="1" i="1">
                    <a:solidFill>
                      <a:schemeClr val="bg1"/>
                    </a:solidFill>
                    <a:latin typeface="Helvetica" panose="020B0604020202030204"/>
                    <a:cs typeface="Helvetica" panose="020B0604020202030204"/>
                  </a:rPr>
                  <a:t>€</a:t>
                </a:r>
                <a:endParaRPr lang="en-US" sz="1400" b="1" i="1">
                  <a:solidFill>
                    <a:schemeClr val="bg1"/>
                  </a:solidFill>
                  <a:latin typeface="Helvetica" panose="020B0604020202030204"/>
                  <a:cs typeface="Helvetica" panose="020B0604020202030204"/>
                </a:endParaRPr>
              </a:p>
            </p:txBody>
          </p:sp>
          <p:sp>
            <p:nvSpPr>
              <p:cNvPr id="23" name="TextBox 22">
                <a:extLst>
                  <a:ext uri="{FF2B5EF4-FFF2-40B4-BE49-F238E27FC236}">
                    <a16:creationId xmlns:a16="http://schemas.microsoft.com/office/drawing/2014/main" id="{02C98B56-1C8C-D809-8055-225EABF0DFF5}"/>
                  </a:ext>
                </a:extLst>
              </p:cNvPr>
              <p:cNvSpPr txBox="1"/>
              <p:nvPr/>
            </p:nvSpPr>
            <p:spPr>
              <a:xfrm>
                <a:off x="6015204" y="2514832"/>
                <a:ext cx="954380" cy="340519"/>
              </a:xfrm>
              <a:prstGeom prst="roundRect">
                <a:avLst/>
              </a:prstGeom>
              <a:solidFill>
                <a:srgbClr val="CCEBDB"/>
              </a:solidFill>
              <a:ln w="28575">
                <a:solidFill>
                  <a:srgbClr val="219965"/>
                </a:solidFill>
              </a:ln>
            </p:spPr>
            <p:txBody>
              <a:bodyPr wrap="square" rtlCol="0" anchor="ctr">
                <a:spAutoFit/>
              </a:bodyPr>
              <a:lstStyle/>
              <a:p>
                <a:pPr algn="ctr"/>
                <a:r>
                  <a:rPr lang="en-US" sz="1400" b="1" i="1">
                    <a:latin typeface="Helvetica" panose="020B0604020202030204"/>
                    <a:cs typeface="Helvetica" panose="020B0604020202030204"/>
                  </a:rPr>
                  <a:t>Asse 2</a:t>
                </a:r>
              </a:p>
            </p:txBody>
          </p:sp>
        </p:grpSp>
        <p:pic>
          <p:nvPicPr>
            <p:cNvPr id="46" name="Picture 45">
              <a:extLst>
                <a:ext uri="{FF2B5EF4-FFF2-40B4-BE49-F238E27FC236}">
                  <a16:creationId xmlns:a16="http://schemas.microsoft.com/office/drawing/2014/main" id="{A5805547-2F14-A1C6-D884-1A7764083387}"/>
                </a:ext>
              </a:extLst>
            </p:cNvPr>
            <p:cNvPicPr>
              <a:picLocks noChangeAspect="1"/>
            </p:cNvPicPr>
            <p:nvPr/>
          </p:nvPicPr>
          <p:blipFill>
            <a:blip r:embed="rId5"/>
            <a:stretch>
              <a:fillRect/>
            </a:stretch>
          </p:blipFill>
          <p:spPr>
            <a:xfrm flipH="1">
              <a:off x="5616716" y="2537560"/>
              <a:ext cx="295062" cy="295062"/>
            </a:xfrm>
            <a:prstGeom prst="rect">
              <a:avLst/>
            </a:prstGeom>
          </p:spPr>
        </p:pic>
      </p:grpSp>
      <p:grpSp>
        <p:nvGrpSpPr>
          <p:cNvPr id="41" name="Group 40">
            <a:extLst>
              <a:ext uri="{FF2B5EF4-FFF2-40B4-BE49-F238E27FC236}">
                <a16:creationId xmlns:a16="http://schemas.microsoft.com/office/drawing/2014/main" id="{B736A043-3460-4D98-0842-8C5BCEBFFD72}"/>
              </a:ext>
            </a:extLst>
          </p:cNvPr>
          <p:cNvGrpSpPr/>
          <p:nvPr/>
        </p:nvGrpSpPr>
        <p:grpSpPr>
          <a:xfrm>
            <a:off x="4833974" y="3753929"/>
            <a:ext cx="3129336" cy="342000"/>
            <a:chOff x="5629010" y="3607018"/>
            <a:chExt cx="3129336" cy="342000"/>
          </a:xfrm>
        </p:grpSpPr>
        <p:grpSp>
          <p:nvGrpSpPr>
            <p:cNvPr id="19" name="Group 18">
              <a:extLst>
                <a:ext uri="{FF2B5EF4-FFF2-40B4-BE49-F238E27FC236}">
                  <a16:creationId xmlns:a16="http://schemas.microsoft.com/office/drawing/2014/main" id="{1E454C36-72AF-20F6-E431-B3031E1696DC}"/>
                </a:ext>
              </a:extLst>
            </p:cNvPr>
            <p:cNvGrpSpPr/>
            <p:nvPr/>
          </p:nvGrpSpPr>
          <p:grpSpPr>
            <a:xfrm>
              <a:off x="5990616" y="3607018"/>
              <a:ext cx="2767730" cy="342000"/>
              <a:chOff x="5990616" y="3607018"/>
              <a:chExt cx="2767730" cy="342000"/>
            </a:xfrm>
          </p:grpSpPr>
          <p:sp>
            <p:nvSpPr>
              <p:cNvPr id="31" name="TextBox 30">
                <a:extLst>
                  <a:ext uri="{FF2B5EF4-FFF2-40B4-BE49-F238E27FC236}">
                    <a16:creationId xmlns:a16="http://schemas.microsoft.com/office/drawing/2014/main" id="{6B519B08-609C-8FB1-100B-4714798DFC77}"/>
                  </a:ext>
                </a:extLst>
              </p:cNvPr>
              <p:cNvSpPr txBox="1"/>
              <p:nvPr/>
            </p:nvSpPr>
            <p:spPr>
              <a:xfrm>
                <a:off x="6742346" y="3607759"/>
                <a:ext cx="2016000" cy="340519"/>
              </a:xfrm>
              <a:prstGeom prst="roundRect">
                <a:avLst/>
              </a:prstGeom>
              <a:solidFill>
                <a:srgbClr val="2F5597"/>
              </a:solidFill>
              <a:ln w="28575">
                <a:solidFill>
                  <a:srgbClr val="2F5597"/>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198,5 M</a:t>
                </a:r>
                <a:r>
                  <a:rPr lang="it-IT" sz="1400" b="1" i="1">
                    <a:solidFill>
                      <a:schemeClr val="bg1"/>
                    </a:solidFill>
                    <a:latin typeface="Helvetica" panose="020B0604020202030204"/>
                    <a:cs typeface="Helvetica" panose="020B0604020202030204"/>
                  </a:rPr>
                  <a:t>€</a:t>
                </a:r>
                <a:endParaRPr lang="en-US" sz="1400" b="1" i="1">
                  <a:solidFill>
                    <a:schemeClr val="bg1"/>
                  </a:solidFill>
                  <a:latin typeface="Helvetica" panose="020B0604020202030204"/>
                  <a:cs typeface="Helvetica" panose="020B0604020202030204"/>
                </a:endParaRPr>
              </a:p>
            </p:txBody>
          </p:sp>
          <p:sp>
            <p:nvSpPr>
              <p:cNvPr id="27" name="TextBox 26">
                <a:extLst>
                  <a:ext uri="{FF2B5EF4-FFF2-40B4-BE49-F238E27FC236}">
                    <a16:creationId xmlns:a16="http://schemas.microsoft.com/office/drawing/2014/main" id="{C666814D-0648-72A5-E50F-9B5D330D8724}"/>
                  </a:ext>
                </a:extLst>
              </p:cNvPr>
              <p:cNvSpPr txBox="1"/>
              <p:nvPr/>
            </p:nvSpPr>
            <p:spPr>
              <a:xfrm>
                <a:off x="5990616" y="3607018"/>
                <a:ext cx="954380" cy="342000"/>
              </a:xfrm>
              <a:prstGeom prst="roundRect">
                <a:avLst/>
              </a:prstGeom>
              <a:solidFill>
                <a:srgbClr val="ECF1F9"/>
              </a:solidFill>
              <a:ln w="28575">
                <a:solidFill>
                  <a:srgbClr val="2F5597"/>
                </a:solidFill>
              </a:ln>
            </p:spPr>
            <p:txBody>
              <a:bodyPr wrap="square" rtlCol="0" anchor="ctr">
                <a:spAutoFit/>
              </a:bodyPr>
              <a:lstStyle/>
              <a:p>
                <a:pPr algn="ctr"/>
                <a:r>
                  <a:rPr lang="en-US" sz="1400" b="1" i="1">
                    <a:latin typeface="Helvetica" panose="020B0604020202030204"/>
                    <a:cs typeface="Helvetica" panose="020B0604020202030204"/>
                  </a:rPr>
                  <a:t>Asse 4</a:t>
                </a:r>
              </a:p>
            </p:txBody>
          </p:sp>
        </p:grpSp>
        <p:pic>
          <p:nvPicPr>
            <p:cNvPr id="49" name="Picture 48">
              <a:extLst>
                <a:ext uri="{FF2B5EF4-FFF2-40B4-BE49-F238E27FC236}">
                  <a16:creationId xmlns:a16="http://schemas.microsoft.com/office/drawing/2014/main" id="{F4726225-BBF6-6014-1FD6-6C7E274AF4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010" y="3642781"/>
              <a:ext cx="270474" cy="270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7B43F067-A2BE-B67A-346B-09870067F39F}"/>
              </a:ext>
            </a:extLst>
          </p:cNvPr>
          <p:cNvGrpSpPr/>
          <p:nvPr/>
        </p:nvGrpSpPr>
        <p:grpSpPr>
          <a:xfrm>
            <a:off x="4733381" y="4327691"/>
            <a:ext cx="3224851" cy="342000"/>
            <a:chOff x="5473615" y="4203988"/>
            <a:chExt cx="3224851" cy="342000"/>
          </a:xfrm>
        </p:grpSpPr>
        <p:grpSp>
          <p:nvGrpSpPr>
            <p:cNvPr id="32" name="Group 31">
              <a:extLst>
                <a:ext uri="{FF2B5EF4-FFF2-40B4-BE49-F238E27FC236}">
                  <a16:creationId xmlns:a16="http://schemas.microsoft.com/office/drawing/2014/main" id="{F728C521-F80F-CF0E-514A-B4385FE7A6C4}"/>
                </a:ext>
              </a:extLst>
            </p:cNvPr>
            <p:cNvGrpSpPr/>
            <p:nvPr/>
          </p:nvGrpSpPr>
          <p:grpSpPr>
            <a:xfrm>
              <a:off x="5942269" y="4203988"/>
              <a:ext cx="2756197" cy="342000"/>
              <a:chOff x="6044664" y="4203988"/>
              <a:chExt cx="2756197" cy="342000"/>
            </a:xfrm>
          </p:grpSpPr>
          <p:sp>
            <p:nvSpPr>
              <p:cNvPr id="35" name="TextBox 34">
                <a:extLst>
                  <a:ext uri="{FF2B5EF4-FFF2-40B4-BE49-F238E27FC236}">
                    <a16:creationId xmlns:a16="http://schemas.microsoft.com/office/drawing/2014/main" id="{CE972DD8-C768-685D-54BC-15BE766F83B8}"/>
                  </a:ext>
                </a:extLst>
              </p:cNvPr>
              <p:cNvSpPr txBox="1"/>
              <p:nvPr/>
            </p:nvSpPr>
            <p:spPr>
              <a:xfrm>
                <a:off x="6856861" y="4204729"/>
                <a:ext cx="1944000" cy="340519"/>
              </a:xfrm>
              <a:prstGeom prst="roundRect">
                <a:avLst/>
              </a:prstGeom>
              <a:solidFill>
                <a:srgbClr val="EB7C30"/>
              </a:solidFill>
              <a:ln w="28575">
                <a:solidFill>
                  <a:srgbClr val="EB7C30"/>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56,4 M€</a:t>
                </a:r>
              </a:p>
            </p:txBody>
          </p:sp>
          <p:sp>
            <p:nvSpPr>
              <p:cNvPr id="24" name="TextBox 23">
                <a:extLst>
                  <a:ext uri="{FF2B5EF4-FFF2-40B4-BE49-F238E27FC236}">
                    <a16:creationId xmlns:a16="http://schemas.microsoft.com/office/drawing/2014/main" id="{1DE57EEF-F76A-F6D2-C8B1-1B112F200875}"/>
                  </a:ext>
                </a:extLst>
              </p:cNvPr>
              <p:cNvSpPr txBox="1"/>
              <p:nvPr/>
            </p:nvSpPr>
            <p:spPr>
              <a:xfrm>
                <a:off x="6044664" y="4203988"/>
                <a:ext cx="954380" cy="342000"/>
              </a:xfrm>
              <a:prstGeom prst="roundRect">
                <a:avLst/>
              </a:prstGeom>
              <a:solidFill>
                <a:srgbClr val="F6C5A4"/>
              </a:solidFill>
              <a:ln w="28575">
                <a:solidFill>
                  <a:srgbClr val="EB7C30"/>
                </a:solidFill>
              </a:ln>
            </p:spPr>
            <p:txBody>
              <a:bodyPr wrap="square" rtlCol="0" anchor="ctr">
                <a:spAutoFit/>
              </a:bodyPr>
              <a:lstStyle/>
              <a:p>
                <a:pPr algn="ctr"/>
                <a:r>
                  <a:rPr lang="en-US" sz="1400" b="1" i="1">
                    <a:latin typeface="Helvetica" panose="020B0604020202030204"/>
                    <a:cs typeface="Helvetica" panose="020B0604020202030204"/>
                  </a:rPr>
                  <a:t>Asse 5</a:t>
                </a:r>
              </a:p>
            </p:txBody>
          </p:sp>
        </p:grpSp>
        <p:grpSp>
          <p:nvGrpSpPr>
            <p:cNvPr id="51" name="Group 50">
              <a:extLst>
                <a:ext uri="{FF2B5EF4-FFF2-40B4-BE49-F238E27FC236}">
                  <a16:creationId xmlns:a16="http://schemas.microsoft.com/office/drawing/2014/main" id="{93F1E206-9454-3A61-7099-75C167815D98}"/>
                </a:ext>
              </a:extLst>
            </p:cNvPr>
            <p:cNvGrpSpPr>
              <a:grpSpLocks noChangeAspect="1"/>
            </p:cNvGrpSpPr>
            <p:nvPr/>
          </p:nvGrpSpPr>
          <p:grpSpPr>
            <a:xfrm>
              <a:off x="5473615" y="4209955"/>
              <a:ext cx="490909" cy="332089"/>
              <a:chOff x="809555" y="4939021"/>
              <a:chExt cx="602869" cy="417525"/>
            </a:xfrm>
          </p:grpSpPr>
          <p:sp>
            <p:nvSpPr>
              <p:cNvPr id="52" name="TextBox 7">
                <a:extLst>
                  <a:ext uri="{FF2B5EF4-FFF2-40B4-BE49-F238E27FC236}">
                    <a16:creationId xmlns:a16="http://schemas.microsoft.com/office/drawing/2014/main" id="{2B859FA8-F79F-FD31-C648-CC1E8D90A5AB}"/>
                  </a:ext>
                </a:extLst>
              </p:cNvPr>
              <p:cNvSpPr txBox="1"/>
              <p:nvPr/>
            </p:nvSpPr>
            <p:spPr>
              <a:xfrm>
                <a:off x="809555" y="4939021"/>
                <a:ext cx="602869" cy="271344"/>
              </a:xfrm>
              <a:prstGeom prst="rect">
                <a:avLst/>
              </a:prstGeom>
              <a:noFill/>
            </p:spPr>
            <p:txBody>
              <a:bodyPr wrap="square" rtlCol="0">
                <a:spAutoFit/>
              </a:bodyPr>
              <a:lstStyle/>
              <a:p>
                <a:pPr algn="ctr"/>
                <a:r>
                  <a:rPr lang="it-IT" b="1"/>
                  <a:t>AT</a:t>
                </a:r>
              </a:p>
            </p:txBody>
          </p:sp>
          <p:sp>
            <p:nvSpPr>
              <p:cNvPr id="53" name="Oval 8">
                <a:extLst>
                  <a:ext uri="{FF2B5EF4-FFF2-40B4-BE49-F238E27FC236}">
                    <a16:creationId xmlns:a16="http://schemas.microsoft.com/office/drawing/2014/main" id="{B4AC70CD-1E19-C137-B634-B32AB3B41570}"/>
                  </a:ext>
                </a:extLst>
              </p:cNvPr>
              <p:cNvSpPr/>
              <p:nvPr/>
            </p:nvSpPr>
            <p:spPr>
              <a:xfrm>
                <a:off x="904042" y="4978329"/>
                <a:ext cx="393660" cy="378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40" name="Group 39">
            <a:extLst>
              <a:ext uri="{FF2B5EF4-FFF2-40B4-BE49-F238E27FC236}">
                <a16:creationId xmlns:a16="http://schemas.microsoft.com/office/drawing/2014/main" id="{77FAD949-0F73-09B9-F177-0017308EBD8A}"/>
              </a:ext>
            </a:extLst>
          </p:cNvPr>
          <p:cNvGrpSpPr/>
          <p:nvPr/>
        </p:nvGrpSpPr>
        <p:grpSpPr>
          <a:xfrm>
            <a:off x="4824881" y="3181647"/>
            <a:ext cx="3147523" cy="340520"/>
            <a:chOff x="5610823" y="3057201"/>
            <a:chExt cx="3147523" cy="340520"/>
          </a:xfrm>
        </p:grpSpPr>
        <p:grpSp>
          <p:nvGrpSpPr>
            <p:cNvPr id="18" name="Group 17">
              <a:extLst>
                <a:ext uri="{FF2B5EF4-FFF2-40B4-BE49-F238E27FC236}">
                  <a16:creationId xmlns:a16="http://schemas.microsoft.com/office/drawing/2014/main" id="{02F1D477-5A1A-8690-FB55-2AE96D660438}"/>
                </a:ext>
              </a:extLst>
            </p:cNvPr>
            <p:cNvGrpSpPr/>
            <p:nvPr/>
          </p:nvGrpSpPr>
          <p:grpSpPr>
            <a:xfrm>
              <a:off x="5990616" y="3057201"/>
              <a:ext cx="2767730" cy="340520"/>
              <a:chOff x="6014799" y="3057201"/>
              <a:chExt cx="2767730" cy="340520"/>
            </a:xfrm>
          </p:grpSpPr>
          <p:sp>
            <p:nvSpPr>
              <p:cNvPr id="29" name="TextBox 28">
                <a:extLst>
                  <a:ext uri="{FF2B5EF4-FFF2-40B4-BE49-F238E27FC236}">
                    <a16:creationId xmlns:a16="http://schemas.microsoft.com/office/drawing/2014/main" id="{9067627A-ADB5-2FB7-6B2E-77E9A19A15F3}"/>
                  </a:ext>
                </a:extLst>
              </p:cNvPr>
              <p:cNvSpPr txBox="1"/>
              <p:nvPr/>
            </p:nvSpPr>
            <p:spPr>
              <a:xfrm>
                <a:off x="6766529" y="3057202"/>
                <a:ext cx="2016000" cy="340519"/>
              </a:xfrm>
              <a:prstGeom prst="roundRect">
                <a:avLst/>
              </a:prstGeom>
              <a:solidFill>
                <a:srgbClr val="A6A6A6"/>
              </a:solidFill>
              <a:ln w="28575">
                <a:solidFill>
                  <a:schemeClr val="bg1">
                    <a:lumMod val="65000"/>
                  </a:schemeClr>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49,0 M</a:t>
                </a:r>
                <a:r>
                  <a:rPr lang="it-IT" sz="1400" b="1" i="1">
                    <a:solidFill>
                      <a:schemeClr val="bg1"/>
                    </a:solidFill>
                    <a:latin typeface="Helvetica" panose="020B0604020202030204"/>
                    <a:cs typeface="Helvetica" panose="020B0604020202030204"/>
                  </a:rPr>
                  <a:t>€</a:t>
                </a:r>
                <a:endParaRPr lang="en-US" sz="1400" b="1" i="1">
                  <a:solidFill>
                    <a:schemeClr val="bg1"/>
                  </a:solidFill>
                  <a:latin typeface="Helvetica" panose="020B0604020202030204"/>
                  <a:cs typeface="Helvetica" panose="020B0604020202030204"/>
                </a:endParaRPr>
              </a:p>
            </p:txBody>
          </p:sp>
          <p:sp>
            <p:nvSpPr>
              <p:cNvPr id="22" name="TextBox 21">
                <a:extLst>
                  <a:ext uri="{FF2B5EF4-FFF2-40B4-BE49-F238E27FC236}">
                    <a16:creationId xmlns:a16="http://schemas.microsoft.com/office/drawing/2014/main" id="{C14748D2-243B-6264-D27A-81955E58ABBF}"/>
                  </a:ext>
                </a:extLst>
              </p:cNvPr>
              <p:cNvSpPr txBox="1"/>
              <p:nvPr/>
            </p:nvSpPr>
            <p:spPr>
              <a:xfrm>
                <a:off x="6014799" y="3057201"/>
                <a:ext cx="954380" cy="340519"/>
              </a:xfrm>
              <a:prstGeom prst="roundRect">
                <a:avLst/>
              </a:prstGeom>
              <a:solidFill>
                <a:schemeClr val="bg1">
                  <a:lumMod val="95000"/>
                </a:schemeClr>
              </a:solidFill>
              <a:ln w="28575">
                <a:solidFill>
                  <a:schemeClr val="bg1">
                    <a:lumMod val="65000"/>
                  </a:schemeClr>
                </a:solidFill>
              </a:ln>
            </p:spPr>
            <p:txBody>
              <a:bodyPr wrap="square" rtlCol="0" anchor="ctr">
                <a:spAutoFit/>
              </a:bodyPr>
              <a:lstStyle/>
              <a:p>
                <a:pPr algn="ctr"/>
                <a:r>
                  <a:rPr lang="en-US" sz="1400" b="1" i="1">
                    <a:latin typeface="Helvetica" panose="020B0604020202030204"/>
                    <a:cs typeface="Helvetica" panose="020B0604020202030204"/>
                  </a:rPr>
                  <a:t>Asse 3</a:t>
                </a:r>
              </a:p>
            </p:txBody>
          </p:sp>
        </p:grpSp>
        <p:pic>
          <p:nvPicPr>
            <p:cNvPr id="55" name="Picture 54">
              <a:extLst>
                <a:ext uri="{FF2B5EF4-FFF2-40B4-BE49-F238E27FC236}">
                  <a16:creationId xmlns:a16="http://schemas.microsoft.com/office/drawing/2014/main" id="{DB362640-EF32-C03B-046C-340ACC26B6B2}"/>
                </a:ext>
              </a:extLst>
            </p:cNvPr>
            <p:cNvPicPr>
              <a:picLocks noChangeAspect="1"/>
            </p:cNvPicPr>
            <p:nvPr/>
          </p:nvPicPr>
          <p:blipFill>
            <a:blip r:embed="rId7"/>
            <a:stretch>
              <a:fillRect/>
            </a:stretch>
          </p:blipFill>
          <p:spPr>
            <a:xfrm>
              <a:off x="5610823" y="3084916"/>
              <a:ext cx="306848" cy="306848"/>
            </a:xfrm>
            <a:prstGeom prst="rect">
              <a:avLst/>
            </a:prstGeom>
          </p:spPr>
        </p:pic>
      </p:grpSp>
      <p:grpSp>
        <p:nvGrpSpPr>
          <p:cNvPr id="43" name="Group 42">
            <a:extLst>
              <a:ext uri="{FF2B5EF4-FFF2-40B4-BE49-F238E27FC236}">
                <a16:creationId xmlns:a16="http://schemas.microsoft.com/office/drawing/2014/main" id="{6AEF122C-F8CB-E332-3285-707A413CD321}"/>
              </a:ext>
            </a:extLst>
          </p:cNvPr>
          <p:cNvGrpSpPr/>
          <p:nvPr/>
        </p:nvGrpSpPr>
        <p:grpSpPr>
          <a:xfrm>
            <a:off x="4826906" y="4901453"/>
            <a:ext cx="3154979" cy="342000"/>
            <a:chOff x="5615487" y="4765392"/>
            <a:chExt cx="3154979" cy="342000"/>
          </a:xfrm>
        </p:grpSpPr>
        <p:grpSp>
          <p:nvGrpSpPr>
            <p:cNvPr id="33" name="Group 32">
              <a:extLst>
                <a:ext uri="{FF2B5EF4-FFF2-40B4-BE49-F238E27FC236}">
                  <a16:creationId xmlns:a16="http://schemas.microsoft.com/office/drawing/2014/main" id="{C230FF04-4F1A-CA39-D636-1B6269414EBD}"/>
                </a:ext>
              </a:extLst>
            </p:cNvPr>
            <p:cNvGrpSpPr/>
            <p:nvPr/>
          </p:nvGrpSpPr>
          <p:grpSpPr>
            <a:xfrm>
              <a:off x="5990616" y="4765392"/>
              <a:ext cx="2779850" cy="342000"/>
              <a:chOff x="5998241" y="4765392"/>
              <a:chExt cx="2779850" cy="342000"/>
            </a:xfrm>
          </p:grpSpPr>
          <p:sp>
            <p:nvSpPr>
              <p:cNvPr id="36" name="TextBox 35">
                <a:extLst>
                  <a:ext uri="{FF2B5EF4-FFF2-40B4-BE49-F238E27FC236}">
                    <a16:creationId xmlns:a16="http://schemas.microsoft.com/office/drawing/2014/main" id="{E09BAA87-A20C-A11B-CB84-744DD964CA38}"/>
                  </a:ext>
                </a:extLst>
              </p:cNvPr>
              <p:cNvSpPr txBox="1"/>
              <p:nvPr/>
            </p:nvSpPr>
            <p:spPr>
              <a:xfrm>
                <a:off x="6762091" y="4766133"/>
                <a:ext cx="2016000" cy="340519"/>
              </a:xfrm>
              <a:prstGeom prst="roundRect">
                <a:avLst/>
              </a:prstGeom>
              <a:solidFill>
                <a:srgbClr val="FFD243"/>
              </a:solidFill>
              <a:ln w="28575">
                <a:solidFill>
                  <a:srgbClr val="FFD243"/>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90,0 M€</a:t>
                </a:r>
              </a:p>
            </p:txBody>
          </p:sp>
          <p:sp>
            <p:nvSpPr>
              <p:cNvPr id="25" name="TextBox 24">
                <a:extLst>
                  <a:ext uri="{FF2B5EF4-FFF2-40B4-BE49-F238E27FC236}">
                    <a16:creationId xmlns:a16="http://schemas.microsoft.com/office/drawing/2014/main" id="{51693C41-F453-FFDD-E3F1-5E0898453F3C}"/>
                  </a:ext>
                </a:extLst>
              </p:cNvPr>
              <p:cNvSpPr txBox="1"/>
              <p:nvPr/>
            </p:nvSpPr>
            <p:spPr>
              <a:xfrm>
                <a:off x="5998241" y="4765392"/>
                <a:ext cx="954380" cy="342000"/>
              </a:xfrm>
              <a:prstGeom prst="roundRect">
                <a:avLst/>
              </a:prstGeom>
              <a:solidFill>
                <a:srgbClr val="FFF7E1"/>
              </a:solidFill>
              <a:ln w="28575">
                <a:solidFill>
                  <a:srgbClr val="FFD243">
                    <a:alpha val="89804"/>
                  </a:srgbClr>
                </a:solidFill>
              </a:ln>
            </p:spPr>
            <p:txBody>
              <a:bodyPr wrap="square" rtlCol="0" anchor="ctr">
                <a:spAutoFit/>
              </a:bodyPr>
              <a:lstStyle/>
              <a:p>
                <a:pPr algn="ctr"/>
                <a:r>
                  <a:rPr lang="en-US" sz="1400" b="1" i="1">
                    <a:latin typeface="Helvetica" panose="020B0604020202030204"/>
                    <a:cs typeface="Helvetica" panose="020B0604020202030204"/>
                  </a:rPr>
                  <a:t>Asse 6</a:t>
                </a:r>
              </a:p>
            </p:txBody>
          </p:sp>
        </p:grpSp>
        <p:pic>
          <p:nvPicPr>
            <p:cNvPr id="56" name="Picture 55">
              <a:extLst>
                <a:ext uri="{FF2B5EF4-FFF2-40B4-BE49-F238E27FC236}">
                  <a16:creationId xmlns:a16="http://schemas.microsoft.com/office/drawing/2014/main" id="{C7354193-F510-C299-AF37-9A8893521790}"/>
                </a:ext>
              </a:extLst>
            </p:cNvPr>
            <p:cNvPicPr>
              <a:picLocks noChangeAspect="1"/>
            </p:cNvPicPr>
            <p:nvPr/>
          </p:nvPicPr>
          <p:blipFill>
            <a:blip r:embed="rId8">
              <a:duotone>
                <a:prstClr val="black"/>
                <a:schemeClr val="accent5">
                  <a:tint val="45000"/>
                  <a:satMod val="400000"/>
                </a:schemeClr>
              </a:duotone>
            </a:blip>
            <a:stretch>
              <a:fillRect/>
            </a:stretch>
          </p:blipFill>
          <p:spPr>
            <a:xfrm>
              <a:off x="5615487" y="4787632"/>
              <a:ext cx="297521" cy="297521"/>
            </a:xfrm>
            <a:prstGeom prst="rect">
              <a:avLst/>
            </a:prstGeom>
          </p:spPr>
        </p:pic>
      </p:grpSp>
      <p:grpSp>
        <p:nvGrpSpPr>
          <p:cNvPr id="44" name="Group 43">
            <a:extLst>
              <a:ext uri="{FF2B5EF4-FFF2-40B4-BE49-F238E27FC236}">
                <a16:creationId xmlns:a16="http://schemas.microsoft.com/office/drawing/2014/main" id="{2E7EC5F9-A867-669F-AB34-13CD357F4E90}"/>
              </a:ext>
            </a:extLst>
          </p:cNvPr>
          <p:cNvGrpSpPr/>
          <p:nvPr/>
        </p:nvGrpSpPr>
        <p:grpSpPr>
          <a:xfrm>
            <a:off x="4824428" y="5475216"/>
            <a:ext cx="3159934" cy="342000"/>
            <a:chOff x="5610532" y="5344581"/>
            <a:chExt cx="3159934" cy="342000"/>
          </a:xfrm>
        </p:grpSpPr>
        <p:grpSp>
          <p:nvGrpSpPr>
            <p:cNvPr id="34" name="Group 33">
              <a:extLst>
                <a:ext uri="{FF2B5EF4-FFF2-40B4-BE49-F238E27FC236}">
                  <a16:creationId xmlns:a16="http://schemas.microsoft.com/office/drawing/2014/main" id="{8D7A0674-C495-AD43-6BA7-02344B921505}"/>
                </a:ext>
              </a:extLst>
            </p:cNvPr>
            <p:cNvGrpSpPr/>
            <p:nvPr/>
          </p:nvGrpSpPr>
          <p:grpSpPr>
            <a:xfrm>
              <a:off x="5990616" y="5344581"/>
              <a:ext cx="2779850" cy="342000"/>
              <a:chOff x="6001273" y="5344581"/>
              <a:chExt cx="2779850" cy="342000"/>
            </a:xfrm>
          </p:grpSpPr>
          <p:sp>
            <p:nvSpPr>
              <p:cNvPr id="37" name="TextBox 36">
                <a:extLst>
                  <a:ext uri="{FF2B5EF4-FFF2-40B4-BE49-F238E27FC236}">
                    <a16:creationId xmlns:a16="http://schemas.microsoft.com/office/drawing/2014/main" id="{86522F6F-6973-6A8F-C584-29CAD6F1EA87}"/>
                  </a:ext>
                </a:extLst>
              </p:cNvPr>
              <p:cNvSpPr txBox="1"/>
              <p:nvPr/>
            </p:nvSpPr>
            <p:spPr>
              <a:xfrm>
                <a:off x="6765123" y="5345322"/>
                <a:ext cx="2016000" cy="340519"/>
              </a:xfrm>
              <a:prstGeom prst="roundRect">
                <a:avLst/>
              </a:prstGeom>
              <a:solidFill>
                <a:srgbClr val="824A76"/>
              </a:solidFill>
              <a:ln w="28575">
                <a:solidFill>
                  <a:srgbClr val="824A76"/>
                </a:solidFill>
              </a:ln>
            </p:spPr>
            <p:txBody>
              <a:bodyPr wrap="square" rtlCol="0" anchor="ctr">
                <a:spAutoFit/>
              </a:bodyPr>
              <a:lstStyle/>
              <a:p>
                <a:pPr algn="ctr"/>
                <a:r>
                  <a:rPr lang="en-US" sz="1400" b="1" i="1">
                    <a:solidFill>
                      <a:schemeClr val="bg1"/>
                    </a:solidFill>
                    <a:latin typeface="Helvetica" panose="020B0604020202030204"/>
                    <a:cs typeface="Helvetica" panose="020B0604020202030204"/>
                  </a:rPr>
                  <a:t>30,0 M€</a:t>
                </a:r>
              </a:p>
            </p:txBody>
          </p:sp>
          <p:sp>
            <p:nvSpPr>
              <p:cNvPr id="26" name="TextBox 25">
                <a:extLst>
                  <a:ext uri="{FF2B5EF4-FFF2-40B4-BE49-F238E27FC236}">
                    <a16:creationId xmlns:a16="http://schemas.microsoft.com/office/drawing/2014/main" id="{EEC23D3C-63F8-801F-F18D-0FF0F45AE3FB}"/>
                  </a:ext>
                </a:extLst>
              </p:cNvPr>
              <p:cNvSpPr txBox="1"/>
              <p:nvPr/>
            </p:nvSpPr>
            <p:spPr>
              <a:xfrm>
                <a:off x="6001273" y="5344581"/>
                <a:ext cx="954380" cy="342000"/>
              </a:xfrm>
              <a:prstGeom prst="roundRect">
                <a:avLst/>
              </a:prstGeom>
              <a:solidFill>
                <a:srgbClr val="E5D1E1"/>
              </a:solidFill>
              <a:ln w="28575">
                <a:solidFill>
                  <a:srgbClr val="824A76">
                    <a:alpha val="80000"/>
                  </a:srgbClr>
                </a:solidFill>
              </a:ln>
            </p:spPr>
            <p:txBody>
              <a:bodyPr wrap="square" rtlCol="0" anchor="ctr">
                <a:spAutoFit/>
              </a:bodyPr>
              <a:lstStyle/>
              <a:p>
                <a:pPr algn="ctr"/>
                <a:r>
                  <a:rPr lang="en-US" sz="1400" b="1" i="1">
                    <a:latin typeface="Helvetica" panose="020B0604020202030204"/>
                    <a:cs typeface="Helvetica" panose="020B0604020202030204"/>
                  </a:rPr>
                  <a:t>Asse 7</a:t>
                </a:r>
              </a:p>
            </p:txBody>
          </p:sp>
        </p:grpSp>
        <p:pic>
          <p:nvPicPr>
            <p:cNvPr id="4" name="Picture 3">
              <a:extLst>
                <a:ext uri="{FF2B5EF4-FFF2-40B4-BE49-F238E27FC236}">
                  <a16:creationId xmlns:a16="http://schemas.microsoft.com/office/drawing/2014/main" id="{C063B520-F64F-7B38-C9DC-82492C86005D}"/>
                </a:ext>
              </a:extLst>
            </p:cNvPr>
            <p:cNvPicPr>
              <a:picLocks noChangeAspect="1"/>
            </p:cNvPicPr>
            <p:nvPr/>
          </p:nvPicPr>
          <p:blipFill>
            <a:blip r:embed="rId9"/>
            <a:stretch>
              <a:fillRect/>
            </a:stretch>
          </p:blipFill>
          <p:spPr>
            <a:xfrm>
              <a:off x="5610532" y="5361866"/>
              <a:ext cx="307431" cy="307431"/>
            </a:xfrm>
            <a:prstGeom prst="rect">
              <a:avLst/>
            </a:prstGeom>
          </p:spPr>
        </p:pic>
      </p:grpSp>
      <p:sp>
        <p:nvSpPr>
          <p:cNvPr id="5" name="Rectangle 2">
            <a:extLst>
              <a:ext uri="{FF2B5EF4-FFF2-40B4-BE49-F238E27FC236}">
                <a16:creationId xmlns:a16="http://schemas.microsoft.com/office/drawing/2014/main" id="{F3A3456C-9C57-0AE5-3ABC-A2A71712CD8D}"/>
              </a:ext>
            </a:extLst>
          </p:cNvPr>
          <p:cNvSpPr>
            <a:spLocks/>
          </p:cNvSpPr>
          <p:nvPr/>
        </p:nvSpPr>
        <p:spPr>
          <a:xfrm>
            <a:off x="5189857" y="1447677"/>
            <a:ext cx="2760819" cy="446218"/>
          </a:xfrm>
          <a:prstGeom prst="roundRect">
            <a:avLst/>
          </a:prstGeom>
          <a:solidFill>
            <a:schemeClr val="bg1">
              <a:lumMod val="85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34400" algn="ctr">
              <a:spcBef>
                <a:spcPts val="1200"/>
              </a:spcBef>
            </a:pPr>
            <a:r>
              <a:rPr lang="it-IT" sz="1400" b="1">
                <a:solidFill>
                  <a:schemeClr val="tx1"/>
                </a:solidFill>
                <a:latin typeface="Helvetica" panose="020B0604020202020204" pitchFamily="34" charset="0"/>
                <a:cs typeface="Helvetica" panose="020B0604020202020204" pitchFamily="34" charset="0"/>
              </a:rPr>
              <a:t>Dettaglio Assi</a:t>
            </a:r>
          </a:p>
        </p:txBody>
      </p:sp>
      <p:grpSp>
        <p:nvGrpSpPr>
          <p:cNvPr id="38" name="Group 37">
            <a:extLst>
              <a:ext uri="{FF2B5EF4-FFF2-40B4-BE49-F238E27FC236}">
                <a16:creationId xmlns:a16="http://schemas.microsoft.com/office/drawing/2014/main" id="{27D6A034-5A85-E6F6-CCB9-DD40F1312752}"/>
              </a:ext>
            </a:extLst>
          </p:cNvPr>
          <p:cNvGrpSpPr/>
          <p:nvPr/>
        </p:nvGrpSpPr>
        <p:grpSpPr>
          <a:xfrm>
            <a:off x="4825592" y="2035604"/>
            <a:ext cx="3125085" cy="342000"/>
            <a:chOff x="5611840" y="1904969"/>
            <a:chExt cx="3125085" cy="342000"/>
          </a:xfrm>
        </p:grpSpPr>
        <p:pic>
          <p:nvPicPr>
            <p:cNvPr id="45" name="Picture 16">
              <a:extLst>
                <a:ext uri="{FF2B5EF4-FFF2-40B4-BE49-F238E27FC236}">
                  <a16:creationId xmlns:a16="http://schemas.microsoft.com/office/drawing/2014/main" id="{3755B6CB-E7D0-C030-CDFD-C4BCF8A30696}"/>
                </a:ext>
              </a:extLst>
            </p:cNvPr>
            <p:cNvPicPr>
              <a:picLocks noChangeAspect="1"/>
            </p:cNvPicPr>
            <p:nvPr/>
          </p:nvPicPr>
          <p:blipFill>
            <a:blip r:embed="rId10"/>
            <a:stretch>
              <a:fillRect/>
            </a:stretch>
          </p:blipFill>
          <p:spPr>
            <a:xfrm>
              <a:off x="5611840" y="1923562"/>
              <a:ext cx="304815" cy="304815"/>
            </a:xfrm>
            <a:prstGeom prst="rect">
              <a:avLst/>
            </a:prstGeom>
          </p:spPr>
        </p:pic>
        <p:grpSp>
          <p:nvGrpSpPr>
            <p:cNvPr id="16" name="Group 15">
              <a:extLst>
                <a:ext uri="{FF2B5EF4-FFF2-40B4-BE49-F238E27FC236}">
                  <a16:creationId xmlns:a16="http://schemas.microsoft.com/office/drawing/2014/main" id="{44469394-91E0-2667-308C-40B6E17D121C}"/>
                </a:ext>
              </a:extLst>
            </p:cNvPr>
            <p:cNvGrpSpPr/>
            <p:nvPr/>
          </p:nvGrpSpPr>
          <p:grpSpPr>
            <a:xfrm>
              <a:off x="5990616" y="1904969"/>
              <a:ext cx="2746309" cy="342000"/>
              <a:chOff x="5999963" y="1904969"/>
              <a:chExt cx="2746309" cy="342000"/>
            </a:xfrm>
          </p:grpSpPr>
          <p:sp>
            <p:nvSpPr>
              <p:cNvPr id="28" name="TextBox 27">
                <a:extLst>
                  <a:ext uri="{FF2B5EF4-FFF2-40B4-BE49-F238E27FC236}">
                    <a16:creationId xmlns:a16="http://schemas.microsoft.com/office/drawing/2014/main" id="{D74465AC-1A36-66F6-5246-66A77A969C54}"/>
                  </a:ext>
                </a:extLst>
              </p:cNvPr>
              <p:cNvSpPr txBox="1"/>
              <p:nvPr/>
            </p:nvSpPr>
            <p:spPr>
              <a:xfrm>
                <a:off x="6730272" y="1905710"/>
                <a:ext cx="2016000" cy="340519"/>
              </a:xfrm>
              <a:prstGeom prst="roundRect">
                <a:avLst/>
              </a:prstGeom>
              <a:solidFill>
                <a:srgbClr val="C00000"/>
              </a:solidFill>
              <a:ln w="28575">
                <a:solidFill>
                  <a:srgbClr val="C00000"/>
                </a:solidFill>
              </a:ln>
            </p:spPr>
            <p:txBody>
              <a:bodyPr wrap="square" rtlCol="0" anchor="ctr">
                <a:spAutoFit/>
              </a:bodyPr>
              <a:lstStyle/>
              <a:p>
                <a:pPr algn="ctr"/>
                <a:r>
                  <a:rPr lang="it-IT" sz="1400" b="1" i="1">
                    <a:solidFill>
                      <a:schemeClr val="bg1"/>
                    </a:solidFill>
                    <a:latin typeface="Helvetica" panose="020B0604020202030204"/>
                    <a:cs typeface="Helvetica" panose="020B0604020202030204"/>
                  </a:rPr>
                  <a:t> 1.015,1 M€</a:t>
                </a:r>
                <a:endParaRPr lang="en-US" sz="1400" b="1" i="1">
                  <a:solidFill>
                    <a:schemeClr val="bg1"/>
                  </a:solidFill>
                  <a:latin typeface="Helvetica" panose="020B0604020202030204"/>
                  <a:cs typeface="Helvetica" panose="020B0604020202030204"/>
                </a:endParaRPr>
              </a:p>
            </p:txBody>
          </p:sp>
          <p:sp>
            <p:nvSpPr>
              <p:cNvPr id="21" name="TextBox 20">
                <a:extLst>
                  <a:ext uri="{FF2B5EF4-FFF2-40B4-BE49-F238E27FC236}">
                    <a16:creationId xmlns:a16="http://schemas.microsoft.com/office/drawing/2014/main" id="{CBE6E350-2438-B126-3EA8-4E9616A2105F}"/>
                  </a:ext>
                </a:extLst>
              </p:cNvPr>
              <p:cNvSpPr txBox="1"/>
              <p:nvPr/>
            </p:nvSpPr>
            <p:spPr>
              <a:xfrm>
                <a:off x="5999963" y="1904969"/>
                <a:ext cx="954380" cy="342000"/>
              </a:xfrm>
              <a:prstGeom prst="roundRect">
                <a:avLst/>
              </a:prstGeom>
              <a:solidFill>
                <a:srgbClr val="F0E6DD"/>
              </a:solidFill>
              <a:ln w="28575">
                <a:solidFill>
                  <a:srgbClr val="C00000"/>
                </a:solidFill>
              </a:ln>
            </p:spPr>
            <p:txBody>
              <a:bodyPr wrap="square" rtlCol="0" anchor="ctr">
                <a:spAutoFit/>
              </a:bodyPr>
              <a:lstStyle/>
              <a:p>
                <a:pPr algn="ctr"/>
                <a:r>
                  <a:rPr lang="en-US" sz="1400" b="1" i="1">
                    <a:latin typeface="Helvetica" panose="020B0604020202030204"/>
                    <a:cs typeface="Helvetica" panose="020B0604020202030204"/>
                  </a:rPr>
                  <a:t>Asse 1</a:t>
                </a:r>
              </a:p>
            </p:txBody>
          </p:sp>
        </p:grpSp>
      </p:grpSp>
      <p:sp>
        <p:nvSpPr>
          <p:cNvPr id="50" name="Rectangle 2">
            <a:extLst>
              <a:ext uri="{FF2B5EF4-FFF2-40B4-BE49-F238E27FC236}">
                <a16:creationId xmlns:a16="http://schemas.microsoft.com/office/drawing/2014/main" id="{FD302C70-A441-277A-82A7-5B5AA89A70B0}"/>
              </a:ext>
            </a:extLst>
          </p:cNvPr>
          <p:cNvSpPr>
            <a:spLocks/>
          </p:cNvSpPr>
          <p:nvPr/>
        </p:nvSpPr>
        <p:spPr>
          <a:xfrm>
            <a:off x="1265825" y="1352090"/>
            <a:ext cx="2979965" cy="828000"/>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34400" algn="ctr"/>
            <a:r>
              <a:rPr lang="it-IT" sz="1600" b="1">
                <a:solidFill>
                  <a:schemeClr val="bg1"/>
                </a:solidFill>
                <a:latin typeface="Helvetica" panose="020B0604020202020204" pitchFamily="34" charset="0"/>
                <a:cs typeface="Helvetica" panose="020B0604020202020204" pitchFamily="34" charset="0"/>
              </a:rPr>
              <a:t>Dotazione </a:t>
            </a:r>
          </a:p>
          <a:p>
            <a:pPr indent="-734400" algn="ctr">
              <a:spcAft>
                <a:spcPts val="600"/>
              </a:spcAft>
            </a:pPr>
            <a:r>
              <a:rPr lang="it-IT" sz="1600" b="1">
                <a:solidFill>
                  <a:schemeClr val="bg1"/>
                </a:solidFill>
                <a:latin typeface="Helvetica" panose="020B0604020202020204" pitchFamily="34" charset="0"/>
                <a:cs typeface="Helvetica" panose="020B0604020202020204" pitchFamily="34" charset="0"/>
              </a:rPr>
              <a:t>PR FESR 2021-2027:</a:t>
            </a:r>
          </a:p>
          <a:p>
            <a:pPr indent="-734400" algn="ctr"/>
            <a:r>
              <a:rPr lang="it-IT" sz="1600" b="1">
                <a:solidFill>
                  <a:schemeClr val="bg1"/>
                </a:solidFill>
                <a:latin typeface="Helvetica" panose="020B0604020202020204" pitchFamily="34" charset="0"/>
                <a:cs typeface="Helvetica" panose="020B0604020202020204" pitchFamily="34" charset="0"/>
              </a:rPr>
              <a:t>2.000 M€</a:t>
            </a:r>
          </a:p>
        </p:txBody>
      </p:sp>
      <p:sp>
        <p:nvSpPr>
          <p:cNvPr id="6" name="Rectangle 5">
            <a:extLst>
              <a:ext uri="{FF2B5EF4-FFF2-40B4-BE49-F238E27FC236}">
                <a16:creationId xmlns:a16="http://schemas.microsoft.com/office/drawing/2014/main" id="{A814EC08-3ABE-999C-4005-2A54EBB7DD41}"/>
              </a:ext>
            </a:extLst>
          </p:cNvPr>
          <p:cNvSpPr/>
          <p:nvPr/>
        </p:nvSpPr>
        <p:spPr>
          <a:xfrm>
            <a:off x="8106433" y="2035604"/>
            <a:ext cx="36000" cy="2630132"/>
          </a:xfrm>
          <a:prstGeom prst="rect">
            <a:avLst/>
          </a:prstGeom>
          <a:solidFill>
            <a:srgbClr val="404040"/>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a:extLst>
              <a:ext uri="{FF2B5EF4-FFF2-40B4-BE49-F238E27FC236}">
                <a16:creationId xmlns:a16="http://schemas.microsoft.com/office/drawing/2014/main" id="{8EC148F9-1B33-1BCE-DBCD-03217B390067}"/>
              </a:ext>
            </a:extLst>
          </p:cNvPr>
          <p:cNvSpPr/>
          <p:nvPr/>
        </p:nvSpPr>
        <p:spPr>
          <a:xfrm>
            <a:off x="8106433" y="4901453"/>
            <a:ext cx="36000" cy="936000"/>
          </a:xfrm>
          <a:prstGeom prst="rect">
            <a:avLst/>
          </a:prstGeom>
          <a:solidFill>
            <a:srgbClr val="404040"/>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B1FC7C19-1D31-DBDB-1055-AF96E699BB05}"/>
              </a:ext>
            </a:extLst>
          </p:cNvPr>
          <p:cNvSpPr txBox="1"/>
          <p:nvPr/>
        </p:nvSpPr>
        <p:spPr>
          <a:xfrm rot="5400000">
            <a:off x="6933902" y="3193509"/>
            <a:ext cx="2869696" cy="338554"/>
          </a:xfrm>
          <a:prstGeom prst="rect">
            <a:avLst/>
          </a:prstGeom>
          <a:noFill/>
        </p:spPr>
        <p:txBody>
          <a:bodyPr wrap="none" rtlCol="0">
            <a:spAutoFit/>
          </a:bodyPr>
          <a:lstStyle/>
          <a:p>
            <a:r>
              <a:rPr lang="it-IT" sz="1600" b="1">
                <a:solidFill>
                  <a:schemeClr val="tx1">
                    <a:lumMod val="75000"/>
                    <a:lumOff val="25000"/>
                  </a:schemeClr>
                </a:solidFill>
                <a:latin typeface="Helvetica" panose="020B0604020202020204"/>
                <a:cs typeface="Helvetica" panose="020B0604020202020204"/>
              </a:rPr>
              <a:t>ASSI PRE-ADESIONE STEP</a:t>
            </a:r>
          </a:p>
        </p:txBody>
      </p:sp>
      <p:sp>
        <p:nvSpPr>
          <p:cNvPr id="10" name="TextBox 9">
            <a:extLst>
              <a:ext uri="{FF2B5EF4-FFF2-40B4-BE49-F238E27FC236}">
                <a16:creationId xmlns:a16="http://schemas.microsoft.com/office/drawing/2014/main" id="{E32C8BD2-1BE3-94B0-EFD9-DF6D53D00021}"/>
              </a:ext>
            </a:extLst>
          </p:cNvPr>
          <p:cNvSpPr txBox="1"/>
          <p:nvPr/>
        </p:nvSpPr>
        <p:spPr>
          <a:xfrm rot="5400000">
            <a:off x="7722264" y="5255292"/>
            <a:ext cx="1253869" cy="338554"/>
          </a:xfrm>
          <a:prstGeom prst="rect">
            <a:avLst/>
          </a:prstGeom>
          <a:noFill/>
        </p:spPr>
        <p:txBody>
          <a:bodyPr wrap="none" rtlCol="0">
            <a:spAutoFit/>
          </a:bodyPr>
          <a:lstStyle/>
          <a:p>
            <a:r>
              <a:rPr lang="it-IT" sz="1600" b="1">
                <a:solidFill>
                  <a:schemeClr val="tx1">
                    <a:lumMod val="75000"/>
                    <a:lumOff val="25000"/>
                  </a:schemeClr>
                </a:solidFill>
                <a:latin typeface="Helvetica" panose="020B0604020202020204"/>
                <a:cs typeface="Helvetica" panose="020B0604020202020204"/>
              </a:rPr>
              <a:t>ASSI STEP</a:t>
            </a:r>
          </a:p>
        </p:txBody>
      </p:sp>
      <p:cxnSp>
        <p:nvCxnSpPr>
          <p:cNvPr id="12" name="Straight Connector 11">
            <a:extLst>
              <a:ext uri="{FF2B5EF4-FFF2-40B4-BE49-F238E27FC236}">
                <a16:creationId xmlns:a16="http://schemas.microsoft.com/office/drawing/2014/main" id="{92C4DFE4-C214-2022-CC3D-B0C71B8B2344}"/>
              </a:ext>
            </a:extLst>
          </p:cNvPr>
          <p:cNvCxnSpPr>
            <a:endCxn id="9" idx="3"/>
          </p:cNvCxnSpPr>
          <p:nvPr/>
        </p:nvCxnSpPr>
        <p:spPr>
          <a:xfrm>
            <a:off x="4756974" y="4797634"/>
            <a:ext cx="36117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5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2</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1120629"/>
            <a:ext cx="356302" cy="391811"/>
          </a:xfrm>
          <a:prstGeom prst="rect">
            <a:avLst/>
          </a:prstGeom>
        </p:spPr>
      </p:pic>
      <p:grpSp>
        <p:nvGrpSpPr>
          <p:cNvPr id="2" name="Group 1">
            <a:extLst>
              <a:ext uri="{FF2B5EF4-FFF2-40B4-BE49-F238E27FC236}">
                <a16:creationId xmlns:a16="http://schemas.microsoft.com/office/drawing/2014/main" id="{0F78E663-58A1-8869-751B-E7662C3DB42D}"/>
              </a:ext>
            </a:extLst>
          </p:cNvPr>
          <p:cNvGrpSpPr/>
          <p:nvPr/>
        </p:nvGrpSpPr>
        <p:grpSpPr>
          <a:xfrm>
            <a:off x="669229" y="1123907"/>
            <a:ext cx="7859392" cy="369332"/>
            <a:chOff x="669229" y="1123907"/>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60621" y="1182311"/>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69229" y="1146618"/>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29345" y="112390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D147CE83-1942-5D13-6A29-33DBD21013D9}"/>
              </a:ext>
            </a:extLst>
          </p:cNvPr>
          <p:cNvGrpSpPr/>
          <p:nvPr/>
        </p:nvGrpSpPr>
        <p:grpSpPr>
          <a:xfrm>
            <a:off x="669229" y="1909323"/>
            <a:ext cx="7859392" cy="369332"/>
            <a:chOff x="648061" y="2081239"/>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39453" y="2139643"/>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48061" y="2103950"/>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08177" y="2081239"/>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7" name="Group 26">
            <a:extLst>
              <a:ext uri="{FF2B5EF4-FFF2-40B4-BE49-F238E27FC236}">
                <a16:creationId xmlns:a16="http://schemas.microsoft.com/office/drawing/2014/main" id="{8AF15597-BC08-D372-B05F-2D0D5EF61478}"/>
              </a:ext>
            </a:extLst>
          </p:cNvPr>
          <p:cNvGrpSpPr/>
          <p:nvPr/>
        </p:nvGrpSpPr>
        <p:grpSpPr>
          <a:xfrm>
            <a:off x="669229" y="3480155"/>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6" name="Group 25">
            <a:extLst>
              <a:ext uri="{FF2B5EF4-FFF2-40B4-BE49-F238E27FC236}">
                <a16:creationId xmlns:a16="http://schemas.microsoft.com/office/drawing/2014/main" id="{F0B9BE32-2DDD-2D12-0E23-5EBA6C81E8E9}"/>
              </a:ext>
            </a:extLst>
          </p:cNvPr>
          <p:cNvGrpSpPr/>
          <p:nvPr/>
        </p:nvGrpSpPr>
        <p:grpSpPr>
          <a:xfrm>
            <a:off x="669229" y="3087447"/>
            <a:ext cx="7859392" cy="369332"/>
            <a:chOff x="648061" y="2965850"/>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39453" y="302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48061" y="29885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08177" y="29658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71047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5DF6D1-3FA7-D28C-71A6-6D4CD2F551C7}"/>
              </a:ext>
            </a:extLst>
          </p:cNvPr>
          <p:cNvSpPr/>
          <p:nvPr/>
        </p:nvSpPr>
        <p:spPr>
          <a:xfrm>
            <a:off x="459932" y="2004290"/>
            <a:ext cx="8208204" cy="4146499"/>
          </a:xfrm>
          <a:prstGeom prst="rect">
            <a:avLst/>
          </a:prstGeom>
          <a:solidFill>
            <a:schemeClr val="bg1"/>
          </a:solidFill>
          <a:ln w="38100" cap="sq" cmpd="sng" algn="ctr">
            <a:solidFill>
              <a:srgbClr val="164094"/>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it-IT" sz="1800" b="0" i="0" u="none" strike="noStrike" kern="0" cap="none" spc="0" normalizeH="0" baseline="0" noProof="0">
              <a:ln>
                <a:noFill/>
              </a:ln>
              <a:solidFill>
                <a:srgbClr val="2E2E38"/>
              </a:solidFill>
              <a:effectLst/>
              <a:uLnTx/>
              <a:uFillTx/>
            </a:endParaRPr>
          </a:p>
        </p:txBody>
      </p:sp>
      <p:sp>
        <p:nvSpPr>
          <p:cNvPr id="2" name="Slide Number Placeholder 1">
            <a:extLst>
              <a:ext uri="{FF2B5EF4-FFF2-40B4-BE49-F238E27FC236}">
                <a16:creationId xmlns:a16="http://schemas.microsoft.com/office/drawing/2014/main" id="{F896462E-A14B-C9A3-7E46-8647AA71AEFE}"/>
              </a:ext>
            </a:extLst>
          </p:cNvPr>
          <p:cNvSpPr>
            <a:spLocks noGrp="1"/>
          </p:cNvSpPr>
          <p:nvPr>
            <p:ph type="sldNum" sz="quarter" idx="12"/>
          </p:nvPr>
        </p:nvSpPr>
        <p:spPr/>
        <p:txBody>
          <a:bodyPr/>
          <a:lstStyle/>
          <a:p>
            <a:fld id="{5D6FADB2-AAFA-4CEB-A977-8D3C4EBEFCC7}" type="slidenum">
              <a:rPr lang="it-IT" smtClean="0"/>
              <a:t>20</a:t>
            </a:fld>
            <a:endParaRPr lang="it-IT"/>
          </a:p>
        </p:txBody>
      </p:sp>
      <p:sp>
        <p:nvSpPr>
          <p:cNvPr id="3" name="CasellaDiTesto 6">
            <a:extLst>
              <a:ext uri="{FF2B5EF4-FFF2-40B4-BE49-F238E27FC236}">
                <a16:creationId xmlns:a16="http://schemas.microsoft.com/office/drawing/2014/main" id="{6C706E05-97EA-9503-1976-7FF11A74C060}"/>
              </a:ext>
            </a:extLst>
          </p:cNvPr>
          <p:cNvSpPr txBox="1"/>
          <p:nvPr/>
        </p:nvSpPr>
        <p:spPr>
          <a:xfrm>
            <a:off x="2004292" y="575165"/>
            <a:ext cx="690099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Stato di avanzamento PR FESR 2021-2027 al 30/09/2024</a:t>
            </a:r>
          </a:p>
        </p:txBody>
      </p:sp>
      <p:grpSp>
        <p:nvGrpSpPr>
          <p:cNvPr id="35" name="Group 34">
            <a:extLst>
              <a:ext uri="{FF2B5EF4-FFF2-40B4-BE49-F238E27FC236}">
                <a16:creationId xmlns:a16="http://schemas.microsoft.com/office/drawing/2014/main" id="{FD1DA8A6-78FD-AA37-1971-33CA2FD7FD46}"/>
              </a:ext>
            </a:extLst>
          </p:cNvPr>
          <p:cNvGrpSpPr/>
          <p:nvPr/>
        </p:nvGrpSpPr>
        <p:grpSpPr>
          <a:xfrm>
            <a:off x="527298" y="2418879"/>
            <a:ext cx="1872000" cy="1990152"/>
            <a:chOff x="592615" y="2636595"/>
            <a:chExt cx="1872000" cy="1990152"/>
          </a:xfrm>
        </p:grpSpPr>
        <p:sp>
          <p:nvSpPr>
            <p:cNvPr id="4" name="Flowchart: Connector 3">
              <a:extLst>
                <a:ext uri="{FF2B5EF4-FFF2-40B4-BE49-F238E27FC236}">
                  <a16:creationId xmlns:a16="http://schemas.microsoft.com/office/drawing/2014/main" id="{0B1D3A8C-30B0-6636-CB49-7C22BAA91F6B}"/>
                </a:ext>
              </a:extLst>
            </p:cNvPr>
            <p:cNvSpPr>
              <a:spLocks noChangeAspect="1"/>
            </p:cNvSpPr>
            <p:nvPr/>
          </p:nvSpPr>
          <p:spPr>
            <a:xfrm>
              <a:off x="592615" y="2636595"/>
              <a:ext cx="1872000" cy="1872000"/>
            </a:xfrm>
            <a:prstGeom prst="flowChartConnector">
              <a:avLst/>
            </a:prstGeom>
            <a:solidFill>
              <a:schemeClr val="bg2">
                <a:lumMod val="50000"/>
                <a:alpha val="66000"/>
              </a:schemeClr>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it-IT" b="1"/>
                <a:t>RISORSE IN DOTAZIONE</a:t>
              </a:r>
              <a:endParaRPr lang="it-IT" sz="1400"/>
            </a:p>
          </p:txBody>
        </p:sp>
        <p:sp>
          <p:nvSpPr>
            <p:cNvPr id="13" name="Flowchart: Connector 12">
              <a:extLst>
                <a:ext uri="{FF2B5EF4-FFF2-40B4-BE49-F238E27FC236}">
                  <a16:creationId xmlns:a16="http://schemas.microsoft.com/office/drawing/2014/main" id="{5F15F614-7392-EE24-2FF6-60B07F977E72}"/>
                </a:ext>
              </a:extLst>
            </p:cNvPr>
            <p:cNvSpPr>
              <a:spLocks noChangeAspect="1"/>
            </p:cNvSpPr>
            <p:nvPr/>
          </p:nvSpPr>
          <p:spPr>
            <a:xfrm>
              <a:off x="1295729" y="2664905"/>
              <a:ext cx="465773" cy="465773"/>
            </a:xfrm>
            <a:prstGeom prst="flowChartConnector">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descr="A yellow bag with a sign and several cylinders&#10;&#10;Description automatically generated">
              <a:extLst>
                <a:ext uri="{FF2B5EF4-FFF2-40B4-BE49-F238E27FC236}">
                  <a16:creationId xmlns:a16="http://schemas.microsoft.com/office/drawing/2014/main" id="{156B4CE0-2B8C-B634-D0D7-B0311C48F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151" y="2754327"/>
              <a:ext cx="286929" cy="286929"/>
            </a:xfrm>
            <a:prstGeom prst="rect">
              <a:avLst/>
            </a:prstGeom>
          </p:spPr>
        </p:pic>
        <p:sp>
          <p:nvSpPr>
            <p:cNvPr id="11" name="Flowchart: Stored Data 10">
              <a:extLst>
                <a:ext uri="{FF2B5EF4-FFF2-40B4-BE49-F238E27FC236}">
                  <a16:creationId xmlns:a16="http://schemas.microsoft.com/office/drawing/2014/main" id="{BE76CD61-7470-58DF-AD3C-DD6E4E64327E}"/>
                </a:ext>
              </a:extLst>
            </p:cNvPr>
            <p:cNvSpPr>
              <a:spLocks noChangeAspect="1"/>
            </p:cNvSpPr>
            <p:nvPr/>
          </p:nvSpPr>
          <p:spPr>
            <a:xfrm rot="16200000">
              <a:off x="1295988" y="3868955"/>
              <a:ext cx="465255" cy="1050329"/>
            </a:xfrm>
            <a:prstGeom prst="flowChartOnlineStorage">
              <a:avLst/>
            </a:prstGeom>
            <a:solidFill>
              <a:srgbClr val="164094"/>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 tIns="36000" rIns="144000" rtlCol="0" anchor="ctr"/>
            <a:lstStyle/>
            <a:p>
              <a:pPr algn="ctr"/>
              <a:r>
                <a:rPr lang="it-IT" sz="2000" b="1"/>
                <a:t>2,0 mld€</a:t>
              </a:r>
            </a:p>
          </p:txBody>
        </p:sp>
      </p:grpSp>
      <p:sp>
        <p:nvSpPr>
          <p:cNvPr id="32" name="TextBox 31">
            <a:extLst>
              <a:ext uri="{FF2B5EF4-FFF2-40B4-BE49-F238E27FC236}">
                <a16:creationId xmlns:a16="http://schemas.microsoft.com/office/drawing/2014/main" id="{B7E6FCFF-DD92-F23B-F5BB-B915EA7D131E}"/>
              </a:ext>
            </a:extLst>
          </p:cNvPr>
          <p:cNvSpPr txBox="1"/>
          <p:nvPr/>
        </p:nvSpPr>
        <p:spPr>
          <a:xfrm>
            <a:off x="229321" y="1112525"/>
            <a:ext cx="8685358" cy="584775"/>
          </a:xfrm>
          <a:prstGeom prst="rect">
            <a:avLst/>
          </a:prstGeom>
          <a:noFill/>
        </p:spPr>
        <p:txBody>
          <a:bodyPr wrap="square">
            <a:spAutoFit/>
          </a:bodyPr>
          <a:lstStyle/>
          <a:p>
            <a:pPr algn="just">
              <a:spcAft>
                <a:spcPts val="600"/>
              </a:spcAft>
            </a:pPr>
            <a:r>
              <a:rPr lang="it-IT" sz="1600">
                <a:effectLst/>
                <a:latin typeface="Helvetica" panose="020B0604020202020204" pitchFamily="34" charset="0"/>
                <a:ea typeface="Calibri" panose="020F0502020204030204" pitchFamily="34" charset="0"/>
                <a:cs typeface="Helvetica" panose="020B0604020202020204" pitchFamily="34" charset="0"/>
              </a:rPr>
              <a:t>Di seguito sono riportati i dati relativi all’avanzamento del</a:t>
            </a:r>
            <a:r>
              <a:rPr lang="it-IT" sz="1600" b="1">
                <a:effectLst/>
                <a:latin typeface="Helvetica" panose="020B0604020202020204" pitchFamily="34" charset="0"/>
                <a:ea typeface="Calibri" panose="020F0502020204030204" pitchFamily="34" charset="0"/>
                <a:cs typeface="Helvetica" panose="020B0604020202020204" pitchFamily="34" charset="0"/>
              </a:rPr>
              <a:t> Programma Regionale FESR 2021-2027</a:t>
            </a:r>
            <a:r>
              <a:rPr lang="it-IT" sz="1600">
                <a:effectLst/>
                <a:latin typeface="Helvetica" panose="020B0604020202020204" pitchFamily="34" charset="0"/>
                <a:ea typeface="Calibri" panose="020F0502020204030204" pitchFamily="34" charset="0"/>
                <a:cs typeface="Helvetica" panose="020B0604020202020204" pitchFamily="34" charset="0"/>
              </a:rPr>
              <a:t>.</a:t>
            </a:r>
            <a:endParaRPr lang="it-IT" sz="1600"/>
          </a:p>
        </p:txBody>
      </p:sp>
      <p:grpSp>
        <p:nvGrpSpPr>
          <p:cNvPr id="40" name="Group 39">
            <a:extLst>
              <a:ext uri="{FF2B5EF4-FFF2-40B4-BE49-F238E27FC236}">
                <a16:creationId xmlns:a16="http://schemas.microsoft.com/office/drawing/2014/main" id="{777F120D-5E77-E5AF-43C9-1737B3F90E75}"/>
              </a:ext>
            </a:extLst>
          </p:cNvPr>
          <p:cNvGrpSpPr/>
          <p:nvPr/>
        </p:nvGrpSpPr>
        <p:grpSpPr>
          <a:xfrm>
            <a:off x="4587772" y="2418879"/>
            <a:ext cx="1872000" cy="1989298"/>
            <a:chOff x="4653089" y="2636595"/>
            <a:chExt cx="1872000" cy="1989298"/>
          </a:xfrm>
          <a:effectLst/>
        </p:grpSpPr>
        <p:sp>
          <p:nvSpPr>
            <p:cNvPr id="18" name="Flowchart: Connector 17">
              <a:extLst>
                <a:ext uri="{FF2B5EF4-FFF2-40B4-BE49-F238E27FC236}">
                  <a16:creationId xmlns:a16="http://schemas.microsoft.com/office/drawing/2014/main" id="{64C36FC6-A512-D862-0FE2-9AE1D7242990}"/>
                </a:ext>
              </a:extLst>
            </p:cNvPr>
            <p:cNvSpPr>
              <a:spLocks noChangeAspect="1"/>
            </p:cNvSpPr>
            <p:nvPr/>
          </p:nvSpPr>
          <p:spPr>
            <a:xfrm>
              <a:off x="4653089" y="2636595"/>
              <a:ext cx="1872000" cy="1872000"/>
            </a:xfrm>
            <a:prstGeom prst="flowChartConnector">
              <a:avLst/>
            </a:prstGeom>
            <a:solidFill>
              <a:schemeClr val="bg2">
                <a:lumMod val="50000"/>
                <a:alpha val="66000"/>
              </a:schemeClr>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ctr"/>
            <a:lstStyle/>
            <a:p>
              <a:pPr algn="ctr"/>
              <a:r>
                <a:rPr lang="it-IT" b="1"/>
                <a:t>RISORSE IMPEGNATE*</a:t>
              </a:r>
              <a:endParaRPr lang="it-IT">
                <a:latin typeface="Helvetica" panose="020B0604020202020204" pitchFamily="34" charset="0"/>
              </a:endParaRPr>
            </a:p>
          </p:txBody>
        </p:sp>
        <p:sp>
          <p:nvSpPr>
            <p:cNvPr id="21" name="Flowchart: Stored Data 20">
              <a:extLst>
                <a:ext uri="{FF2B5EF4-FFF2-40B4-BE49-F238E27FC236}">
                  <a16:creationId xmlns:a16="http://schemas.microsoft.com/office/drawing/2014/main" id="{B9477AAD-0658-55FC-D346-FEF8A765503E}"/>
                </a:ext>
              </a:extLst>
            </p:cNvPr>
            <p:cNvSpPr/>
            <p:nvPr/>
          </p:nvSpPr>
          <p:spPr>
            <a:xfrm rot="16200000">
              <a:off x="5356889" y="3868093"/>
              <a:ext cx="464400" cy="1051200"/>
            </a:xfrm>
            <a:prstGeom prst="flowChartOnlineStorage">
              <a:avLst/>
            </a:prstGeom>
            <a:solidFill>
              <a:srgbClr val="164094"/>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 tIns="36000" rIns="144000" rtlCol="0" anchor="ctr"/>
            <a:lstStyle/>
            <a:p>
              <a:pPr algn="ctr"/>
              <a:r>
                <a:rPr lang="it-IT" b="1"/>
                <a:t>668,2 M€</a:t>
              </a:r>
            </a:p>
          </p:txBody>
        </p:sp>
        <p:sp>
          <p:nvSpPr>
            <p:cNvPr id="12" name="Flowchart: Connector 11">
              <a:extLst>
                <a:ext uri="{FF2B5EF4-FFF2-40B4-BE49-F238E27FC236}">
                  <a16:creationId xmlns:a16="http://schemas.microsoft.com/office/drawing/2014/main" id="{983FCBEF-5F0D-7D9F-D627-BBADC3000AD7}"/>
                </a:ext>
              </a:extLst>
            </p:cNvPr>
            <p:cNvSpPr>
              <a:spLocks noChangeAspect="1"/>
            </p:cNvSpPr>
            <p:nvPr/>
          </p:nvSpPr>
          <p:spPr>
            <a:xfrm>
              <a:off x="5356203" y="2654811"/>
              <a:ext cx="465773" cy="465773"/>
            </a:xfrm>
            <a:prstGeom prst="flowChartConnector">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Picture 26" descr="A handshake with a black background&#10;&#10;Description automatically generated">
              <a:extLst>
                <a:ext uri="{FF2B5EF4-FFF2-40B4-BE49-F238E27FC236}">
                  <a16:creationId xmlns:a16="http://schemas.microsoft.com/office/drawing/2014/main" id="{C837F79E-10AF-9B8F-B054-7F7CDB79B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089" y="2741374"/>
              <a:ext cx="324000" cy="324000"/>
            </a:xfrm>
            <a:prstGeom prst="rect">
              <a:avLst/>
            </a:prstGeom>
          </p:spPr>
        </p:pic>
      </p:grpSp>
      <p:grpSp>
        <p:nvGrpSpPr>
          <p:cNvPr id="41" name="Group 40">
            <a:extLst>
              <a:ext uri="{FF2B5EF4-FFF2-40B4-BE49-F238E27FC236}">
                <a16:creationId xmlns:a16="http://schemas.microsoft.com/office/drawing/2014/main" id="{A967511F-C6DF-D845-57A5-119128AD4BCA}"/>
              </a:ext>
            </a:extLst>
          </p:cNvPr>
          <p:cNvGrpSpPr/>
          <p:nvPr/>
        </p:nvGrpSpPr>
        <p:grpSpPr>
          <a:xfrm>
            <a:off x="6618009" y="2418879"/>
            <a:ext cx="1872000" cy="1989298"/>
            <a:chOff x="6683326" y="2636595"/>
            <a:chExt cx="1872000" cy="1989298"/>
          </a:xfrm>
        </p:grpSpPr>
        <p:sp>
          <p:nvSpPr>
            <p:cNvPr id="5" name="Flowchart: Connector 4">
              <a:extLst>
                <a:ext uri="{FF2B5EF4-FFF2-40B4-BE49-F238E27FC236}">
                  <a16:creationId xmlns:a16="http://schemas.microsoft.com/office/drawing/2014/main" id="{3ADBA268-9D9B-33B6-1CB0-BDF392DEAB69}"/>
                </a:ext>
              </a:extLst>
            </p:cNvPr>
            <p:cNvSpPr>
              <a:spLocks noChangeAspect="1"/>
            </p:cNvSpPr>
            <p:nvPr/>
          </p:nvSpPr>
          <p:spPr>
            <a:xfrm>
              <a:off x="6683326" y="2636595"/>
              <a:ext cx="1872000" cy="1872000"/>
            </a:xfrm>
            <a:prstGeom prst="flowChartConnector">
              <a:avLst/>
            </a:prstGeom>
            <a:solidFill>
              <a:srgbClr val="A5A1A1"/>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it-IT" b="1"/>
                <a:t>RISORSE LIQUIDATE*</a:t>
              </a:r>
              <a:endParaRPr lang="it-IT">
                <a:latin typeface="Helvetica" panose="020B0604020202020204" pitchFamily="34" charset="0"/>
              </a:endParaRPr>
            </a:p>
          </p:txBody>
        </p:sp>
        <p:sp>
          <p:nvSpPr>
            <p:cNvPr id="6" name="Flowchart: Stored Data 5">
              <a:extLst>
                <a:ext uri="{FF2B5EF4-FFF2-40B4-BE49-F238E27FC236}">
                  <a16:creationId xmlns:a16="http://schemas.microsoft.com/office/drawing/2014/main" id="{C9881E7C-5AF5-A374-6F1D-1A8E7CA21707}"/>
                </a:ext>
              </a:extLst>
            </p:cNvPr>
            <p:cNvSpPr/>
            <p:nvPr/>
          </p:nvSpPr>
          <p:spPr>
            <a:xfrm rot="16200000">
              <a:off x="7387126" y="3868093"/>
              <a:ext cx="464400" cy="1051200"/>
            </a:xfrm>
            <a:prstGeom prst="flowChartOnlineStorage">
              <a:avLst/>
            </a:prstGeom>
            <a:solidFill>
              <a:srgbClr val="164094"/>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 tIns="36000" rIns="144000" rtlCol="0" anchor="ctr"/>
            <a:lstStyle/>
            <a:p>
              <a:pPr algn="ctr"/>
              <a:r>
                <a:rPr lang="it-IT" b="1"/>
                <a:t>240,1 M€</a:t>
              </a:r>
            </a:p>
          </p:txBody>
        </p:sp>
        <p:sp>
          <p:nvSpPr>
            <p:cNvPr id="16" name="Flowchart: Connector 15">
              <a:extLst>
                <a:ext uri="{FF2B5EF4-FFF2-40B4-BE49-F238E27FC236}">
                  <a16:creationId xmlns:a16="http://schemas.microsoft.com/office/drawing/2014/main" id="{B810ADA7-752C-CAE8-DBF3-66022FB1B0E6}"/>
                </a:ext>
              </a:extLst>
            </p:cNvPr>
            <p:cNvSpPr>
              <a:spLocks noChangeAspect="1"/>
            </p:cNvSpPr>
            <p:nvPr/>
          </p:nvSpPr>
          <p:spPr>
            <a:xfrm>
              <a:off x="7386440" y="2659676"/>
              <a:ext cx="465773" cy="465773"/>
            </a:xfrm>
            <a:prstGeom prst="flowChartConnector">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Picture 21" descr="A hand holding a money&#10;&#10;Description automatically generated">
              <a:extLst>
                <a:ext uri="{FF2B5EF4-FFF2-40B4-BE49-F238E27FC236}">
                  <a16:creationId xmlns:a16="http://schemas.microsoft.com/office/drawing/2014/main" id="{AE388526-E897-7B2F-DECD-348FAE0DE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326" y="2744242"/>
              <a:ext cx="288000" cy="288000"/>
            </a:xfrm>
            <a:prstGeom prst="rect">
              <a:avLst/>
            </a:prstGeom>
          </p:spPr>
        </p:pic>
      </p:grpSp>
      <p:grpSp>
        <p:nvGrpSpPr>
          <p:cNvPr id="28" name="Group 27">
            <a:extLst>
              <a:ext uri="{FF2B5EF4-FFF2-40B4-BE49-F238E27FC236}">
                <a16:creationId xmlns:a16="http://schemas.microsoft.com/office/drawing/2014/main" id="{9390B365-3CE7-0809-B000-1977056D4726}"/>
              </a:ext>
            </a:extLst>
          </p:cNvPr>
          <p:cNvGrpSpPr/>
          <p:nvPr/>
        </p:nvGrpSpPr>
        <p:grpSpPr>
          <a:xfrm>
            <a:off x="2548864" y="2418879"/>
            <a:ext cx="1916849" cy="1989297"/>
            <a:chOff x="2614181" y="2636595"/>
            <a:chExt cx="1916849" cy="1989297"/>
          </a:xfrm>
        </p:grpSpPr>
        <p:grpSp>
          <p:nvGrpSpPr>
            <p:cNvPr id="36" name="Group 35">
              <a:extLst>
                <a:ext uri="{FF2B5EF4-FFF2-40B4-BE49-F238E27FC236}">
                  <a16:creationId xmlns:a16="http://schemas.microsoft.com/office/drawing/2014/main" id="{7D330ECF-2BD8-575F-D611-625BA1DE52CD}"/>
                </a:ext>
              </a:extLst>
            </p:cNvPr>
            <p:cNvGrpSpPr/>
            <p:nvPr/>
          </p:nvGrpSpPr>
          <p:grpSpPr>
            <a:xfrm>
              <a:off x="2622852" y="2636595"/>
              <a:ext cx="1872000" cy="1989297"/>
              <a:chOff x="2622852" y="2636595"/>
              <a:chExt cx="1872000" cy="1989297"/>
            </a:xfrm>
          </p:grpSpPr>
          <p:sp>
            <p:nvSpPr>
              <p:cNvPr id="14" name="Flowchart: Connector 13">
                <a:extLst>
                  <a:ext uri="{FF2B5EF4-FFF2-40B4-BE49-F238E27FC236}">
                    <a16:creationId xmlns:a16="http://schemas.microsoft.com/office/drawing/2014/main" id="{3C92DECA-4ED8-3AB9-AD4E-3C778267069D}"/>
                  </a:ext>
                </a:extLst>
              </p:cNvPr>
              <p:cNvSpPr>
                <a:spLocks noChangeAspect="1"/>
              </p:cNvSpPr>
              <p:nvPr/>
            </p:nvSpPr>
            <p:spPr>
              <a:xfrm>
                <a:off x="2622852" y="2640586"/>
                <a:ext cx="1872000" cy="1872000"/>
              </a:xfrm>
              <a:prstGeom prst="flowChartConnector">
                <a:avLst/>
              </a:prstGeom>
              <a:solidFill>
                <a:schemeClr val="bg2">
                  <a:lumMod val="50000"/>
                  <a:alpha val="66000"/>
                </a:schemeClr>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ctr"/>
              <a:lstStyle/>
              <a:p>
                <a:pPr algn="ctr"/>
                <a:endParaRPr lang="it-IT"/>
              </a:p>
            </p:txBody>
          </p:sp>
          <p:sp>
            <p:nvSpPr>
              <p:cNvPr id="10" name="Flowchart: Connector 9">
                <a:extLst>
                  <a:ext uri="{FF2B5EF4-FFF2-40B4-BE49-F238E27FC236}">
                    <a16:creationId xmlns:a16="http://schemas.microsoft.com/office/drawing/2014/main" id="{6ECAFBAC-D6CE-37B2-8980-5223EEC36C3A}"/>
                  </a:ext>
                </a:extLst>
              </p:cNvPr>
              <p:cNvSpPr>
                <a:spLocks noChangeAspect="1"/>
              </p:cNvSpPr>
              <p:nvPr/>
            </p:nvSpPr>
            <p:spPr>
              <a:xfrm>
                <a:off x="3325966" y="2636595"/>
                <a:ext cx="465773" cy="465773"/>
              </a:xfrm>
              <a:prstGeom prst="flowChartConnector">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lowchart: Stored Data 16">
                <a:extLst>
                  <a:ext uri="{FF2B5EF4-FFF2-40B4-BE49-F238E27FC236}">
                    <a16:creationId xmlns:a16="http://schemas.microsoft.com/office/drawing/2014/main" id="{0CEA8E75-0278-E47C-5781-939093C67C47}"/>
                  </a:ext>
                </a:extLst>
              </p:cNvPr>
              <p:cNvSpPr/>
              <p:nvPr/>
            </p:nvSpPr>
            <p:spPr>
              <a:xfrm rot="16200000">
                <a:off x="3326652" y="3868092"/>
                <a:ext cx="464400" cy="1051200"/>
              </a:xfrm>
              <a:prstGeom prst="flowChartOnlineStorage">
                <a:avLst/>
              </a:prstGeom>
              <a:solidFill>
                <a:srgbClr val="164094"/>
              </a:solidFill>
              <a:ln w="28575">
                <a:solidFill>
                  <a:schemeClr val="bg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 tIns="36000" rIns="144000" rtlCol="0" anchor="ctr"/>
              <a:lstStyle/>
              <a:p>
                <a:pPr algn="ctr"/>
                <a:r>
                  <a:rPr lang="it-IT" sz="2000" b="1"/>
                  <a:t>1,2 mld€</a:t>
                </a:r>
              </a:p>
            </p:txBody>
          </p:sp>
          <p:pic>
            <p:nvPicPr>
              <p:cNvPr id="25" name="Picture 24" descr="A green and yellow scale with money and euro signs&#10;&#10;Description automatically generated">
                <a:extLst>
                  <a:ext uri="{FF2B5EF4-FFF2-40B4-BE49-F238E27FC236}">
                    <a16:creationId xmlns:a16="http://schemas.microsoft.com/office/drawing/2014/main" id="{111FFE0E-6C7E-8CF3-20AF-1FAF4F150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634" y="2722708"/>
                <a:ext cx="296437" cy="296437"/>
              </a:xfrm>
              <a:prstGeom prst="rect">
                <a:avLst/>
              </a:prstGeom>
            </p:spPr>
          </p:pic>
        </p:grpSp>
        <p:sp>
          <p:nvSpPr>
            <p:cNvPr id="26" name="TextBox 25">
              <a:extLst>
                <a:ext uri="{FF2B5EF4-FFF2-40B4-BE49-F238E27FC236}">
                  <a16:creationId xmlns:a16="http://schemas.microsoft.com/office/drawing/2014/main" id="{36DB73E0-0143-E5EB-7586-EC0CDEAC0859}"/>
                </a:ext>
              </a:extLst>
            </p:cNvPr>
            <p:cNvSpPr txBox="1"/>
            <p:nvPr/>
          </p:nvSpPr>
          <p:spPr>
            <a:xfrm>
              <a:off x="2614181" y="3308764"/>
              <a:ext cx="1916849" cy="646331"/>
            </a:xfrm>
            <a:prstGeom prst="rect">
              <a:avLst/>
            </a:prstGeom>
            <a:noFill/>
          </p:spPr>
          <p:txBody>
            <a:bodyPr wrap="square">
              <a:spAutoFit/>
            </a:bodyPr>
            <a:lstStyle/>
            <a:p>
              <a:pPr algn="ctr"/>
              <a:r>
                <a:rPr lang="it-IT" b="1">
                  <a:solidFill>
                    <a:schemeClr val="bg1"/>
                  </a:solidFill>
                </a:rPr>
                <a:t>RISORSE </a:t>
              </a:r>
            </a:p>
            <a:p>
              <a:pPr algn="ctr"/>
              <a:r>
                <a:rPr lang="it-IT" b="1">
                  <a:solidFill>
                    <a:schemeClr val="bg1"/>
                  </a:solidFill>
                </a:rPr>
                <a:t>PROGRAMMATE</a:t>
              </a:r>
              <a:endParaRPr lang="it-IT">
                <a:solidFill>
                  <a:schemeClr val="bg1"/>
                </a:solidFill>
              </a:endParaRPr>
            </a:p>
          </p:txBody>
        </p:sp>
      </p:grpSp>
      <p:sp>
        <p:nvSpPr>
          <p:cNvPr id="29" name="TextBox 28">
            <a:extLst>
              <a:ext uri="{FF2B5EF4-FFF2-40B4-BE49-F238E27FC236}">
                <a16:creationId xmlns:a16="http://schemas.microsoft.com/office/drawing/2014/main" id="{0C8284C6-3133-9340-9E06-5AC4DE2BE706}"/>
              </a:ext>
            </a:extLst>
          </p:cNvPr>
          <p:cNvSpPr txBox="1"/>
          <p:nvPr/>
        </p:nvSpPr>
        <p:spPr>
          <a:xfrm>
            <a:off x="475865" y="5413547"/>
            <a:ext cx="8192272" cy="738664"/>
          </a:xfrm>
          <a:prstGeom prst="rect">
            <a:avLst/>
          </a:prstGeom>
          <a:noFill/>
        </p:spPr>
        <p:txBody>
          <a:bodyPr wrap="square" rtlCol="0">
            <a:spAutoFit/>
          </a:bodyPr>
          <a:lstStyle/>
          <a:p>
            <a:pPr algn="just"/>
            <a:r>
              <a:rPr lang="it-IT" sz="1400"/>
              <a:t>*Le risorse concesse e liquidate fanno riferimento nel caso delle misure a fondo perduto, alle concessioni e liquidazioni ai destinatari finali, nel caso invece degli Strumenti Finanziari, agli impegni a valere sui Fondi e ai trasferimenti e costi di gestione relativi ai Fondi al 30/09/2024.</a:t>
            </a:r>
          </a:p>
        </p:txBody>
      </p:sp>
      <p:grpSp>
        <p:nvGrpSpPr>
          <p:cNvPr id="61" name="Group 60">
            <a:extLst>
              <a:ext uri="{FF2B5EF4-FFF2-40B4-BE49-F238E27FC236}">
                <a16:creationId xmlns:a16="http://schemas.microsoft.com/office/drawing/2014/main" id="{5FCD8296-88DB-FC98-1AC8-89354E132EAE}"/>
              </a:ext>
            </a:extLst>
          </p:cNvPr>
          <p:cNvGrpSpPr/>
          <p:nvPr/>
        </p:nvGrpSpPr>
        <p:grpSpPr>
          <a:xfrm>
            <a:off x="4620118" y="4712725"/>
            <a:ext cx="3566566" cy="546868"/>
            <a:chOff x="4834726" y="5000561"/>
            <a:chExt cx="3566566" cy="546868"/>
          </a:xfrm>
        </p:grpSpPr>
        <p:sp>
          <p:nvSpPr>
            <p:cNvPr id="42" name="Rectangle 2">
              <a:extLst>
                <a:ext uri="{FF2B5EF4-FFF2-40B4-BE49-F238E27FC236}">
                  <a16:creationId xmlns:a16="http://schemas.microsoft.com/office/drawing/2014/main" id="{C9F76850-C119-F956-FDE4-9501F8566862}"/>
                </a:ext>
              </a:extLst>
            </p:cNvPr>
            <p:cNvSpPr>
              <a:spLocks/>
            </p:cNvSpPr>
            <p:nvPr/>
          </p:nvSpPr>
          <p:spPr>
            <a:xfrm>
              <a:off x="5288527" y="5098435"/>
              <a:ext cx="3112765" cy="379910"/>
            </a:xfrm>
            <a:prstGeom prst="roundRect">
              <a:avLst/>
            </a:prstGeom>
            <a:solidFill>
              <a:srgbClr val="029D51"/>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34400" algn="ctr">
                <a:spcBef>
                  <a:spcPts val="1200"/>
                </a:spcBef>
              </a:pPr>
              <a:r>
                <a:rPr lang="it-IT" sz="1400" b="1">
                  <a:solidFill>
                    <a:schemeClr val="bg1"/>
                  </a:solidFill>
                  <a:latin typeface="Helvetica" panose="020B0604020202020204" pitchFamily="34" charset="0"/>
                  <a:cs typeface="Helvetica" panose="020B0604020202020204" pitchFamily="34" charset="0"/>
                </a:rPr>
                <a:t>Totale operazioni finanziate: 1.059</a:t>
              </a:r>
            </a:p>
          </p:txBody>
        </p:sp>
        <p:sp>
          <p:nvSpPr>
            <p:cNvPr id="44" name="Flowchart: Connector 43">
              <a:extLst>
                <a:ext uri="{FF2B5EF4-FFF2-40B4-BE49-F238E27FC236}">
                  <a16:creationId xmlns:a16="http://schemas.microsoft.com/office/drawing/2014/main" id="{A0F5DDD4-23F1-50BA-EA42-19B1D750D24B}"/>
                </a:ext>
              </a:extLst>
            </p:cNvPr>
            <p:cNvSpPr>
              <a:spLocks noChangeAspect="1"/>
            </p:cNvSpPr>
            <p:nvPr/>
          </p:nvSpPr>
          <p:spPr>
            <a:xfrm>
              <a:off x="4834726" y="5000561"/>
              <a:ext cx="546868" cy="546868"/>
            </a:xfrm>
            <a:prstGeom prst="flowChartConnector">
              <a:avLst/>
            </a:prstGeom>
            <a:solidFill>
              <a:schemeClr val="bg1"/>
            </a:solidFill>
            <a:ln w="28575">
              <a:solidFill>
                <a:srgbClr val="0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Picture 44" descr="A group of people with a light bulb&#10;&#10;Description automatically generated">
              <a:extLst>
                <a:ext uri="{FF2B5EF4-FFF2-40B4-BE49-F238E27FC236}">
                  <a16:creationId xmlns:a16="http://schemas.microsoft.com/office/drawing/2014/main" id="{829CA5BD-077A-DC7B-4467-A07563C18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5377" y="5089788"/>
              <a:ext cx="383848" cy="391260"/>
            </a:xfrm>
            <a:prstGeom prst="rect">
              <a:avLst/>
            </a:prstGeom>
            <a:ln>
              <a:noFill/>
            </a:ln>
          </p:spPr>
        </p:pic>
      </p:grpSp>
      <p:grpSp>
        <p:nvGrpSpPr>
          <p:cNvPr id="60" name="Group 59">
            <a:extLst>
              <a:ext uri="{FF2B5EF4-FFF2-40B4-BE49-F238E27FC236}">
                <a16:creationId xmlns:a16="http://schemas.microsoft.com/office/drawing/2014/main" id="{DEE60B93-8F30-A2C4-534F-03F7F3CE5A0D}"/>
              </a:ext>
            </a:extLst>
          </p:cNvPr>
          <p:cNvGrpSpPr/>
          <p:nvPr/>
        </p:nvGrpSpPr>
        <p:grpSpPr>
          <a:xfrm>
            <a:off x="914298" y="4712725"/>
            <a:ext cx="3442091" cy="546868"/>
            <a:chOff x="1541594" y="5011984"/>
            <a:chExt cx="3442091" cy="546868"/>
          </a:xfrm>
          <a:effectLst/>
        </p:grpSpPr>
        <p:sp>
          <p:nvSpPr>
            <p:cNvPr id="58" name="Rectangle 2">
              <a:extLst>
                <a:ext uri="{FF2B5EF4-FFF2-40B4-BE49-F238E27FC236}">
                  <a16:creationId xmlns:a16="http://schemas.microsoft.com/office/drawing/2014/main" id="{73B17CB5-61FC-CE42-1500-B381399D7BC1}"/>
                </a:ext>
              </a:extLst>
            </p:cNvPr>
            <p:cNvSpPr>
              <a:spLocks/>
            </p:cNvSpPr>
            <p:nvPr/>
          </p:nvSpPr>
          <p:spPr>
            <a:xfrm>
              <a:off x="1869685" y="5098435"/>
              <a:ext cx="3114000" cy="379910"/>
            </a:xfrm>
            <a:prstGeom prst="roundRect">
              <a:avLst/>
            </a:prstGeom>
            <a:solidFill>
              <a:srgbClr val="029D51"/>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34400" algn="ctr">
                <a:spcBef>
                  <a:spcPts val="1200"/>
                </a:spcBef>
              </a:pPr>
              <a:r>
                <a:rPr lang="it-IT" sz="1400" b="1">
                  <a:solidFill>
                    <a:schemeClr val="bg1"/>
                  </a:solidFill>
                  <a:latin typeface="Helvetica" panose="020B0604020202020204" pitchFamily="34" charset="0"/>
                  <a:cs typeface="Helvetica" panose="020B0604020202020204" pitchFamily="34" charset="0"/>
                </a:rPr>
                <a:t>Iniziative attivate: 35</a:t>
              </a:r>
            </a:p>
          </p:txBody>
        </p:sp>
        <p:grpSp>
          <p:nvGrpSpPr>
            <p:cNvPr id="59" name="Group 58">
              <a:extLst>
                <a:ext uri="{FF2B5EF4-FFF2-40B4-BE49-F238E27FC236}">
                  <a16:creationId xmlns:a16="http://schemas.microsoft.com/office/drawing/2014/main" id="{500ECC83-6323-EC49-9CEB-29E74FBF7EB6}"/>
                </a:ext>
              </a:extLst>
            </p:cNvPr>
            <p:cNvGrpSpPr/>
            <p:nvPr/>
          </p:nvGrpSpPr>
          <p:grpSpPr>
            <a:xfrm>
              <a:off x="1541594" y="5011984"/>
              <a:ext cx="546868" cy="546868"/>
              <a:chOff x="852532" y="5006504"/>
              <a:chExt cx="546868" cy="546868"/>
            </a:xfrm>
          </p:grpSpPr>
          <p:sp>
            <p:nvSpPr>
              <p:cNvPr id="46" name="Flowchart: Connector 45">
                <a:extLst>
                  <a:ext uri="{FF2B5EF4-FFF2-40B4-BE49-F238E27FC236}">
                    <a16:creationId xmlns:a16="http://schemas.microsoft.com/office/drawing/2014/main" id="{280E105B-A453-4F1E-B2E2-0AAB06FC2067}"/>
                  </a:ext>
                </a:extLst>
              </p:cNvPr>
              <p:cNvSpPr>
                <a:spLocks noChangeAspect="1"/>
              </p:cNvSpPr>
              <p:nvPr/>
            </p:nvSpPr>
            <p:spPr>
              <a:xfrm>
                <a:off x="852532" y="5006504"/>
                <a:ext cx="546868" cy="546868"/>
              </a:xfrm>
              <a:prstGeom prst="flowChartConnector">
                <a:avLst/>
              </a:prstGeom>
              <a:solidFill>
                <a:schemeClr val="bg1"/>
              </a:solidFill>
              <a:ln w="28575">
                <a:solidFill>
                  <a:srgbClr val="0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7" name="Picture 46" descr="A gear with a clock and a person in the middle&#10;&#10;Description automatically generated with medium confidence">
                <a:extLst>
                  <a:ext uri="{FF2B5EF4-FFF2-40B4-BE49-F238E27FC236}">
                    <a16:creationId xmlns:a16="http://schemas.microsoft.com/office/drawing/2014/main" id="{C0F6205A-9C60-4278-6D59-CCB736CD2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997" y="5078969"/>
                <a:ext cx="401939" cy="401939"/>
              </a:xfrm>
              <a:prstGeom prst="rect">
                <a:avLst/>
              </a:prstGeom>
            </p:spPr>
          </p:pic>
        </p:grpSp>
      </p:grpSp>
    </p:spTree>
    <p:extLst>
      <p:ext uri="{BB962C8B-B14F-4D97-AF65-F5344CB8AC3E}">
        <p14:creationId xmlns:p14="http://schemas.microsoft.com/office/powerpoint/2010/main" val="301578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C8B514-0E19-ADE1-BA1F-3179A1042B70}"/>
              </a:ext>
            </a:extLst>
          </p:cNvPr>
          <p:cNvSpPr>
            <a:spLocks noGrp="1"/>
          </p:cNvSpPr>
          <p:nvPr>
            <p:ph type="sldNum" sz="quarter" idx="12"/>
          </p:nvPr>
        </p:nvSpPr>
        <p:spPr/>
        <p:txBody>
          <a:bodyPr/>
          <a:lstStyle/>
          <a:p>
            <a:fld id="{5D6FADB2-AAFA-4CEB-A977-8D3C4EBEFCC7}" type="slidenum">
              <a:rPr lang="it-IT" smtClean="0"/>
              <a:t>21</a:t>
            </a:fld>
            <a:endParaRPr lang="it-IT"/>
          </a:p>
        </p:txBody>
      </p:sp>
      <p:sp>
        <p:nvSpPr>
          <p:cNvPr id="22" name="CasellaDiTesto 6">
            <a:extLst>
              <a:ext uri="{FF2B5EF4-FFF2-40B4-BE49-F238E27FC236}">
                <a16:creationId xmlns:a16="http://schemas.microsoft.com/office/drawing/2014/main" id="{C495233F-A6DB-3032-5497-57EC8836D1AA}"/>
              </a:ext>
            </a:extLst>
          </p:cNvPr>
          <p:cNvSpPr txBox="1"/>
          <p:nvPr/>
        </p:nvSpPr>
        <p:spPr>
          <a:xfrm>
            <a:off x="2004292" y="575165"/>
            <a:ext cx="690099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Stato di avanzamento al 30/09/2024: dettaglio per Asse</a:t>
            </a:r>
          </a:p>
        </p:txBody>
      </p:sp>
      <p:sp>
        <p:nvSpPr>
          <p:cNvPr id="156" name="TextBox 155">
            <a:extLst>
              <a:ext uri="{FF2B5EF4-FFF2-40B4-BE49-F238E27FC236}">
                <a16:creationId xmlns:a16="http://schemas.microsoft.com/office/drawing/2014/main" id="{1F09136E-E533-282A-6013-BC23BEAD88B5}"/>
              </a:ext>
            </a:extLst>
          </p:cNvPr>
          <p:cNvSpPr txBox="1"/>
          <p:nvPr/>
        </p:nvSpPr>
        <p:spPr>
          <a:xfrm>
            <a:off x="191186" y="5685905"/>
            <a:ext cx="8424000" cy="646331"/>
          </a:xfrm>
          <a:prstGeom prst="rect">
            <a:avLst/>
          </a:prstGeom>
          <a:noFill/>
        </p:spPr>
        <p:txBody>
          <a:bodyPr wrap="square" rtlCol="0">
            <a:spAutoFit/>
          </a:bodyPr>
          <a:lstStyle/>
          <a:p>
            <a:pPr marL="228600" indent="-228600" algn="just">
              <a:buFont typeface="+mj-lt"/>
              <a:buAutoNum type="arabicPeriod"/>
            </a:pPr>
            <a:r>
              <a:rPr lang="it-IT" sz="900"/>
              <a:t>Delle 24 iniziative attivate, una presenta una quota di agevolazione a valere anche sull’Asse 2;</a:t>
            </a:r>
          </a:p>
          <a:p>
            <a:pPr marL="228600" indent="-228600" algn="just">
              <a:buFont typeface="+mj-lt"/>
              <a:buAutoNum type="arabicPeriod"/>
            </a:pPr>
            <a:r>
              <a:rPr lang="it-IT" sz="900"/>
              <a:t>L’ammontare totale delle risorse programmate risultano maggiori rispetto al totale della dotazione stanziata a causa della modifica effettuata al Programma, approvata a settembre 2024, che ha portato ad uno spostamento delle dotazioni a favore dei nuovi Assi STEP;</a:t>
            </a:r>
          </a:p>
          <a:p>
            <a:pPr marL="228600" indent="-228600" algn="just">
              <a:buFont typeface="+mj-lt"/>
              <a:buAutoNum type="arabicPeriod"/>
            </a:pPr>
            <a:r>
              <a:rPr lang="it-IT" sz="900"/>
              <a:t>Nell’ambito delle 12 Strategie di Sviluppo Urbano selezionate è in corso la valutazione relativamente alle 69 operazioni sottostanti;</a:t>
            </a:r>
          </a:p>
        </p:txBody>
      </p:sp>
      <p:graphicFrame>
        <p:nvGraphicFramePr>
          <p:cNvPr id="7" name="Table 4">
            <a:extLst>
              <a:ext uri="{FF2B5EF4-FFF2-40B4-BE49-F238E27FC236}">
                <a16:creationId xmlns:a16="http://schemas.microsoft.com/office/drawing/2014/main" id="{37A3A72B-99C1-30FA-29BC-EFEA14D67CE5}"/>
              </a:ext>
            </a:extLst>
          </p:cNvPr>
          <p:cNvGraphicFramePr>
            <a:graphicFrameLocks noGrp="1"/>
          </p:cNvGraphicFramePr>
          <p:nvPr>
            <p:extLst>
              <p:ext uri="{D42A27DB-BD31-4B8C-83A1-F6EECF244321}">
                <p14:modId xmlns:p14="http://schemas.microsoft.com/office/powerpoint/2010/main" val="2598219195"/>
              </p:ext>
            </p:extLst>
          </p:nvPr>
        </p:nvGraphicFramePr>
        <p:xfrm>
          <a:off x="404574" y="1042226"/>
          <a:ext cx="8345334" cy="4416757"/>
        </p:xfrm>
        <a:graphic>
          <a:graphicData uri="http://schemas.openxmlformats.org/drawingml/2006/table">
            <a:tbl>
              <a:tblPr firstRow="1" bandRow="1">
                <a:tableStyleId>{5C22544A-7EE6-4342-B048-85BDC9FD1C3A}</a:tableStyleId>
              </a:tblPr>
              <a:tblGrid>
                <a:gridCol w="906990">
                  <a:extLst>
                    <a:ext uri="{9D8B030D-6E8A-4147-A177-3AD203B41FA5}">
                      <a16:colId xmlns:a16="http://schemas.microsoft.com/office/drawing/2014/main" val="183573474"/>
                    </a:ext>
                  </a:extLst>
                </a:gridCol>
                <a:gridCol w="1311563">
                  <a:extLst>
                    <a:ext uri="{9D8B030D-6E8A-4147-A177-3AD203B41FA5}">
                      <a16:colId xmlns:a16="http://schemas.microsoft.com/office/drawing/2014/main" val="964080363"/>
                    </a:ext>
                  </a:extLst>
                </a:gridCol>
                <a:gridCol w="1009382">
                  <a:extLst>
                    <a:ext uri="{9D8B030D-6E8A-4147-A177-3AD203B41FA5}">
                      <a16:colId xmlns:a16="http://schemas.microsoft.com/office/drawing/2014/main" val="3514659489"/>
                    </a:ext>
                  </a:extLst>
                </a:gridCol>
                <a:gridCol w="533092">
                  <a:extLst>
                    <a:ext uri="{9D8B030D-6E8A-4147-A177-3AD203B41FA5}">
                      <a16:colId xmlns:a16="http://schemas.microsoft.com/office/drawing/2014/main" val="3971828668"/>
                    </a:ext>
                  </a:extLst>
                </a:gridCol>
                <a:gridCol w="826865">
                  <a:extLst>
                    <a:ext uri="{9D8B030D-6E8A-4147-A177-3AD203B41FA5}">
                      <a16:colId xmlns:a16="http://schemas.microsoft.com/office/drawing/2014/main" val="4004352610"/>
                    </a:ext>
                  </a:extLst>
                </a:gridCol>
                <a:gridCol w="577063">
                  <a:extLst>
                    <a:ext uri="{9D8B030D-6E8A-4147-A177-3AD203B41FA5}">
                      <a16:colId xmlns:a16="http://schemas.microsoft.com/office/drawing/2014/main" val="2721166588"/>
                    </a:ext>
                  </a:extLst>
                </a:gridCol>
                <a:gridCol w="949259">
                  <a:extLst>
                    <a:ext uri="{9D8B030D-6E8A-4147-A177-3AD203B41FA5}">
                      <a16:colId xmlns:a16="http://schemas.microsoft.com/office/drawing/2014/main" val="863347790"/>
                    </a:ext>
                  </a:extLst>
                </a:gridCol>
                <a:gridCol w="641017">
                  <a:extLst>
                    <a:ext uri="{9D8B030D-6E8A-4147-A177-3AD203B41FA5}">
                      <a16:colId xmlns:a16="http://schemas.microsoft.com/office/drawing/2014/main" val="2185963396"/>
                    </a:ext>
                  </a:extLst>
                </a:gridCol>
                <a:gridCol w="740910">
                  <a:extLst>
                    <a:ext uri="{9D8B030D-6E8A-4147-A177-3AD203B41FA5}">
                      <a16:colId xmlns:a16="http://schemas.microsoft.com/office/drawing/2014/main" val="1611173357"/>
                    </a:ext>
                  </a:extLst>
                </a:gridCol>
                <a:gridCol w="849193">
                  <a:extLst>
                    <a:ext uri="{9D8B030D-6E8A-4147-A177-3AD203B41FA5}">
                      <a16:colId xmlns:a16="http://schemas.microsoft.com/office/drawing/2014/main" val="1954180999"/>
                    </a:ext>
                  </a:extLst>
                </a:gridCol>
              </a:tblGrid>
              <a:tr h="432613">
                <a:tc rowSpan="2">
                  <a:txBody>
                    <a:bodyPr/>
                    <a:lstStyle/>
                    <a:p>
                      <a:pPr algn="ctr"/>
                      <a:r>
                        <a:rPr lang="it-IT" sz="1000" b="1">
                          <a:solidFill>
                            <a:schemeClr val="tx1"/>
                          </a:solidFill>
                          <a:latin typeface="Helvetica" panose="020B0604020202030204"/>
                          <a:cs typeface="Helvetica" panose="020B0604020202030204"/>
                        </a:rPr>
                        <a:t>ASSE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a:r>
                        <a:rPr lang="it-IT" sz="1000" b="1">
                          <a:solidFill>
                            <a:schemeClr val="tx1"/>
                          </a:solidFill>
                          <a:latin typeface="Helvetica" panose="020B0604020202030204"/>
                          <a:cs typeface="Helvetica" panose="020B0604020202030204"/>
                        </a:rPr>
                        <a:t>Totale risorse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r>
                        <a:rPr lang="it-IT" sz="1000" b="1">
                          <a:solidFill>
                            <a:schemeClr val="tx1"/>
                          </a:solidFill>
                          <a:latin typeface="Helvetica" panose="020B0604020202030204"/>
                          <a:cs typeface="Helvetica" panose="020B0604020202030204"/>
                        </a:rPr>
                        <a:t>Risorse programmate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marL="0" algn="ctr" defTabSz="914400" rtl="0" eaLnBrk="1" latinLnBrk="0" hangingPunct="1"/>
                      <a:r>
                        <a:rPr lang="it-IT" sz="1000" b="1" kern="1200">
                          <a:solidFill>
                            <a:schemeClr val="tx1"/>
                          </a:solidFill>
                          <a:latin typeface="Helvetica" panose="020B0604020202030204"/>
                          <a:ea typeface="+mn-ea"/>
                          <a:cs typeface="Helvetica" panose="020B0604020202030204"/>
                        </a:rPr>
                        <a:t>Risorse impegnate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algn="ctr"/>
                      <a:r>
                        <a:rPr lang="it-IT" sz="1000" b="1">
                          <a:solidFill>
                            <a:schemeClr val="tx1"/>
                          </a:solidFill>
                          <a:latin typeface="Helvetica" panose="020B0604020202030204"/>
                          <a:cs typeface="Helvetica" panose="020B0604020202030204"/>
                        </a:rPr>
                        <a:t>Risorse liquidate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rowSpan="2">
                  <a:txBody>
                    <a:bodyPr/>
                    <a:lstStyle/>
                    <a:p>
                      <a:pPr algn="ctr"/>
                      <a:r>
                        <a:rPr lang="it-IT" sz="1000" b="1">
                          <a:solidFill>
                            <a:schemeClr val="tx1"/>
                          </a:solidFill>
                          <a:latin typeface="Helvetica" panose="020B0604020202030204"/>
                          <a:cs typeface="Helvetica" panose="020B0604020202030204"/>
                        </a:rPr>
                        <a:t>Iniziative attivate </a:t>
                      </a:r>
                    </a:p>
                  </a:txBody>
                  <a:tcPr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a:r>
                        <a:rPr lang="it-IT" sz="1000" b="1">
                          <a:solidFill>
                            <a:schemeClr val="tx1"/>
                          </a:solidFill>
                          <a:latin typeface="Helvetica" panose="020B0604020202030204"/>
                          <a:cs typeface="Helvetica" panose="020B0604020202030204"/>
                        </a:rPr>
                        <a:t>Totale operazioni finanziate</a:t>
                      </a:r>
                    </a:p>
                  </a:txBody>
                  <a:tcPr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34336400"/>
                  </a:ext>
                </a:extLst>
              </a:tr>
              <a:tr h="0">
                <a:tc vMerge="1">
                  <a:txBody>
                    <a:bodyPr/>
                    <a:lstStyle/>
                    <a:p>
                      <a:endParaRPr lang="it-IT"/>
                    </a:p>
                  </a:txBody>
                  <a:tcPr/>
                </a:tc>
                <a:tc vMerge="1">
                  <a:txBody>
                    <a:bodyPr/>
                    <a:lstStyle/>
                    <a:p>
                      <a:endParaRPr lang="it-IT"/>
                    </a:p>
                  </a:txBody>
                  <a:tcPr/>
                </a:tc>
                <a:tc>
                  <a:txBody>
                    <a:bodyPr/>
                    <a:lstStyle/>
                    <a:p>
                      <a:pPr algn="ctr"/>
                      <a:r>
                        <a:rPr lang="it-IT" sz="1000" b="1">
                          <a:solidFill>
                            <a:schemeClr val="tx1"/>
                          </a:solidFill>
                          <a:latin typeface="Helvetica" panose="020B0604020202030204"/>
                          <a:cs typeface="Helvetica" panose="020B0604020202030204"/>
                        </a:rPr>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it-IT" sz="1000" b="1"/>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it-IT" sz="1000" b="1">
                          <a:solidFill>
                            <a:schemeClr val="tx1"/>
                          </a:solidFill>
                          <a:latin typeface="Helvetica" panose="020B0604020202030204"/>
                          <a:cs typeface="Helvetica" panose="020B0604020202030204"/>
                        </a:rPr>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it-IT" sz="1000" b="1"/>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it-IT" sz="1000" b="1">
                          <a:solidFill>
                            <a:schemeClr val="tx1"/>
                          </a:solidFill>
                          <a:latin typeface="Helvetica" panose="020B0604020202030204"/>
                          <a:cs typeface="Helvetica" panose="020B0604020202030204"/>
                        </a:rPr>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it-IT" sz="1000" b="1"/>
                        <a: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622001153"/>
                  </a:ext>
                </a:extLst>
              </a:tr>
              <a:tr h="433757">
                <a:tc>
                  <a:txBody>
                    <a:bodyPr/>
                    <a:lstStyle/>
                    <a:p>
                      <a:pPr marL="180000" lvl="1" algn="l"/>
                      <a:r>
                        <a:rPr lang="it-IT" sz="1000" b="1">
                          <a:latin typeface="Helvetica" panose="020B0604020202030204"/>
                          <a:cs typeface="Helvetica" panose="020B0604020202030204"/>
                        </a:rPr>
                        <a:t>ASSE 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marL="0" lvl="2" algn="ctr">
                        <a:spcBef>
                          <a:spcPts val="300"/>
                        </a:spcBef>
                      </a:pPr>
                      <a:r>
                        <a:rPr lang="it-IT" sz="1000" b="1" i="1" kern="1200">
                          <a:solidFill>
                            <a:schemeClr val="tx1"/>
                          </a:solidFill>
                          <a:latin typeface="Helvetica" panose="020B0604020202020204" pitchFamily="34" charset="0"/>
                          <a:ea typeface="+mn-ea"/>
                          <a:cs typeface="Helvetica" panose="020B0604020202020204" pitchFamily="34" charset="0"/>
                        </a:rPr>
                        <a:t>1.015.100.000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602.497.992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59,4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405.454.592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39,9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 188.603.369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18,6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24</a:t>
                      </a:r>
                      <a:r>
                        <a:rPr lang="it-IT" sz="1000" b="1" i="0" u="none" strike="noStrike" baseline="30000">
                          <a:solidFill>
                            <a:srgbClr val="000000"/>
                          </a:solidFill>
                          <a:effectLst/>
                          <a:latin typeface="Helvetica" panose="020B0604020202030204"/>
                          <a:cs typeface="Helvetica" panose="020B0604020202030204"/>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950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1B6"/>
                    </a:solidFill>
                  </a:tcPr>
                </a:tc>
                <a:extLst>
                  <a:ext uri="{0D108BD9-81ED-4DB2-BD59-A6C34878D82A}">
                    <a16:rowId xmlns:a16="http://schemas.microsoft.com/office/drawing/2014/main" val="1205013994"/>
                  </a:ext>
                </a:extLst>
              </a:tr>
              <a:tr h="433757">
                <a:tc>
                  <a:txBody>
                    <a:bodyPr/>
                    <a:lstStyle/>
                    <a:p>
                      <a:pPr marL="180000" lvl="1" algn="l"/>
                      <a:r>
                        <a:rPr lang="it-IT" sz="1000" b="1">
                          <a:latin typeface="Helvetica" panose="020B0604020202030204"/>
                          <a:cs typeface="Helvetica" panose="020B0604020202030204"/>
                        </a:rPr>
                        <a:t>ASSE 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i="1">
                          <a:solidFill>
                            <a:schemeClr val="tx1"/>
                          </a:solidFill>
                          <a:latin typeface="Helvetica" panose="020B0604020202020204" pitchFamily="34" charset="0"/>
                          <a:cs typeface="Helvetica" panose="020B0604020202020204" pitchFamily="34" charset="0"/>
                        </a:rPr>
                        <a:t>561.000.000</a:t>
                      </a:r>
                      <a:endParaRPr lang="it-IT" sz="1000" b="1">
                        <a:latin typeface="Helvetica" panose="020B0604020202030204"/>
                        <a:cs typeface="Helvetica" panose="020B0604020202030204"/>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300.750.000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53,6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99.951.832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17,8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33.470.792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68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30694892"/>
                  </a:ext>
                </a:extLst>
              </a:tr>
              <a:tr h="433757">
                <a:tc>
                  <a:txBody>
                    <a:bodyPr/>
                    <a:lstStyle/>
                    <a:p>
                      <a:pPr marL="180000" marR="0" lvl="1"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prstClr val="black"/>
                          </a:solidFill>
                          <a:effectLst/>
                          <a:uLnTx/>
                          <a:uFillTx/>
                          <a:latin typeface="Helvetica" panose="020B0604020202030204"/>
                          <a:ea typeface="+mn-ea"/>
                          <a:cs typeface="Helvetica" panose="020B0604020202030204"/>
                        </a:rPr>
                        <a:t>ASSE 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it-IT" sz="1000" b="1" i="1">
                          <a:solidFill>
                            <a:schemeClr val="tx1"/>
                          </a:solidFill>
                          <a:latin typeface="Helvetica" panose="020B0604020202020204" pitchFamily="34" charset="0"/>
                          <a:cs typeface="Helvetica" panose="020B0604020202020204" pitchFamily="34" charset="0"/>
                        </a:rPr>
                        <a:t>49.000.000</a:t>
                      </a:r>
                      <a:endParaRPr lang="it-IT" sz="1000" b="1" kern="1200">
                        <a:solidFill>
                          <a:schemeClr val="dk1"/>
                        </a:solidFill>
                        <a:latin typeface="Helvetica" panose="020B0604020202030204"/>
                        <a:ea typeface="+mn-ea"/>
                        <a:cs typeface="Helvetica" panose="020B0604020202030204"/>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41.000.000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83,7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75884724"/>
                  </a:ext>
                </a:extLst>
              </a:tr>
              <a:tr h="433757">
                <a:tc>
                  <a:txBody>
                    <a:bodyPr/>
                    <a:lstStyle/>
                    <a:p>
                      <a:pPr marL="180000" lvl="1" algn="l"/>
                      <a:r>
                        <a:rPr lang="it-IT" sz="1000" b="1">
                          <a:latin typeface="Helvetica" panose="020B0604020202030204"/>
                          <a:cs typeface="Helvetica" panose="020B0604020202030204"/>
                        </a:rPr>
                        <a:t>ASSE 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i="1">
                          <a:solidFill>
                            <a:schemeClr val="tx1"/>
                          </a:solidFill>
                          <a:latin typeface="Helvetica" panose="020B0604020202020204" pitchFamily="34" charset="0"/>
                          <a:cs typeface="Helvetica" panose="020B0604020202020204" pitchFamily="34" charset="0"/>
                        </a:rPr>
                        <a:t>198.500.000</a:t>
                      </a:r>
                      <a:endParaRPr lang="it-IT" sz="1000" b="1">
                        <a:latin typeface="Helvetica" panose="020B0604020202030204"/>
                        <a:cs typeface="Helvetica" panose="020B0604020202030204"/>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207.000.000</a:t>
                      </a:r>
                      <a:r>
                        <a:rPr lang="it-IT" sz="1000" b="1" i="1" baseline="30000">
                          <a:solidFill>
                            <a:schemeClr val="tx1"/>
                          </a:solidFill>
                          <a:latin typeface="Helvetica" panose="020B0604020202020204" pitchFamily="34" charset="0"/>
                          <a:cs typeface="Helvetica" panose="020B0604020202020204" pitchFamily="34" charset="0"/>
                        </a:rPr>
                        <a:t>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it-IT" sz="1000" b="1" i="1" kern="1200">
                          <a:solidFill>
                            <a:schemeClr val="tx1"/>
                          </a:solidFill>
                          <a:latin typeface="Helvetica" panose="020B0604020202020204" pitchFamily="34" charset="0"/>
                          <a:ea typeface="+mn-ea"/>
                          <a:cs typeface="Helvetica" panose="020B0604020202020204" pitchFamily="34" charset="0"/>
                        </a:rPr>
                        <a:t>104,3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rgbClr val="000000"/>
                          </a:solidFill>
                          <a:latin typeface="Helvetica" panose="020B0604020202020204" pitchFamily="34" charset="0"/>
                          <a:cs typeface="Helvetica" panose="020B0604020202020204" pitchFamily="34" charset="0"/>
                        </a:rPr>
                        <a:t>146.835.261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1">
                          <a:solidFill>
                            <a:srgbClr val="000000"/>
                          </a:solidFill>
                          <a:latin typeface="Helvetica" panose="020B0604020202020204" pitchFamily="34" charset="0"/>
                          <a:cs typeface="Helvetica" panose="020B0604020202020204" pitchFamily="34" charset="0"/>
                        </a:rPr>
                        <a:t>73,9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14.683.526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7,4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12</a:t>
                      </a:r>
                      <a:r>
                        <a:rPr lang="it-IT" sz="1000" b="1" i="0" u="none" strike="noStrike" baseline="30000">
                          <a:solidFill>
                            <a:srgbClr val="000000"/>
                          </a:solidFill>
                          <a:effectLst/>
                          <a:latin typeface="Helvetica" panose="020B0604020202030204"/>
                          <a:cs typeface="Helvetica" panose="020B0604020202030204"/>
                        </a:rPr>
                        <a:t>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0047740"/>
                  </a:ext>
                </a:extLst>
              </a:tr>
              <a:tr h="496732">
                <a:tc>
                  <a:txBody>
                    <a:bodyPr/>
                    <a:lstStyle/>
                    <a:p>
                      <a:pPr marL="180000" lvl="1" algn="l"/>
                      <a:r>
                        <a:rPr lang="it-IT" sz="1000" b="1">
                          <a:latin typeface="Helvetica" panose="020B0604020202030204"/>
                          <a:cs typeface="Helvetica" panose="020B0604020202030204"/>
                        </a:rPr>
                        <a:t>ASSE 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algn="ctr"/>
                      <a:r>
                        <a:rPr lang="it-IT" sz="1000" b="1" i="1">
                          <a:solidFill>
                            <a:schemeClr val="tx1"/>
                          </a:solidFill>
                          <a:latin typeface="Helvetica" panose="020B0604020202020204" pitchFamily="34" charset="0"/>
                          <a:cs typeface="Helvetica" panose="020B0604020202020204" pitchFamily="34" charset="0"/>
                        </a:rPr>
                        <a:t>56.393.065</a:t>
                      </a:r>
                      <a:endParaRPr lang="it-IT" sz="1000" b="1">
                        <a:latin typeface="Helvetica" panose="020B0604020202030204"/>
                        <a:cs typeface="Helvetica" panose="020B0604020202030204"/>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marL="0" algn="ctr" defTabSz="914400" rtl="0" eaLnBrk="1" fontAlgn="b" latinLnBrk="0" hangingPunct="1"/>
                      <a:r>
                        <a:rPr lang="it-IT" sz="1000" b="1" i="1">
                          <a:solidFill>
                            <a:schemeClr val="tx1"/>
                          </a:solidFill>
                          <a:latin typeface="Helvetica" panose="020B0604020202020204" pitchFamily="34" charset="0"/>
                          <a:cs typeface="Helvetica" panose="020B0604020202020204" pitchFamily="34" charset="0"/>
                        </a:rPr>
                        <a:t>6</a:t>
                      </a:r>
                      <a:r>
                        <a:rPr lang="it-IT" sz="1000" b="1" i="1">
                          <a:solidFill>
                            <a:srgbClr val="000000"/>
                          </a:solidFill>
                          <a:latin typeface="Helvetica" panose="020B0604020202020204" pitchFamily="34" charset="0"/>
                          <a:cs typeface="Helvetica" panose="020B0604020202020204" pitchFamily="34" charset="0"/>
                        </a:rPr>
                        <a:t>0</a:t>
                      </a:r>
                      <a:r>
                        <a:rPr lang="it-IT" sz="1000" b="1" i="1" u="none" strike="noStrike">
                          <a:solidFill>
                            <a:srgbClr val="000000"/>
                          </a:solidFill>
                          <a:effectLst/>
                          <a:latin typeface="Helvetica" panose="020B0604020202020204" pitchFamily="34" charset="0"/>
                          <a:cs typeface="Helvetica" panose="020B0604020202020204" pitchFamily="34" charset="0"/>
                        </a:rPr>
                        <a:t>.000.000</a:t>
                      </a:r>
                      <a:r>
                        <a:rPr lang="it-IT" sz="1000" b="1" i="1" u="none" strike="noStrike" baseline="30000">
                          <a:solidFill>
                            <a:srgbClr val="000000"/>
                          </a:solidFill>
                          <a:effectLst/>
                          <a:latin typeface="Helvetica" panose="020B0604020202020204" pitchFamily="34" charset="0"/>
                          <a:cs typeface="Helvetica" panose="020B0604020202020204" pitchFamily="34" charset="0"/>
                        </a:rPr>
                        <a:t>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marL="0" algn="ctr" defTabSz="914400" rtl="0" eaLnBrk="1" fontAlgn="b" latinLnBrk="0" hangingPunct="1"/>
                      <a:r>
                        <a:rPr lang="it-IT" sz="1000" b="1" i="1" kern="1200">
                          <a:solidFill>
                            <a:schemeClr val="tx1"/>
                          </a:solidFill>
                          <a:latin typeface="Helvetica" panose="020B0604020202020204" pitchFamily="34" charset="0"/>
                          <a:ea typeface="+mn-ea"/>
                          <a:cs typeface="Helvetica" panose="020B0604020202020204" pitchFamily="34" charset="0"/>
                        </a:rPr>
                        <a:t>106,4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rgbClr val="000000"/>
                          </a:solidFill>
                          <a:latin typeface="Helvetica" panose="020B0604020202020204" pitchFamily="34" charset="0"/>
                          <a:cs typeface="Helvetica" panose="020B0604020202020204" pitchFamily="34" charset="0"/>
                        </a:rPr>
                        <a:t>15.960.981</a:t>
                      </a:r>
                      <a:endParaRPr lang="it-IT" sz="1000" b="1" i="1">
                        <a:solidFill>
                          <a:schemeClr val="tx1"/>
                        </a:solidFill>
                        <a:latin typeface="Helvetica" panose="020B0604020202020204" pitchFamily="34" charset="0"/>
                        <a:cs typeface="Helvetica"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28,3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 3.366.313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alpha val="59000"/>
                      </a:schemeClr>
                    </a:solidFill>
                  </a:tcPr>
                </a:tc>
                <a:extLst>
                  <a:ext uri="{0D108BD9-81ED-4DB2-BD59-A6C34878D82A}">
                    <a16:rowId xmlns:a16="http://schemas.microsoft.com/office/drawing/2014/main" val="1158559866"/>
                  </a:ext>
                </a:extLst>
              </a:tr>
              <a:tr h="502848">
                <a:tc>
                  <a:txBody>
                    <a:bodyPr/>
                    <a:lstStyle/>
                    <a:p>
                      <a:pPr marL="180000" lvl="1" algn="l"/>
                      <a:r>
                        <a:rPr lang="it-IT" sz="1000" b="1">
                          <a:latin typeface="Helvetica" panose="020B0604020202030204"/>
                          <a:cs typeface="Helvetica" panose="020B0604020202030204"/>
                        </a:rPr>
                        <a:t>ASSE VI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90.006.935</a:t>
                      </a:r>
                      <a:endParaRPr lang="it-IT" sz="1000" b="1" i="0" u="none" strike="noStrike">
                        <a:solidFill>
                          <a:srgbClr val="000000"/>
                        </a:solidFill>
                        <a:effectLst/>
                        <a:latin typeface="Helvetica" panose="020B0604020202030204"/>
                        <a:cs typeface="Helvetica" panose="020B0604020202030204"/>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2">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736189"/>
                  </a:ext>
                </a:extLst>
              </a:tr>
              <a:tr h="502848">
                <a:tc>
                  <a:txBody>
                    <a:bodyPr/>
                    <a:lstStyle/>
                    <a:p>
                      <a:pPr marL="180000" lvl="1" algn="l"/>
                      <a:r>
                        <a:rPr lang="it-IT" sz="1000" b="1">
                          <a:latin typeface="Helvetica" panose="020B0604020202030204"/>
                          <a:cs typeface="Helvetica" panose="020B0604020202030204"/>
                        </a:rPr>
                        <a:t>ASSE VII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a:txBody>
                    <a:bodyPr/>
                    <a:lstStyle/>
                    <a:p>
                      <a:pPr algn="ctr" fontAlgn="b"/>
                      <a:r>
                        <a:rPr lang="it-IT" sz="1000" b="1" i="1">
                          <a:solidFill>
                            <a:schemeClr val="tx1"/>
                          </a:solidFill>
                          <a:latin typeface="Helvetica" panose="020B0604020202020204" pitchFamily="34" charset="0"/>
                          <a:cs typeface="Helvetica" panose="020B0604020202020204" pitchFamily="34" charset="0"/>
                        </a:rPr>
                        <a:t>30.000.000</a:t>
                      </a:r>
                      <a:endParaRPr lang="it-IT" sz="1000" b="1" i="0" u="none" strike="noStrike">
                        <a:solidFill>
                          <a:srgbClr val="000000"/>
                        </a:solidFill>
                        <a:effectLst/>
                        <a:latin typeface="Helvetica" panose="020B0604020202030204"/>
                        <a:cs typeface="Helvetica" panose="020B0604020202030204"/>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gridSpan="2">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D1E1"/>
                    </a:solidFill>
                  </a:tcPr>
                </a:tc>
                <a:extLst>
                  <a:ext uri="{0D108BD9-81ED-4DB2-BD59-A6C34878D82A}">
                    <a16:rowId xmlns:a16="http://schemas.microsoft.com/office/drawing/2014/main" val="2214165059"/>
                  </a:ext>
                </a:extLst>
              </a:tr>
              <a:tr h="502848">
                <a:tc>
                  <a:txBody>
                    <a:bodyPr/>
                    <a:lstStyle/>
                    <a:p>
                      <a:pPr marL="180000" lvl="1" algn="l"/>
                      <a:r>
                        <a:rPr lang="it-IT" sz="1000" b="1">
                          <a:latin typeface="Helvetica" panose="020B0604020202030204"/>
                          <a:cs typeface="Helvetica" panose="020B0604020202030204"/>
                        </a:rPr>
                        <a:t>Totale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1.211.247.992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668.202.666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gridSpan="2">
                  <a:txBody>
                    <a:bodyPr/>
                    <a:lstStyle/>
                    <a:p>
                      <a:pPr algn="ctr" fontAlgn="b"/>
                      <a:r>
                        <a:rPr lang="it-IT" sz="1000" b="1" i="0" u="none" strike="noStrike">
                          <a:solidFill>
                            <a:srgbClr val="000000"/>
                          </a:solidFill>
                          <a:effectLst/>
                          <a:latin typeface="Helvetica" panose="020B0604020202030204"/>
                          <a:cs typeface="Helvetica" panose="020B0604020202030204"/>
                        </a:rPr>
                        <a:t>240.124.001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it-IT"/>
                    </a:p>
                  </a:txBody>
                  <a:tcPr>
                    <a:lnL w="12700" cap="flat" cmpd="sng" algn="ctr">
                      <a:solidFill>
                        <a:schemeClr val="bg1"/>
                      </a:solidFill>
                      <a:prstDash val="solid"/>
                      <a:round/>
                      <a:headEnd type="none" w="med" len="med"/>
                      <a:tailEnd type="none" w="med" len="med"/>
                    </a:ln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1.059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5746122"/>
                  </a:ext>
                </a:extLst>
              </a:tr>
            </a:tbl>
          </a:graphicData>
        </a:graphic>
      </p:graphicFrame>
      <p:grpSp>
        <p:nvGrpSpPr>
          <p:cNvPr id="3" name="Group 2">
            <a:extLst>
              <a:ext uri="{FF2B5EF4-FFF2-40B4-BE49-F238E27FC236}">
                <a16:creationId xmlns:a16="http://schemas.microsoft.com/office/drawing/2014/main" id="{888100D4-01EF-177A-A0F3-0DEF44A68A6A}"/>
              </a:ext>
            </a:extLst>
          </p:cNvPr>
          <p:cNvGrpSpPr/>
          <p:nvPr/>
        </p:nvGrpSpPr>
        <p:grpSpPr>
          <a:xfrm>
            <a:off x="347727" y="1811287"/>
            <a:ext cx="372273" cy="3012500"/>
            <a:chOff x="347727" y="1870279"/>
            <a:chExt cx="372273" cy="3012500"/>
          </a:xfrm>
        </p:grpSpPr>
        <p:pic>
          <p:nvPicPr>
            <p:cNvPr id="11" name="Picture 23">
              <a:extLst>
                <a:ext uri="{FF2B5EF4-FFF2-40B4-BE49-F238E27FC236}">
                  <a16:creationId xmlns:a16="http://schemas.microsoft.com/office/drawing/2014/main" id="{BA6FF370-27CF-A726-9590-C4B473EFE830}"/>
                </a:ext>
              </a:extLst>
            </p:cNvPr>
            <p:cNvPicPr>
              <a:picLocks noChangeAspect="1"/>
            </p:cNvPicPr>
            <p:nvPr/>
          </p:nvPicPr>
          <p:blipFill>
            <a:blip r:embed="rId3"/>
            <a:stretch>
              <a:fillRect/>
            </a:stretch>
          </p:blipFill>
          <p:spPr>
            <a:xfrm>
              <a:off x="404365" y="1870279"/>
              <a:ext cx="258996" cy="252000"/>
            </a:xfrm>
            <a:prstGeom prst="rect">
              <a:avLst/>
            </a:prstGeom>
            <a:noFill/>
            <a:ln>
              <a:noFill/>
            </a:ln>
          </p:spPr>
        </p:pic>
        <p:pic>
          <p:nvPicPr>
            <p:cNvPr id="14" name="Picture 13">
              <a:extLst>
                <a:ext uri="{FF2B5EF4-FFF2-40B4-BE49-F238E27FC236}">
                  <a16:creationId xmlns:a16="http://schemas.microsoft.com/office/drawing/2014/main" id="{C68BA56F-2811-C67C-CDB0-E9E9B92B3D3B}"/>
                </a:ext>
              </a:extLst>
            </p:cNvPr>
            <p:cNvPicPr>
              <a:picLocks noChangeAspect="1"/>
            </p:cNvPicPr>
            <p:nvPr/>
          </p:nvPicPr>
          <p:blipFill>
            <a:blip r:embed="rId4"/>
            <a:stretch>
              <a:fillRect/>
            </a:stretch>
          </p:blipFill>
          <p:spPr>
            <a:xfrm flipH="1">
              <a:off x="422865" y="2326378"/>
              <a:ext cx="221997" cy="216000"/>
            </a:xfrm>
            <a:prstGeom prst="rect">
              <a:avLst/>
            </a:prstGeom>
          </p:spPr>
        </p:pic>
        <p:pic>
          <p:nvPicPr>
            <p:cNvPr id="15" name="Picture 14">
              <a:extLst>
                <a:ext uri="{FF2B5EF4-FFF2-40B4-BE49-F238E27FC236}">
                  <a16:creationId xmlns:a16="http://schemas.microsoft.com/office/drawing/2014/main" id="{D4EF445C-8307-BDEC-DB77-88272EB48C0E}"/>
                </a:ext>
              </a:extLst>
            </p:cNvPr>
            <p:cNvPicPr>
              <a:picLocks noChangeAspect="1"/>
            </p:cNvPicPr>
            <p:nvPr/>
          </p:nvPicPr>
          <p:blipFill>
            <a:blip r:embed="rId5"/>
            <a:stretch>
              <a:fillRect/>
            </a:stretch>
          </p:blipFill>
          <p:spPr>
            <a:xfrm>
              <a:off x="425863" y="2755050"/>
              <a:ext cx="216000" cy="216000"/>
            </a:xfrm>
            <a:prstGeom prst="rect">
              <a:avLst/>
            </a:prstGeom>
          </p:spPr>
        </p:pic>
        <p:pic>
          <p:nvPicPr>
            <p:cNvPr id="44" name="Picture 43">
              <a:extLst>
                <a:ext uri="{FF2B5EF4-FFF2-40B4-BE49-F238E27FC236}">
                  <a16:creationId xmlns:a16="http://schemas.microsoft.com/office/drawing/2014/main" id="{549296CE-E0DA-DF05-E114-162F79F895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863" y="3185142"/>
              <a:ext cx="216000"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D964B759-7781-6277-BE45-C07DC62B9E23}"/>
                </a:ext>
              </a:extLst>
            </p:cNvPr>
            <p:cNvGrpSpPr>
              <a:grpSpLocks noChangeAspect="1"/>
            </p:cNvGrpSpPr>
            <p:nvPr/>
          </p:nvGrpSpPr>
          <p:grpSpPr>
            <a:xfrm>
              <a:off x="347727" y="3642942"/>
              <a:ext cx="372273" cy="276999"/>
              <a:chOff x="413723" y="4051652"/>
              <a:chExt cx="485016" cy="360889"/>
            </a:xfrm>
          </p:grpSpPr>
          <p:sp>
            <p:nvSpPr>
              <p:cNvPr id="46" name="TextBox 7">
                <a:extLst>
                  <a:ext uri="{FF2B5EF4-FFF2-40B4-BE49-F238E27FC236}">
                    <a16:creationId xmlns:a16="http://schemas.microsoft.com/office/drawing/2014/main" id="{6961F11E-B9A5-9BA4-ABC7-DB019F4DA819}"/>
                  </a:ext>
                </a:extLst>
              </p:cNvPr>
              <p:cNvSpPr txBox="1"/>
              <p:nvPr/>
            </p:nvSpPr>
            <p:spPr>
              <a:xfrm>
                <a:off x="413723" y="4051652"/>
                <a:ext cx="485016" cy="360889"/>
              </a:xfrm>
              <a:prstGeom prst="rect">
                <a:avLst/>
              </a:prstGeom>
              <a:noFill/>
            </p:spPr>
            <p:txBody>
              <a:bodyPr wrap="square" rtlCol="0" anchor="t">
                <a:spAutoFit/>
              </a:bodyPr>
              <a:lstStyle/>
              <a:p>
                <a:pPr algn="ctr"/>
                <a:r>
                  <a:rPr lang="it-IT" sz="1200" b="1"/>
                  <a:t>AT</a:t>
                </a:r>
              </a:p>
            </p:txBody>
          </p:sp>
          <p:sp>
            <p:nvSpPr>
              <p:cNvPr id="47" name="Oval 8">
                <a:extLst>
                  <a:ext uri="{FF2B5EF4-FFF2-40B4-BE49-F238E27FC236}">
                    <a16:creationId xmlns:a16="http://schemas.microsoft.com/office/drawing/2014/main" id="{D19C2647-3091-1C95-45D6-56EFF4D81750}"/>
                  </a:ext>
                </a:extLst>
              </p:cNvPr>
              <p:cNvSpPr/>
              <p:nvPr/>
            </p:nvSpPr>
            <p:spPr>
              <a:xfrm>
                <a:off x="511774" y="4068887"/>
                <a:ext cx="307766" cy="2990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8" name="Picture 47">
              <a:extLst>
                <a:ext uri="{FF2B5EF4-FFF2-40B4-BE49-F238E27FC236}">
                  <a16:creationId xmlns:a16="http://schemas.microsoft.com/office/drawing/2014/main" id="{BCB8CFB9-C433-A0B8-168D-113EF72512E7}"/>
                </a:ext>
              </a:extLst>
            </p:cNvPr>
            <p:cNvPicPr>
              <a:picLocks noChangeAspect="1"/>
            </p:cNvPicPr>
            <p:nvPr/>
          </p:nvPicPr>
          <p:blipFill>
            <a:blip r:embed="rId7">
              <a:duotone>
                <a:prstClr val="black"/>
                <a:schemeClr val="accent5">
                  <a:tint val="45000"/>
                  <a:satMod val="400000"/>
                </a:schemeClr>
              </a:duotone>
            </a:blip>
            <a:stretch>
              <a:fillRect/>
            </a:stretch>
          </p:blipFill>
          <p:spPr>
            <a:xfrm>
              <a:off x="425863" y="4166888"/>
              <a:ext cx="216000" cy="216000"/>
            </a:xfrm>
            <a:prstGeom prst="rect">
              <a:avLst/>
            </a:prstGeom>
          </p:spPr>
        </p:pic>
        <p:pic>
          <p:nvPicPr>
            <p:cNvPr id="49" name="Picture 48">
              <a:extLst>
                <a:ext uri="{FF2B5EF4-FFF2-40B4-BE49-F238E27FC236}">
                  <a16:creationId xmlns:a16="http://schemas.microsoft.com/office/drawing/2014/main" id="{D023C01C-1C60-ECED-CB7A-5B160E2D7356}"/>
                </a:ext>
              </a:extLst>
            </p:cNvPr>
            <p:cNvPicPr>
              <a:picLocks noChangeAspect="1"/>
            </p:cNvPicPr>
            <p:nvPr/>
          </p:nvPicPr>
          <p:blipFill>
            <a:blip r:embed="rId8"/>
            <a:stretch>
              <a:fillRect/>
            </a:stretch>
          </p:blipFill>
          <p:spPr>
            <a:xfrm>
              <a:off x="425863" y="4666779"/>
              <a:ext cx="216000" cy="216000"/>
            </a:xfrm>
            <a:prstGeom prst="rect">
              <a:avLst/>
            </a:prstGeom>
          </p:spPr>
        </p:pic>
      </p:grpSp>
    </p:spTree>
    <p:extLst>
      <p:ext uri="{BB962C8B-B14F-4D97-AF65-F5344CB8AC3E}">
        <p14:creationId xmlns:p14="http://schemas.microsoft.com/office/powerpoint/2010/main" val="267333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F64F917-C95E-41D0-8448-520A66295727}"/>
              </a:ext>
            </a:extLst>
          </p:cNvPr>
          <p:cNvGraphicFramePr/>
          <p:nvPr>
            <p:extLst>
              <p:ext uri="{D42A27DB-BD31-4B8C-83A1-F6EECF244321}">
                <p14:modId xmlns:p14="http://schemas.microsoft.com/office/powerpoint/2010/main" val="2578219543"/>
              </p:ext>
            </p:extLst>
          </p:nvPr>
        </p:nvGraphicFramePr>
        <p:xfrm>
          <a:off x="438151" y="1302327"/>
          <a:ext cx="8409833" cy="4499275"/>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41F652E-AB1B-848F-CD93-6D59AF3DCEFE}"/>
              </a:ext>
            </a:extLst>
          </p:cNvPr>
          <p:cNvSpPr txBox="1"/>
          <p:nvPr/>
        </p:nvSpPr>
        <p:spPr>
          <a:xfrm>
            <a:off x="3041527" y="1630116"/>
            <a:ext cx="1983343" cy="95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it-IT" sz="1400" b="1">
                <a:solidFill>
                  <a:srgbClr val="007239"/>
                </a:solidFill>
                <a:latin typeface="Helvetica" panose="020B0604020202020204" pitchFamily="34" charset="0"/>
              </a:rPr>
              <a:t>60,0% di risorse programmate sull’intera dotazione del PR</a:t>
            </a:r>
          </a:p>
        </p:txBody>
      </p:sp>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22</a:t>
            </a:fld>
            <a:endParaRPr lang="it-IT"/>
          </a:p>
        </p:txBody>
      </p:sp>
      <p:sp>
        <p:nvSpPr>
          <p:cNvPr id="4" name="CasellaDiTesto 6">
            <a:extLst>
              <a:ext uri="{FF2B5EF4-FFF2-40B4-BE49-F238E27FC236}">
                <a16:creationId xmlns:a16="http://schemas.microsoft.com/office/drawing/2014/main" id="{916632FC-5BB4-209F-9B50-82D458DBBC8F}"/>
              </a:ext>
            </a:extLst>
          </p:cNvPr>
          <p:cNvSpPr txBox="1"/>
          <p:nvPr/>
        </p:nvSpPr>
        <p:spPr>
          <a:xfrm>
            <a:off x="2004292" y="575165"/>
            <a:ext cx="690099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Risorse programmate su risorse in dotazione </a:t>
            </a:r>
            <a:r>
              <a:rPr lang="it-IT" sz="1600" b="1" i="1">
                <a:solidFill>
                  <a:srgbClr val="086A2E"/>
                </a:solidFill>
                <a:latin typeface="Helvetica" panose="020B0604020202030204" pitchFamily="34" charset="0"/>
              </a:rPr>
              <a:t>(in milioni di €) </a:t>
            </a:r>
            <a:r>
              <a:rPr lang="it-IT" sz="1600" b="1">
                <a:solidFill>
                  <a:srgbClr val="086A2E"/>
                </a:solidFill>
                <a:latin typeface="Helvetica" panose="020B0604020202030204" pitchFamily="34" charset="0"/>
              </a:rPr>
              <a:t>[1/3] </a:t>
            </a:r>
          </a:p>
        </p:txBody>
      </p:sp>
      <p:sp>
        <p:nvSpPr>
          <p:cNvPr id="7" name="Rectangle 6">
            <a:extLst>
              <a:ext uri="{FF2B5EF4-FFF2-40B4-BE49-F238E27FC236}">
                <a16:creationId xmlns:a16="http://schemas.microsoft.com/office/drawing/2014/main" id="{05A2E0C8-4718-F787-967A-30062EC7B59C}"/>
              </a:ext>
            </a:extLst>
          </p:cNvPr>
          <p:cNvSpPr/>
          <p:nvPr/>
        </p:nvSpPr>
        <p:spPr>
          <a:xfrm>
            <a:off x="438149" y="5841692"/>
            <a:ext cx="8409833" cy="371475"/>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atin typeface="Helvetica" panose="020B0604020202020204" pitchFamily="34" charset="0"/>
            </a:endParaRPr>
          </a:p>
        </p:txBody>
      </p:sp>
      <p:sp>
        <p:nvSpPr>
          <p:cNvPr id="8" name="TextBox 7">
            <a:extLst>
              <a:ext uri="{FF2B5EF4-FFF2-40B4-BE49-F238E27FC236}">
                <a16:creationId xmlns:a16="http://schemas.microsoft.com/office/drawing/2014/main" id="{5394314D-FCE7-0828-8072-6B041EE1B573}"/>
              </a:ext>
            </a:extLst>
          </p:cNvPr>
          <p:cNvSpPr txBox="1"/>
          <p:nvPr/>
        </p:nvSpPr>
        <p:spPr>
          <a:xfrm>
            <a:off x="438150" y="5841692"/>
            <a:ext cx="8409834" cy="371475"/>
          </a:xfrm>
          <a:prstGeom prst="rect">
            <a:avLst/>
          </a:prstGeom>
          <a:noFill/>
        </p:spPr>
        <p:txBody>
          <a:bodyPr wrap="square" rtlCol="0">
            <a:spAutoFit/>
          </a:bodyPr>
          <a:lstStyle/>
          <a:p>
            <a:r>
              <a:rPr lang="en-US" b="1" i="1">
                <a:latin typeface="Helvetica" panose="020B0604020202020204" pitchFamily="34" charset="0"/>
                <a:cs typeface="Helvetica" panose="020B0604020202020204" pitchFamily="34" charset="0"/>
              </a:rPr>
              <a:t>      </a:t>
            </a:r>
            <a:endParaRPr lang="it-IT" b="1" i="1">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F12B8074-BF13-7123-D4F6-4954777987D5}"/>
              </a:ext>
            </a:extLst>
          </p:cNvPr>
          <p:cNvSpPr txBox="1"/>
          <p:nvPr/>
        </p:nvSpPr>
        <p:spPr>
          <a:xfrm>
            <a:off x="1062457" y="5858152"/>
            <a:ext cx="834712" cy="338554"/>
          </a:xfrm>
          <a:prstGeom prst="rect">
            <a:avLst/>
          </a:prstGeom>
          <a:noFill/>
        </p:spPr>
        <p:txBody>
          <a:bodyPr wrap="square" rtlCol="0">
            <a:spAutoFit/>
          </a:bodyPr>
          <a:lstStyle/>
          <a:p>
            <a:pPr algn="ctr"/>
            <a:r>
              <a:rPr lang="it-IT" sz="1600" b="1" i="1">
                <a:latin typeface="Helvetica" panose="020B0604020202020204" pitchFamily="34" charset="0"/>
              </a:rPr>
              <a:t>59,3%</a:t>
            </a:r>
          </a:p>
        </p:txBody>
      </p:sp>
      <p:sp>
        <p:nvSpPr>
          <p:cNvPr id="13" name="TextBox 12">
            <a:extLst>
              <a:ext uri="{FF2B5EF4-FFF2-40B4-BE49-F238E27FC236}">
                <a16:creationId xmlns:a16="http://schemas.microsoft.com/office/drawing/2014/main" id="{4C2DBA38-8873-925C-4756-F72B576E94AD}"/>
              </a:ext>
            </a:extLst>
          </p:cNvPr>
          <p:cNvSpPr txBox="1"/>
          <p:nvPr/>
        </p:nvSpPr>
        <p:spPr>
          <a:xfrm>
            <a:off x="2660920" y="5858152"/>
            <a:ext cx="834712" cy="338554"/>
          </a:xfrm>
          <a:prstGeom prst="rect">
            <a:avLst/>
          </a:prstGeom>
          <a:noFill/>
        </p:spPr>
        <p:txBody>
          <a:bodyPr wrap="square" rtlCol="0">
            <a:spAutoFit/>
          </a:bodyPr>
          <a:lstStyle/>
          <a:p>
            <a:pPr algn="ctr"/>
            <a:r>
              <a:rPr lang="it-IT" sz="1600" b="1" i="1">
                <a:latin typeface="Helvetica" panose="020B0604020202020204" pitchFamily="34" charset="0"/>
              </a:rPr>
              <a:t>53,6%</a:t>
            </a:r>
          </a:p>
        </p:txBody>
      </p:sp>
      <p:sp>
        <p:nvSpPr>
          <p:cNvPr id="14" name="TextBox 13">
            <a:extLst>
              <a:ext uri="{FF2B5EF4-FFF2-40B4-BE49-F238E27FC236}">
                <a16:creationId xmlns:a16="http://schemas.microsoft.com/office/drawing/2014/main" id="{CFA7FC04-57DE-6098-1A45-E0D1E1F82A95}"/>
              </a:ext>
            </a:extLst>
          </p:cNvPr>
          <p:cNvSpPr txBox="1"/>
          <p:nvPr/>
        </p:nvSpPr>
        <p:spPr>
          <a:xfrm>
            <a:off x="4281263" y="5858152"/>
            <a:ext cx="834712" cy="338554"/>
          </a:xfrm>
          <a:prstGeom prst="rect">
            <a:avLst/>
          </a:prstGeom>
          <a:noFill/>
        </p:spPr>
        <p:txBody>
          <a:bodyPr wrap="square" rtlCol="0">
            <a:spAutoFit/>
          </a:bodyPr>
          <a:lstStyle/>
          <a:p>
            <a:pPr algn="ctr"/>
            <a:r>
              <a:rPr lang="it-IT" sz="1600" b="1" i="1">
                <a:latin typeface="Helvetica" panose="020B0604020202020204" pitchFamily="34" charset="0"/>
              </a:rPr>
              <a:t>83,7%</a:t>
            </a:r>
          </a:p>
        </p:txBody>
      </p:sp>
      <p:sp>
        <p:nvSpPr>
          <p:cNvPr id="15" name="TextBox 14">
            <a:extLst>
              <a:ext uri="{FF2B5EF4-FFF2-40B4-BE49-F238E27FC236}">
                <a16:creationId xmlns:a16="http://schemas.microsoft.com/office/drawing/2014/main" id="{773A2E67-472D-8496-28DF-6776C1C1A6BB}"/>
              </a:ext>
            </a:extLst>
          </p:cNvPr>
          <p:cNvSpPr txBox="1"/>
          <p:nvPr/>
        </p:nvSpPr>
        <p:spPr>
          <a:xfrm>
            <a:off x="5772798" y="5858152"/>
            <a:ext cx="1040798" cy="338554"/>
          </a:xfrm>
          <a:prstGeom prst="rect">
            <a:avLst/>
          </a:prstGeom>
          <a:noFill/>
        </p:spPr>
        <p:txBody>
          <a:bodyPr wrap="square" rtlCol="0">
            <a:spAutoFit/>
          </a:bodyPr>
          <a:lstStyle/>
          <a:p>
            <a:pPr algn="ctr"/>
            <a:r>
              <a:rPr lang="it-IT" sz="1600" b="1" i="1">
                <a:latin typeface="Helvetica" panose="020B0604020202020204" pitchFamily="34" charset="0"/>
              </a:rPr>
              <a:t>104,3%</a:t>
            </a:r>
          </a:p>
        </p:txBody>
      </p:sp>
      <p:sp>
        <p:nvSpPr>
          <p:cNvPr id="16" name="TextBox 15">
            <a:extLst>
              <a:ext uri="{FF2B5EF4-FFF2-40B4-BE49-F238E27FC236}">
                <a16:creationId xmlns:a16="http://schemas.microsoft.com/office/drawing/2014/main" id="{367EB608-D628-AE85-CA2B-A25D3AD50F66}"/>
              </a:ext>
            </a:extLst>
          </p:cNvPr>
          <p:cNvSpPr txBox="1"/>
          <p:nvPr/>
        </p:nvSpPr>
        <p:spPr>
          <a:xfrm>
            <a:off x="7275263" y="5858152"/>
            <a:ext cx="1215352" cy="338554"/>
          </a:xfrm>
          <a:prstGeom prst="rect">
            <a:avLst/>
          </a:prstGeom>
          <a:noFill/>
        </p:spPr>
        <p:txBody>
          <a:bodyPr wrap="square" rtlCol="0">
            <a:spAutoFit/>
          </a:bodyPr>
          <a:lstStyle/>
          <a:p>
            <a:pPr algn="ctr"/>
            <a:r>
              <a:rPr lang="it-IT" sz="1600" b="1" i="1">
                <a:latin typeface="Helvetica" panose="020B0604020202020204" pitchFamily="34" charset="0"/>
              </a:rPr>
              <a:t>106,4%</a:t>
            </a:r>
          </a:p>
        </p:txBody>
      </p:sp>
      <p:sp>
        <p:nvSpPr>
          <p:cNvPr id="17" name="TextBox 16">
            <a:extLst>
              <a:ext uri="{FF2B5EF4-FFF2-40B4-BE49-F238E27FC236}">
                <a16:creationId xmlns:a16="http://schemas.microsoft.com/office/drawing/2014/main" id="{7536C4E1-DFE6-297A-BEF8-C46D3B15C037}"/>
              </a:ext>
            </a:extLst>
          </p:cNvPr>
          <p:cNvSpPr txBox="1"/>
          <p:nvPr/>
        </p:nvSpPr>
        <p:spPr>
          <a:xfrm>
            <a:off x="1029252" y="1680651"/>
            <a:ext cx="901123"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1.015,1</a:t>
            </a:r>
          </a:p>
        </p:txBody>
      </p:sp>
      <p:sp>
        <p:nvSpPr>
          <p:cNvPr id="18" name="TextBox 17">
            <a:extLst>
              <a:ext uri="{FF2B5EF4-FFF2-40B4-BE49-F238E27FC236}">
                <a16:creationId xmlns:a16="http://schemas.microsoft.com/office/drawing/2014/main" id="{4C640401-3DEA-FD00-4120-CB2FB99D0674}"/>
              </a:ext>
            </a:extLst>
          </p:cNvPr>
          <p:cNvSpPr txBox="1"/>
          <p:nvPr/>
        </p:nvSpPr>
        <p:spPr>
          <a:xfrm>
            <a:off x="2676206" y="3178914"/>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561,0</a:t>
            </a:r>
          </a:p>
        </p:txBody>
      </p:sp>
      <p:sp>
        <p:nvSpPr>
          <p:cNvPr id="21" name="TextBox 20">
            <a:extLst>
              <a:ext uri="{FF2B5EF4-FFF2-40B4-BE49-F238E27FC236}">
                <a16:creationId xmlns:a16="http://schemas.microsoft.com/office/drawing/2014/main" id="{A6FD1DA0-541F-6DDE-689F-7A7C3E7FF23B}"/>
              </a:ext>
            </a:extLst>
          </p:cNvPr>
          <p:cNvSpPr txBox="1"/>
          <p:nvPr/>
        </p:nvSpPr>
        <p:spPr>
          <a:xfrm>
            <a:off x="4296549" y="4784826"/>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49,0</a:t>
            </a:r>
          </a:p>
        </p:txBody>
      </p:sp>
      <p:sp>
        <p:nvSpPr>
          <p:cNvPr id="22" name="TextBox 21">
            <a:extLst>
              <a:ext uri="{FF2B5EF4-FFF2-40B4-BE49-F238E27FC236}">
                <a16:creationId xmlns:a16="http://schemas.microsoft.com/office/drawing/2014/main" id="{CD200945-408B-F223-BDDD-2F20E5FB53F5}"/>
              </a:ext>
            </a:extLst>
          </p:cNvPr>
          <p:cNvSpPr txBox="1"/>
          <p:nvPr/>
        </p:nvSpPr>
        <p:spPr>
          <a:xfrm>
            <a:off x="5891127" y="4239085"/>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198,5</a:t>
            </a:r>
          </a:p>
        </p:txBody>
      </p:sp>
      <p:sp>
        <p:nvSpPr>
          <p:cNvPr id="23" name="TextBox 22">
            <a:extLst>
              <a:ext uri="{FF2B5EF4-FFF2-40B4-BE49-F238E27FC236}">
                <a16:creationId xmlns:a16="http://schemas.microsoft.com/office/drawing/2014/main" id="{1C9CAC6F-DADB-BD7D-84EA-DCC09933A506}"/>
              </a:ext>
            </a:extLst>
          </p:cNvPr>
          <p:cNvSpPr txBox="1"/>
          <p:nvPr/>
        </p:nvSpPr>
        <p:spPr>
          <a:xfrm>
            <a:off x="7453161" y="4723443"/>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56,4</a:t>
            </a:r>
          </a:p>
        </p:txBody>
      </p:sp>
      <p:sp>
        <p:nvSpPr>
          <p:cNvPr id="24" name="TextBox 23">
            <a:extLst>
              <a:ext uri="{FF2B5EF4-FFF2-40B4-BE49-F238E27FC236}">
                <a16:creationId xmlns:a16="http://schemas.microsoft.com/office/drawing/2014/main" id="{AF01C0AE-34BF-530F-47E5-AE5F36D87D5D}"/>
              </a:ext>
            </a:extLst>
          </p:cNvPr>
          <p:cNvSpPr txBox="1"/>
          <p:nvPr/>
        </p:nvSpPr>
        <p:spPr>
          <a:xfrm>
            <a:off x="6859776" y="5058607"/>
            <a:ext cx="804140" cy="338554"/>
          </a:xfrm>
          <a:prstGeom prst="rect">
            <a:avLst/>
          </a:prstGeom>
          <a:noFill/>
        </p:spPr>
        <p:txBody>
          <a:bodyPr wrap="square" rtlCol="0">
            <a:spAutoFit/>
          </a:bodyPr>
          <a:lstStyle/>
          <a:p>
            <a:pPr algn="ctr"/>
            <a:r>
              <a:rPr lang="it-IT" sz="1600" b="1" i="1">
                <a:solidFill>
                  <a:srgbClr val="007239"/>
                </a:solidFill>
                <a:latin typeface="Helvetica" panose="020B0604020202020204" pitchFamily="34" charset="0"/>
              </a:rPr>
              <a:t>60,0</a:t>
            </a:r>
          </a:p>
        </p:txBody>
      </p:sp>
      <p:sp>
        <p:nvSpPr>
          <p:cNvPr id="25" name="TextBox 24">
            <a:extLst>
              <a:ext uri="{FF2B5EF4-FFF2-40B4-BE49-F238E27FC236}">
                <a16:creationId xmlns:a16="http://schemas.microsoft.com/office/drawing/2014/main" id="{2E7CE75D-793B-BD6D-F517-33AAE8E137DA}"/>
              </a:ext>
            </a:extLst>
          </p:cNvPr>
          <p:cNvSpPr txBox="1"/>
          <p:nvPr/>
        </p:nvSpPr>
        <p:spPr>
          <a:xfrm>
            <a:off x="5232917" y="4889330"/>
            <a:ext cx="804140" cy="338554"/>
          </a:xfrm>
          <a:prstGeom prst="rect">
            <a:avLst/>
          </a:prstGeom>
          <a:noFill/>
        </p:spPr>
        <p:txBody>
          <a:bodyPr wrap="square" rtlCol="0">
            <a:spAutoFit/>
          </a:bodyPr>
          <a:lstStyle/>
          <a:p>
            <a:pPr algn="ctr"/>
            <a:r>
              <a:rPr lang="it-IT" sz="1600" b="1" i="1">
                <a:solidFill>
                  <a:srgbClr val="007239"/>
                </a:solidFill>
                <a:latin typeface="Helvetica" panose="020B0604020202020204" pitchFamily="34" charset="0"/>
              </a:rPr>
              <a:t>207,0</a:t>
            </a:r>
          </a:p>
        </p:txBody>
      </p:sp>
      <p:sp>
        <p:nvSpPr>
          <p:cNvPr id="26" name="TextBox 25">
            <a:extLst>
              <a:ext uri="{FF2B5EF4-FFF2-40B4-BE49-F238E27FC236}">
                <a16:creationId xmlns:a16="http://schemas.microsoft.com/office/drawing/2014/main" id="{7C18A116-E53A-5FEA-3145-6D386CB62DB0}"/>
              </a:ext>
            </a:extLst>
          </p:cNvPr>
          <p:cNvSpPr txBox="1"/>
          <p:nvPr/>
        </p:nvSpPr>
        <p:spPr>
          <a:xfrm>
            <a:off x="3625873" y="5058607"/>
            <a:ext cx="804140" cy="338554"/>
          </a:xfrm>
          <a:prstGeom prst="rect">
            <a:avLst/>
          </a:prstGeom>
          <a:noFill/>
        </p:spPr>
        <p:txBody>
          <a:bodyPr wrap="square" rtlCol="0">
            <a:spAutoFit/>
          </a:bodyPr>
          <a:lstStyle/>
          <a:p>
            <a:pPr algn="ctr"/>
            <a:r>
              <a:rPr lang="it-IT" sz="1600" b="1" i="1">
                <a:solidFill>
                  <a:srgbClr val="007239"/>
                </a:solidFill>
                <a:latin typeface="Helvetica" panose="020B0604020202020204" pitchFamily="34" charset="0"/>
              </a:rPr>
              <a:t>41,0</a:t>
            </a:r>
          </a:p>
        </p:txBody>
      </p:sp>
      <p:sp>
        <p:nvSpPr>
          <p:cNvPr id="27" name="TextBox 26">
            <a:extLst>
              <a:ext uri="{FF2B5EF4-FFF2-40B4-BE49-F238E27FC236}">
                <a16:creationId xmlns:a16="http://schemas.microsoft.com/office/drawing/2014/main" id="{CEF8EBE7-EF27-D474-B1FE-4A7B346CC327}"/>
              </a:ext>
            </a:extLst>
          </p:cNvPr>
          <p:cNvSpPr txBox="1"/>
          <p:nvPr/>
        </p:nvSpPr>
        <p:spPr>
          <a:xfrm>
            <a:off x="2676206" y="4032973"/>
            <a:ext cx="804140" cy="338554"/>
          </a:xfrm>
          <a:prstGeom prst="rect">
            <a:avLst/>
          </a:prstGeom>
          <a:noFill/>
        </p:spPr>
        <p:txBody>
          <a:bodyPr wrap="square" rtlCol="0">
            <a:spAutoFit/>
          </a:bodyPr>
          <a:lstStyle/>
          <a:p>
            <a:pPr algn="ctr"/>
            <a:r>
              <a:rPr lang="it-IT" sz="1600" b="1" i="1">
                <a:solidFill>
                  <a:srgbClr val="007239"/>
                </a:solidFill>
                <a:latin typeface="Helvetica" panose="020B0604020202020204" pitchFamily="34" charset="0"/>
              </a:rPr>
              <a:t>300,7</a:t>
            </a:r>
          </a:p>
        </p:txBody>
      </p:sp>
      <p:sp>
        <p:nvSpPr>
          <p:cNvPr id="28" name="TextBox 27">
            <a:extLst>
              <a:ext uri="{FF2B5EF4-FFF2-40B4-BE49-F238E27FC236}">
                <a16:creationId xmlns:a16="http://schemas.microsoft.com/office/drawing/2014/main" id="{8454AF02-7C16-8CAA-29BE-0C11EB062FC8}"/>
              </a:ext>
            </a:extLst>
          </p:cNvPr>
          <p:cNvSpPr txBox="1"/>
          <p:nvPr/>
        </p:nvSpPr>
        <p:spPr>
          <a:xfrm>
            <a:off x="1077743" y="3044266"/>
            <a:ext cx="804140" cy="338554"/>
          </a:xfrm>
          <a:prstGeom prst="rect">
            <a:avLst/>
          </a:prstGeom>
          <a:noFill/>
        </p:spPr>
        <p:txBody>
          <a:bodyPr wrap="square" rtlCol="0">
            <a:spAutoFit/>
          </a:bodyPr>
          <a:lstStyle/>
          <a:p>
            <a:pPr algn="ctr"/>
            <a:r>
              <a:rPr lang="it-IT" sz="1600" b="1" i="1">
                <a:solidFill>
                  <a:srgbClr val="007239"/>
                </a:solidFill>
                <a:latin typeface="Helvetica" panose="020B0604020202020204" pitchFamily="34" charset="0"/>
              </a:rPr>
              <a:t>602,5</a:t>
            </a:r>
          </a:p>
        </p:txBody>
      </p:sp>
      <p:grpSp>
        <p:nvGrpSpPr>
          <p:cNvPr id="34" name="Group 33">
            <a:extLst>
              <a:ext uri="{FF2B5EF4-FFF2-40B4-BE49-F238E27FC236}">
                <a16:creationId xmlns:a16="http://schemas.microsoft.com/office/drawing/2014/main" id="{59035B7F-C6B9-F8D6-39B5-652A71EEE808}"/>
              </a:ext>
            </a:extLst>
          </p:cNvPr>
          <p:cNvGrpSpPr/>
          <p:nvPr/>
        </p:nvGrpSpPr>
        <p:grpSpPr>
          <a:xfrm>
            <a:off x="2847975" y="1482003"/>
            <a:ext cx="386397" cy="386397"/>
            <a:chOff x="2847975" y="1482003"/>
            <a:chExt cx="386397" cy="386397"/>
          </a:xfrm>
        </p:grpSpPr>
        <p:sp>
          <p:nvSpPr>
            <p:cNvPr id="33" name="Flowchart: Connector 32">
              <a:extLst>
                <a:ext uri="{FF2B5EF4-FFF2-40B4-BE49-F238E27FC236}">
                  <a16:creationId xmlns:a16="http://schemas.microsoft.com/office/drawing/2014/main" id="{E48B066F-BAC9-2728-2DA0-557B21338CED}"/>
                </a:ext>
              </a:extLst>
            </p:cNvPr>
            <p:cNvSpPr>
              <a:spLocks noChangeAspect="1"/>
            </p:cNvSpPr>
            <p:nvPr/>
          </p:nvSpPr>
          <p:spPr>
            <a:xfrm>
              <a:off x="2847975" y="1482003"/>
              <a:ext cx="386397" cy="386397"/>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pic>
          <p:nvPicPr>
            <p:cNvPr id="32" name="Picture 31" descr="A graph with a red arrow pointing up&#10;&#10;Description automatically generated">
              <a:extLst>
                <a:ext uri="{FF2B5EF4-FFF2-40B4-BE49-F238E27FC236}">
                  <a16:creationId xmlns:a16="http://schemas.microsoft.com/office/drawing/2014/main" id="{259EFAEC-8B31-619E-C333-876A3E4F8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465" y="1553493"/>
              <a:ext cx="243417" cy="243417"/>
            </a:xfrm>
            <a:prstGeom prst="rect">
              <a:avLst/>
            </a:prstGeom>
          </p:spPr>
        </p:pic>
      </p:grpSp>
    </p:spTree>
    <p:extLst>
      <p:ext uri="{BB962C8B-B14F-4D97-AF65-F5344CB8AC3E}">
        <p14:creationId xmlns:p14="http://schemas.microsoft.com/office/powerpoint/2010/main" val="82136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94314D-FCE7-0828-8072-6B041EE1B573}"/>
              </a:ext>
            </a:extLst>
          </p:cNvPr>
          <p:cNvSpPr txBox="1"/>
          <p:nvPr/>
        </p:nvSpPr>
        <p:spPr>
          <a:xfrm>
            <a:off x="438150" y="5841692"/>
            <a:ext cx="8409834" cy="371475"/>
          </a:xfrm>
          <a:prstGeom prst="rect">
            <a:avLst/>
          </a:prstGeom>
          <a:solidFill>
            <a:schemeClr val="accent2">
              <a:lumMod val="40000"/>
              <a:lumOff val="60000"/>
            </a:schemeClr>
          </a:solidFill>
          <a:ln>
            <a:solidFill>
              <a:srgbClr val="C55A11"/>
            </a:solidFill>
          </a:ln>
        </p:spPr>
        <p:txBody>
          <a:bodyPr wrap="square" rtlCol="0">
            <a:spAutoFit/>
          </a:bodyPr>
          <a:lstStyle/>
          <a:p>
            <a:r>
              <a:rPr lang="en-US" b="1" i="1">
                <a:latin typeface="Helvetica" panose="020B0604020202020204" pitchFamily="34" charset="0"/>
                <a:cs typeface="Helvetica" panose="020B0604020202020204" pitchFamily="34" charset="0"/>
              </a:rPr>
              <a:t>      </a:t>
            </a:r>
            <a:endParaRPr lang="it-IT" b="1" i="1">
              <a:latin typeface="Helvetica" panose="020B0604020202020204" pitchFamily="34" charset="0"/>
              <a:cs typeface="Helvetica" panose="020B0604020202020204" pitchFamily="34" charset="0"/>
            </a:endParaRPr>
          </a:p>
        </p:txBody>
      </p:sp>
      <p:graphicFrame>
        <p:nvGraphicFramePr>
          <p:cNvPr id="6" name="Chart 5">
            <a:extLst>
              <a:ext uri="{FF2B5EF4-FFF2-40B4-BE49-F238E27FC236}">
                <a16:creationId xmlns:a16="http://schemas.microsoft.com/office/drawing/2014/main" id="{CF64F917-C95E-41D0-8448-520A66295727}"/>
              </a:ext>
            </a:extLst>
          </p:cNvPr>
          <p:cNvGraphicFramePr/>
          <p:nvPr>
            <p:extLst>
              <p:ext uri="{D42A27DB-BD31-4B8C-83A1-F6EECF244321}">
                <p14:modId xmlns:p14="http://schemas.microsoft.com/office/powerpoint/2010/main" val="3296531198"/>
              </p:ext>
            </p:extLst>
          </p:nvPr>
        </p:nvGraphicFramePr>
        <p:xfrm>
          <a:off x="438151" y="1302327"/>
          <a:ext cx="8409833" cy="4499275"/>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41F652E-AB1B-848F-CD93-6D59AF3DCEFE}"/>
              </a:ext>
            </a:extLst>
          </p:cNvPr>
          <p:cNvSpPr txBox="1"/>
          <p:nvPr/>
        </p:nvSpPr>
        <p:spPr>
          <a:xfrm>
            <a:off x="3041527" y="1630116"/>
            <a:ext cx="1983343"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it-IT" sz="1400" b="1">
                <a:solidFill>
                  <a:srgbClr val="C55A11"/>
                </a:solidFill>
                <a:latin typeface="Helvetica" panose="020B0604020202020204" pitchFamily="34" charset="0"/>
              </a:rPr>
              <a:t>33,4% di risorse impegnate sull’intera dotazione del PR</a:t>
            </a:r>
          </a:p>
        </p:txBody>
      </p:sp>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23</a:t>
            </a:fld>
            <a:endParaRPr lang="it-IT"/>
          </a:p>
        </p:txBody>
      </p:sp>
      <p:sp>
        <p:nvSpPr>
          <p:cNvPr id="4" name="CasellaDiTesto 6">
            <a:extLst>
              <a:ext uri="{FF2B5EF4-FFF2-40B4-BE49-F238E27FC236}">
                <a16:creationId xmlns:a16="http://schemas.microsoft.com/office/drawing/2014/main" id="{916632FC-5BB4-209F-9B50-82D458DBBC8F}"/>
              </a:ext>
            </a:extLst>
          </p:cNvPr>
          <p:cNvSpPr txBox="1"/>
          <p:nvPr/>
        </p:nvSpPr>
        <p:spPr>
          <a:xfrm>
            <a:off x="2004292" y="575165"/>
            <a:ext cx="690099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Risorse impegnate su risorse programmate </a:t>
            </a:r>
            <a:r>
              <a:rPr lang="it-IT" sz="1600" b="1" i="1">
                <a:solidFill>
                  <a:srgbClr val="086A2E"/>
                </a:solidFill>
                <a:latin typeface="Helvetica" panose="020B0604020202030204" pitchFamily="34" charset="0"/>
              </a:rPr>
              <a:t>(in milioni di €) </a:t>
            </a:r>
            <a:r>
              <a:rPr lang="it-IT" sz="1600" b="1">
                <a:solidFill>
                  <a:srgbClr val="086A2E"/>
                </a:solidFill>
                <a:latin typeface="Helvetica" panose="020B0604020202030204" pitchFamily="34" charset="0"/>
              </a:rPr>
              <a:t>[2/3] </a:t>
            </a:r>
          </a:p>
        </p:txBody>
      </p:sp>
      <p:sp>
        <p:nvSpPr>
          <p:cNvPr id="12" name="TextBox 11">
            <a:extLst>
              <a:ext uri="{FF2B5EF4-FFF2-40B4-BE49-F238E27FC236}">
                <a16:creationId xmlns:a16="http://schemas.microsoft.com/office/drawing/2014/main" id="{F12B8074-BF13-7123-D4F6-4954777987D5}"/>
              </a:ext>
            </a:extLst>
          </p:cNvPr>
          <p:cNvSpPr txBox="1"/>
          <p:nvPr/>
        </p:nvSpPr>
        <p:spPr>
          <a:xfrm>
            <a:off x="1040685" y="5849209"/>
            <a:ext cx="834712" cy="338554"/>
          </a:xfrm>
          <a:prstGeom prst="rect">
            <a:avLst/>
          </a:prstGeom>
          <a:noFill/>
        </p:spPr>
        <p:txBody>
          <a:bodyPr wrap="square" rtlCol="0">
            <a:spAutoFit/>
          </a:bodyPr>
          <a:lstStyle/>
          <a:p>
            <a:pPr algn="ctr"/>
            <a:r>
              <a:rPr lang="it-IT" sz="1600" b="1" i="1">
                <a:latin typeface="Helvetica" panose="020B0604020202020204" pitchFamily="34" charset="0"/>
              </a:rPr>
              <a:t>67,3%</a:t>
            </a:r>
          </a:p>
        </p:txBody>
      </p:sp>
      <p:sp>
        <p:nvSpPr>
          <p:cNvPr id="13" name="TextBox 12">
            <a:extLst>
              <a:ext uri="{FF2B5EF4-FFF2-40B4-BE49-F238E27FC236}">
                <a16:creationId xmlns:a16="http://schemas.microsoft.com/office/drawing/2014/main" id="{4C2DBA38-8873-925C-4756-F72B576E94AD}"/>
              </a:ext>
            </a:extLst>
          </p:cNvPr>
          <p:cNvSpPr txBox="1"/>
          <p:nvPr/>
        </p:nvSpPr>
        <p:spPr>
          <a:xfrm>
            <a:off x="2665683" y="5849209"/>
            <a:ext cx="834712" cy="338554"/>
          </a:xfrm>
          <a:prstGeom prst="rect">
            <a:avLst/>
          </a:prstGeom>
          <a:noFill/>
        </p:spPr>
        <p:txBody>
          <a:bodyPr wrap="square" rtlCol="0">
            <a:spAutoFit/>
          </a:bodyPr>
          <a:lstStyle/>
          <a:p>
            <a:pPr algn="ctr"/>
            <a:r>
              <a:rPr lang="it-IT" sz="1600" b="1" i="1">
                <a:latin typeface="Helvetica" panose="020B0604020202020204" pitchFamily="34" charset="0"/>
              </a:rPr>
              <a:t>33,2%</a:t>
            </a:r>
          </a:p>
        </p:txBody>
      </p:sp>
      <p:sp>
        <p:nvSpPr>
          <p:cNvPr id="14" name="TextBox 13">
            <a:extLst>
              <a:ext uri="{FF2B5EF4-FFF2-40B4-BE49-F238E27FC236}">
                <a16:creationId xmlns:a16="http://schemas.microsoft.com/office/drawing/2014/main" id="{CFA7FC04-57DE-6098-1A45-E0D1E1F82A95}"/>
              </a:ext>
            </a:extLst>
          </p:cNvPr>
          <p:cNvSpPr txBox="1"/>
          <p:nvPr/>
        </p:nvSpPr>
        <p:spPr>
          <a:xfrm>
            <a:off x="4296105" y="5849209"/>
            <a:ext cx="834712" cy="338554"/>
          </a:xfrm>
          <a:prstGeom prst="rect">
            <a:avLst/>
          </a:prstGeom>
          <a:noFill/>
        </p:spPr>
        <p:txBody>
          <a:bodyPr wrap="square" rtlCol="0">
            <a:spAutoFit/>
          </a:bodyPr>
          <a:lstStyle/>
          <a:p>
            <a:pPr algn="ctr"/>
            <a:r>
              <a:rPr lang="it-IT" sz="1600" b="1" i="1">
                <a:latin typeface="Helvetica" panose="020B0604020202020204" pitchFamily="34" charset="0"/>
              </a:rPr>
              <a:t>0,0%</a:t>
            </a:r>
          </a:p>
        </p:txBody>
      </p:sp>
      <p:sp>
        <p:nvSpPr>
          <p:cNvPr id="15" name="TextBox 14">
            <a:extLst>
              <a:ext uri="{FF2B5EF4-FFF2-40B4-BE49-F238E27FC236}">
                <a16:creationId xmlns:a16="http://schemas.microsoft.com/office/drawing/2014/main" id="{773A2E67-472D-8496-28DF-6776C1C1A6BB}"/>
              </a:ext>
            </a:extLst>
          </p:cNvPr>
          <p:cNvSpPr txBox="1"/>
          <p:nvPr/>
        </p:nvSpPr>
        <p:spPr>
          <a:xfrm>
            <a:off x="5772798" y="5849209"/>
            <a:ext cx="1040798" cy="338554"/>
          </a:xfrm>
          <a:prstGeom prst="rect">
            <a:avLst/>
          </a:prstGeom>
          <a:noFill/>
        </p:spPr>
        <p:txBody>
          <a:bodyPr wrap="square" rtlCol="0">
            <a:spAutoFit/>
          </a:bodyPr>
          <a:lstStyle/>
          <a:p>
            <a:pPr algn="ctr"/>
            <a:r>
              <a:rPr lang="it-IT" sz="1600" b="1" i="1">
                <a:latin typeface="Helvetica" panose="020B0604020202020204" pitchFamily="34" charset="0"/>
              </a:rPr>
              <a:t>70,9%</a:t>
            </a:r>
          </a:p>
        </p:txBody>
      </p:sp>
      <p:sp>
        <p:nvSpPr>
          <p:cNvPr id="16" name="TextBox 15">
            <a:extLst>
              <a:ext uri="{FF2B5EF4-FFF2-40B4-BE49-F238E27FC236}">
                <a16:creationId xmlns:a16="http://schemas.microsoft.com/office/drawing/2014/main" id="{367EB608-D628-AE85-CA2B-A25D3AD50F66}"/>
              </a:ext>
            </a:extLst>
          </p:cNvPr>
          <p:cNvSpPr txBox="1"/>
          <p:nvPr/>
        </p:nvSpPr>
        <p:spPr>
          <a:xfrm>
            <a:off x="7321443" y="5849209"/>
            <a:ext cx="1215352" cy="338554"/>
          </a:xfrm>
          <a:prstGeom prst="rect">
            <a:avLst/>
          </a:prstGeom>
          <a:noFill/>
        </p:spPr>
        <p:txBody>
          <a:bodyPr wrap="square" rtlCol="0">
            <a:spAutoFit/>
          </a:bodyPr>
          <a:lstStyle/>
          <a:p>
            <a:pPr algn="ctr"/>
            <a:r>
              <a:rPr lang="it-IT" sz="1600" b="1" i="1">
                <a:latin typeface="Helvetica" panose="020B0604020202020204" pitchFamily="34" charset="0"/>
              </a:rPr>
              <a:t>26,6%</a:t>
            </a:r>
          </a:p>
        </p:txBody>
      </p:sp>
      <p:sp>
        <p:nvSpPr>
          <p:cNvPr id="17" name="TextBox 16">
            <a:extLst>
              <a:ext uri="{FF2B5EF4-FFF2-40B4-BE49-F238E27FC236}">
                <a16:creationId xmlns:a16="http://schemas.microsoft.com/office/drawing/2014/main" id="{7536C4E1-DFE6-297A-BEF8-C46D3B15C037}"/>
              </a:ext>
            </a:extLst>
          </p:cNvPr>
          <p:cNvSpPr txBox="1"/>
          <p:nvPr/>
        </p:nvSpPr>
        <p:spPr>
          <a:xfrm>
            <a:off x="1029252" y="1632159"/>
            <a:ext cx="901123"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602,5</a:t>
            </a:r>
          </a:p>
        </p:txBody>
      </p:sp>
      <p:sp>
        <p:nvSpPr>
          <p:cNvPr id="18" name="TextBox 17">
            <a:extLst>
              <a:ext uri="{FF2B5EF4-FFF2-40B4-BE49-F238E27FC236}">
                <a16:creationId xmlns:a16="http://schemas.microsoft.com/office/drawing/2014/main" id="{4C640401-3DEA-FD00-4120-CB2FB99D0674}"/>
              </a:ext>
            </a:extLst>
          </p:cNvPr>
          <p:cNvSpPr txBox="1"/>
          <p:nvPr/>
        </p:nvSpPr>
        <p:spPr>
          <a:xfrm>
            <a:off x="2680969" y="3326798"/>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300,7</a:t>
            </a:r>
          </a:p>
        </p:txBody>
      </p:sp>
      <p:sp>
        <p:nvSpPr>
          <p:cNvPr id="21" name="TextBox 20">
            <a:extLst>
              <a:ext uri="{FF2B5EF4-FFF2-40B4-BE49-F238E27FC236}">
                <a16:creationId xmlns:a16="http://schemas.microsoft.com/office/drawing/2014/main" id="{A6FD1DA0-541F-6DDE-689F-7A7C3E7FF23B}"/>
              </a:ext>
            </a:extLst>
          </p:cNvPr>
          <p:cNvSpPr txBox="1"/>
          <p:nvPr/>
        </p:nvSpPr>
        <p:spPr>
          <a:xfrm>
            <a:off x="4255975" y="4787612"/>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41,0</a:t>
            </a:r>
          </a:p>
        </p:txBody>
      </p:sp>
      <p:sp>
        <p:nvSpPr>
          <p:cNvPr id="22" name="TextBox 21">
            <a:extLst>
              <a:ext uri="{FF2B5EF4-FFF2-40B4-BE49-F238E27FC236}">
                <a16:creationId xmlns:a16="http://schemas.microsoft.com/office/drawing/2014/main" id="{CD200945-408B-F223-BDDD-2F20E5FB53F5}"/>
              </a:ext>
            </a:extLst>
          </p:cNvPr>
          <p:cNvSpPr txBox="1"/>
          <p:nvPr/>
        </p:nvSpPr>
        <p:spPr>
          <a:xfrm>
            <a:off x="5881891" y="3850273"/>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207,0</a:t>
            </a:r>
          </a:p>
        </p:txBody>
      </p:sp>
      <p:sp>
        <p:nvSpPr>
          <p:cNvPr id="23" name="TextBox 22">
            <a:extLst>
              <a:ext uri="{FF2B5EF4-FFF2-40B4-BE49-F238E27FC236}">
                <a16:creationId xmlns:a16="http://schemas.microsoft.com/office/drawing/2014/main" id="{1C9CAC6F-DADB-BD7D-84EA-DCC09933A506}"/>
              </a:ext>
            </a:extLst>
          </p:cNvPr>
          <p:cNvSpPr txBox="1"/>
          <p:nvPr/>
        </p:nvSpPr>
        <p:spPr>
          <a:xfrm>
            <a:off x="7462397" y="4675114"/>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60,0</a:t>
            </a:r>
          </a:p>
        </p:txBody>
      </p:sp>
      <p:sp>
        <p:nvSpPr>
          <p:cNvPr id="24" name="TextBox 23">
            <a:extLst>
              <a:ext uri="{FF2B5EF4-FFF2-40B4-BE49-F238E27FC236}">
                <a16:creationId xmlns:a16="http://schemas.microsoft.com/office/drawing/2014/main" id="{AF01C0AE-34BF-530F-47E5-AE5F36D87D5D}"/>
              </a:ext>
            </a:extLst>
          </p:cNvPr>
          <p:cNvSpPr txBox="1"/>
          <p:nvPr/>
        </p:nvSpPr>
        <p:spPr>
          <a:xfrm>
            <a:off x="7462397" y="4976718"/>
            <a:ext cx="804140" cy="338554"/>
          </a:xfrm>
          <a:prstGeom prst="rect">
            <a:avLst/>
          </a:prstGeom>
          <a:noFill/>
        </p:spPr>
        <p:txBody>
          <a:bodyPr wrap="square" rtlCol="0">
            <a:spAutoFit/>
          </a:bodyPr>
          <a:lstStyle/>
          <a:p>
            <a:pPr algn="ctr"/>
            <a:r>
              <a:rPr lang="it-IT" sz="1600" b="1" i="1">
                <a:solidFill>
                  <a:srgbClr val="C55A11"/>
                </a:solidFill>
                <a:latin typeface="Helvetica" panose="020B0604020202020204" pitchFamily="34" charset="0"/>
              </a:rPr>
              <a:t>15,9</a:t>
            </a:r>
          </a:p>
        </p:txBody>
      </p:sp>
      <p:sp>
        <p:nvSpPr>
          <p:cNvPr id="25" name="TextBox 24">
            <a:extLst>
              <a:ext uri="{FF2B5EF4-FFF2-40B4-BE49-F238E27FC236}">
                <a16:creationId xmlns:a16="http://schemas.microsoft.com/office/drawing/2014/main" id="{2E7CE75D-793B-BD6D-F517-33AAE8E137DA}"/>
              </a:ext>
            </a:extLst>
          </p:cNvPr>
          <p:cNvSpPr txBox="1"/>
          <p:nvPr/>
        </p:nvSpPr>
        <p:spPr>
          <a:xfrm>
            <a:off x="5854183" y="4193223"/>
            <a:ext cx="804140" cy="338554"/>
          </a:xfrm>
          <a:prstGeom prst="rect">
            <a:avLst/>
          </a:prstGeom>
          <a:noFill/>
        </p:spPr>
        <p:txBody>
          <a:bodyPr wrap="square" rtlCol="0">
            <a:spAutoFit/>
          </a:bodyPr>
          <a:lstStyle/>
          <a:p>
            <a:pPr algn="ctr"/>
            <a:r>
              <a:rPr lang="it-IT" sz="1600" b="1" i="1">
                <a:solidFill>
                  <a:srgbClr val="C55A11"/>
                </a:solidFill>
                <a:latin typeface="Helvetica" panose="020B0604020202020204" pitchFamily="34" charset="0"/>
              </a:rPr>
              <a:t>146,8</a:t>
            </a:r>
          </a:p>
        </p:txBody>
      </p:sp>
      <p:sp>
        <p:nvSpPr>
          <p:cNvPr id="26" name="TextBox 25">
            <a:extLst>
              <a:ext uri="{FF2B5EF4-FFF2-40B4-BE49-F238E27FC236}">
                <a16:creationId xmlns:a16="http://schemas.microsoft.com/office/drawing/2014/main" id="{7C18A116-E53A-5FEA-3145-6D386CB62DB0}"/>
              </a:ext>
            </a:extLst>
          </p:cNvPr>
          <p:cNvSpPr txBox="1"/>
          <p:nvPr/>
        </p:nvSpPr>
        <p:spPr>
          <a:xfrm>
            <a:off x="4255975" y="5077169"/>
            <a:ext cx="804140" cy="338554"/>
          </a:xfrm>
          <a:prstGeom prst="rect">
            <a:avLst/>
          </a:prstGeom>
          <a:noFill/>
        </p:spPr>
        <p:txBody>
          <a:bodyPr wrap="square" rtlCol="0">
            <a:spAutoFit/>
          </a:bodyPr>
          <a:lstStyle/>
          <a:p>
            <a:pPr algn="ctr"/>
            <a:r>
              <a:rPr lang="it-IT" sz="1600" b="1" i="1">
                <a:solidFill>
                  <a:srgbClr val="C55A11"/>
                </a:solidFill>
                <a:latin typeface="Helvetica" panose="020B0604020202020204" pitchFamily="34" charset="0"/>
              </a:rPr>
              <a:t>0,0</a:t>
            </a:r>
          </a:p>
        </p:txBody>
      </p:sp>
      <p:sp>
        <p:nvSpPr>
          <p:cNvPr id="27" name="TextBox 26">
            <a:extLst>
              <a:ext uri="{FF2B5EF4-FFF2-40B4-BE49-F238E27FC236}">
                <a16:creationId xmlns:a16="http://schemas.microsoft.com/office/drawing/2014/main" id="{CEF8EBE7-EF27-D474-B1FE-4A7B346CC327}"/>
              </a:ext>
            </a:extLst>
          </p:cNvPr>
          <p:cNvSpPr txBox="1"/>
          <p:nvPr/>
        </p:nvSpPr>
        <p:spPr>
          <a:xfrm>
            <a:off x="2680969" y="4458905"/>
            <a:ext cx="804140" cy="338554"/>
          </a:xfrm>
          <a:prstGeom prst="rect">
            <a:avLst/>
          </a:prstGeom>
          <a:noFill/>
        </p:spPr>
        <p:txBody>
          <a:bodyPr wrap="square" rtlCol="0">
            <a:spAutoFit/>
          </a:bodyPr>
          <a:lstStyle/>
          <a:p>
            <a:pPr algn="ctr"/>
            <a:r>
              <a:rPr lang="it-IT" sz="1600" b="1" i="1">
                <a:solidFill>
                  <a:srgbClr val="C55A11"/>
                </a:solidFill>
                <a:latin typeface="Helvetica" panose="020B0604020202020204" pitchFamily="34" charset="0"/>
              </a:rPr>
              <a:t>99,9</a:t>
            </a:r>
          </a:p>
        </p:txBody>
      </p:sp>
      <p:sp>
        <p:nvSpPr>
          <p:cNvPr id="28" name="TextBox 27">
            <a:extLst>
              <a:ext uri="{FF2B5EF4-FFF2-40B4-BE49-F238E27FC236}">
                <a16:creationId xmlns:a16="http://schemas.microsoft.com/office/drawing/2014/main" id="{8454AF02-7C16-8CAA-29BE-0C11EB062FC8}"/>
              </a:ext>
            </a:extLst>
          </p:cNvPr>
          <p:cNvSpPr txBox="1"/>
          <p:nvPr/>
        </p:nvSpPr>
        <p:spPr>
          <a:xfrm>
            <a:off x="1077743" y="2725786"/>
            <a:ext cx="804140" cy="338554"/>
          </a:xfrm>
          <a:prstGeom prst="rect">
            <a:avLst/>
          </a:prstGeom>
          <a:noFill/>
        </p:spPr>
        <p:txBody>
          <a:bodyPr wrap="square" rtlCol="0">
            <a:spAutoFit/>
          </a:bodyPr>
          <a:lstStyle/>
          <a:p>
            <a:pPr algn="ctr"/>
            <a:r>
              <a:rPr lang="it-IT" sz="1600" b="1" i="1">
                <a:solidFill>
                  <a:srgbClr val="C55A11"/>
                </a:solidFill>
                <a:latin typeface="Helvetica" panose="020B0604020202020204" pitchFamily="34" charset="0"/>
              </a:rPr>
              <a:t>405,4</a:t>
            </a:r>
          </a:p>
        </p:txBody>
      </p:sp>
      <p:grpSp>
        <p:nvGrpSpPr>
          <p:cNvPr id="34" name="Group 33">
            <a:extLst>
              <a:ext uri="{FF2B5EF4-FFF2-40B4-BE49-F238E27FC236}">
                <a16:creationId xmlns:a16="http://schemas.microsoft.com/office/drawing/2014/main" id="{59035B7F-C6B9-F8D6-39B5-652A71EEE808}"/>
              </a:ext>
            </a:extLst>
          </p:cNvPr>
          <p:cNvGrpSpPr/>
          <p:nvPr/>
        </p:nvGrpSpPr>
        <p:grpSpPr>
          <a:xfrm>
            <a:off x="2847975" y="1482003"/>
            <a:ext cx="386397" cy="386397"/>
            <a:chOff x="2847975" y="1482003"/>
            <a:chExt cx="386397" cy="386397"/>
          </a:xfrm>
        </p:grpSpPr>
        <p:sp>
          <p:nvSpPr>
            <p:cNvPr id="33" name="Flowchart: Connector 32">
              <a:extLst>
                <a:ext uri="{FF2B5EF4-FFF2-40B4-BE49-F238E27FC236}">
                  <a16:creationId xmlns:a16="http://schemas.microsoft.com/office/drawing/2014/main" id="{E48B066F-BAC9-2728-2DA0-557B21338CED}"/>
                </a:ext>
              </a:extLst>
            </p:cNvPr>
            <p:cNvSpPr>
              <a:spLocks noChangeAspect="1"/>
            </p:cNvSpPr>
            <p:nvPr/>
          </p:nvSpPr>
          <p:spPr>
            <a:xfrm>
              <a:off x="2847975" y="1482003"/>
              <a:ext cx="386397" cy="386397"/>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pic>
          <p:nvPicPr>
            <p:cNvPr id="32" name="Picture 31" descr="A graph with a red arrow pointing up&#10;&#10;Description automatically generated">
              <a:extLst>
                <a:ext uri="{FF2B5EF4-FFF2-40B4-BE49-F238E27FC236}">
                  <a16:creationId xmlns:a16="http://schemas.microsoft.com/office/drawing/2014/main" id="{259EFAEC-8B31-619E-C333-876A3E4F8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465" y="1553493"/>
              <a:ext cx="243417" cy="243417"/>
            </a:xfrm>
            <a:prstGeom prst="rect">
              <a:avLst/>
            </a:prstGeom>
          </p:spPr>
        </p:pic>
      </p:grpSp>
    </p:spTree>
    <p:extLst>
      <p:ext uri="{BB962C8B-B14F-4D97-AF65-F5344CB8AC3E}">
        <p14:creationId xmlns:p14="http://schemas.microsoft.com/office/powerpoint/2010/main" val="330945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94314D-FCE7-0828-8072-6B041EE1B573}"/>
              </a:ext>
            </a:extLst>
          </p:cNvPr>
          <p:cNvSpPr txBox="1"/>
          <p:nvPr/>
        </p:nvSpPr>
        <p:spPr>
          <a:xfrm>
            <a:off x="438150" y="5805940"/>
            <a:ext cx="8409834" cy="371475"/>
          </a:xfrm>
          <a:prstGeom prst="rect">
            <a:avLst/>
          </a:prstGeom>
          <a:solidFill>
            <a:schemeClr val="accent1">
              <a:lumMod val="60000"/>
              <a:lumOff val="40000"/>
            </a:schemeClr>
          </a:solidFill>
          <a:ln>
            <a:solidFill>
              <a:srgbClr val="164094"/>
            </a:solidFill>
          </a:ln>
        </p:spPr>
        <p:txBody>
          <a:bodyPr wrap="square" rtlCol="0">
            <a:spAutoFit/>
          </a:bodyPr>
          <a:lstStyle/>
          <a:p>
            <a:r>
              <a:rPr lang="en-US" b="1" i="1">
                <a:latin typeface="Helvetica" panose="020B0604020202020204" pitchFamily="34" charset="0"/>
                <a:cs typeface="Helvetica" panose="020B0604020202020204" pitchFamily="34" charset="0"/>
              </a:rPr>
              <a:t>      </a:t>
            </a:r>
            <a:endParaRPr lang="it-IT" b="1" i="1">
              <a:latin typeface="Helvetica" panose="020B0604020202020204" pitchFamily="34" charset="0"/>
              <a:cs typeface="Helvetica" panose="020B0604020202020204" pitchFamily="34" charset="0"/>
            </a:endParaRPr>
          </a:p>
        </p:txBody>
      </p:sp>
      <p:graphicFrame>
        <p:nvGraphicFramePr>
          <p:cNvPr id="6" name="Chart 5">
            <a:extLst>
              <a:ext uri="{FF2B5EF4-FFF2-40B4-BE49-F238E27FC236}">
                <a16:creationId xmlns:a16="http://schemas.microsoft.com/office/drawing/2014/main" id="{CF64F917-C95E-41D0-8448-520A66295727}"/>
              </a:ext>
            </a:extLst>
          </p:cNvPr>
          <p:cNvGraphicFramePr/>
          <p:nvPr>
            <p:extLst>
              <p:ext uri="{D42A27DB-BD31-4B8C-83A1-F6EECF244321}">
                <p14:modId xmlns:p14="http://schemas.microsoft.com/office/powerpoint/2010/main" val="1472433972"/>
              </p:ext>
            </p:extLst>
          </p:nvPr>
        </p:nvGraphicFramePr>
        <p:xfrm>
          <a:off x="438151" y="1266575"/>
          <a:ext cx="8409833" cy="4499275"/>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41F652E-AB1B-848F-CD93-6D59AF3DCEFE}"/>
              </a:ext>
            </a:extLst>
          </p:cNvPr>
          <p:cNvSpPr txBox="1"/>
          <p:nvPr/>
        </p:nvSpPr>
        <p:spPr>
          <a:xfrm>
            <a:off x="3041527" y="1594364"/>
            <a:ext cx="1983343"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it-IT" sz="1400" b="1">
                <a:solidFill>
                  <a:srgbClr val="164094"/>
                </a:solidFill>
                <a:latin typeface="Helvetica" panose="020B0604020202020204" pitchFamily="34" charset="0"/>
              </a:rPr>
              <a:t>12,0% di risorse liquidate sull’intera dotazione del PR</a:t>
            </a:r>
          </a:p>
        </p:txBody>
      </p:sp>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24</a:t>
            </a:fld>
            <a:endParaRPr lang="it-IT"/>
          </a:p>
        </p:txBody>
      </p:sp>
      <p:sp>
        <p:nvSpPr>
          <p:cNvPr id="4" name="CasellaDiTesto 6">
            <a:extLst>
              <a:ext uri="{FF2B5EF4-FFF2-40B4-BE49-F238E27FC236}">
                <a16:creationId xmlns:a16="http://schemas.microsoft.com/office/drawing/2014/main" id="{916632FC-5BB4-209F-9B50-82D458DBBC8F}"/>
              </a:ext>
            </a:extLst>
          </p:cNvPr>
          <p:cNvSpPr txBox="1"/>
          <p:nvPr/>
        </p:nvSpPr>
        <p:spPr>
          <a:xfrm>
            <a:off x="2004292" y="575165"/>
            <a:ext cx="690099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it-IT" sz="1600" b="1">
                <a:solidFill>
                  <a:srgbClr val="086A2E"/>
                </a:solidFill>
                <a:latin typeface="Helvetica" panose="020B0604020202030204" pitchFamily="34" charset="0"/>
              </a:rPr>
              <a:t>Risorse liquidate su risorse impegnate </a:t>
            </a:r>
            <a:r>
              <a:rPr lang="it-IT" sz="1600" b="1" i="1">
                <a:solidFill>
                  <a:srgbClr val="086A2E"/>
                </a:solidFill>
                <a:latin typeface="Helvetica" panose="020B0604020202030204" pitchFamily="34" charset="0"/>
              </a:rPr>
              <a:t>(in milioni di €) </a:t>
            </a:r>
            <a:r>
              <a:rPr lang="it-IT" sz="1600" b="1">
                <a:solidFill>
                  <a:srgbClr val="086A2E"/>
                </a:solidFill>
                <a:latin typeface="Helvetica" panose="020B0604020202030204" pitchFamily="34" charset="0"/>
              </a:rPr>
              <a:t>[3/3] </a:t>
            </a:r>
          </a:p>
        </p:txBody>
      </p:sp>
      <p:sp>
        <p:nvSpPr>
          <p:cNvPr id="12" name="TextBox 11">
            <a:extLst>
              <a:ext uri="{FF2B5EF4-FFF2-40B4-BE49-F238E27FC236}">
                <a16:creationId xmlns:a16="http://schemas.microsoft.com/office/drawing/2014/main" id="{F12B8074-BF13-7123-D4F6-4954777987D5}"/>
              </a:ext>
            </a:extLst>
          </p:cNvPr>
          <p:cNvSpPr txBox="1"/>
          <p:nvPr/>
        </p:nvSpPr>
        <p:spPr>
          <a:xfrm>
            <a:off x="1023129" y="5823131"/>
            <a:ext cx="834712" cy="338554"/>
          </a:xfrm>
          <a:prstGeom prst="rect">
            <a:avLst/>
          </a:prstGeom>
          <a:noFill/>
        </p:spPr>
        <p:txBody>
          <a:bodyPr wrap="square" rtlCol="0">
            <a:spAutoFit/>
          </a:bodyPr>
          <a:lstStyle/>
          <a:p>
            <a:pPr algn="ctr"/>
            <a:r>
              <a:rPr lang="it-IT" sz="1600" b="1" i="1">
                <a:latin typeface="Helvetica" panose="020B0604020202020204" pitchFamily="34" charset="0"/>
              </a:rPr>
              <a:t>46,5%</a:t>
            </a:r>
          </a:p>
        </p:txBody>
      </p:sp>
      <p:sp>
        <p:nvSpPr>
          <p:cNvPr id="13" name="TextBox 12">
            <a:extLst>
              <a:ext uri="{FF2B5EF4-FFF2-40B4-BE49-F238E27FC236}">
                <a16:creationId xmlns:a16="http://schemas.microsoft.com/office/drawing/2014/main" id="{4C2DBA38-8873-925C-4756-F72B576E94AD}"/>
              </a:ext>
            </a:extLst>
          </p:cNvPr>
          <p:cNvSpPr txBox="1"/>
          <p:nvPr/>
        </p:nvSpPr>
        <p:spPr>
          <a:xfrm>
            <a:off x="2616523" y="5823131"/>
            <a:ext cx="834712" cy="338554"/>
          </a:xfrm>
          <a:prstGeom prst="rect">
            <a:avLst/>
          </a:prstGeom>
          <a:noFill/>
        </p:spPr>
        <p:txBody>
          <a:bodyPr wrap="square" rtlCol="0">
            <a:spAutoFit/>
          </a:bodyPr>
          <a:lstStyle/>
          <a:p>
            <a:pPr algn="ctr"/>
            <a:r>
              <a:rPr lang="it-IT" sz="1600" b="1" i="1">
                <a:latin typeface="Helvetica" panose="020B0604020202020204" pitchFamily="34" charset="0"/>
              </a:rPr>
              <a:t>33,5%</a:t>
            </a:r>
          </a:p>
        </p:txBody>
      </p:sp>
      <p:sp>
        <p:nvSpPr>
          <p:cNvPr id="14" name="TextBox 13">
            <a:extLst>
              <a:ext uri="{FF2B5EF4-FFF2-40B4-BE49-F238E27FC236}">
                <a16:creationId xmlns:a16="http://schemas.microsoft.com/office/drawing/2014/main" id="{CFA7FC04-57DE-6098-1A45-E0D1E1F82A95}"/>
              </a:ext>
            </a:extLst>
          </p:cNvPr>
          <p:cNvSpPr txBox="1"/>
          <p:nvPr/>
        </p:nvSpPr>
        <p:spPr>
          <a:xfrm>
            <a:off x="4281264" y="5823131"/>
            <a:ext cx="834712" cy="338554"/>
          </a:xfrm>
          <a:prstGeom prst="rect">
            <a:avLst/>
          </a:prstGeom>
          <a:noFill/>
        </p:spPr>
        <p:txBody>
          <a:bodyPr wrap="square" rtlCol="0">
            <a:spAutoFit/>
          </a:bodyPr>
          <a:lstStyle/>
          <a:p>
            <a:pPr algn="ctr"/>
            <a:r>
              <a:rPr lang="it-IT" sz="1600" b="1" i="1">
                <a:latin typeface="Helvetica" panose="020B0604020202020204" pitchFamily="34" charset="0"/>
              </a:rPr>
              <a:t>0,0%</a:t>
            </a:r>
          </a:p>
        </p:txBody>
      </p:sp>
      <p:sp>
        <p:nvSpPr>
          <p:cNvPr id="15" name="TextBox 14">
            <a:extLst>
              <a:ext uri="{FF2B5EF4-FFF2-40B4-BE49-F238E27FC236}">
                <a16:creationId xmlns:a16="http://schemas.microsoft.com/office/drawing/2014/main" id="{773A2E67-472D-8496-28DF-6776C1C1A6BB}"/>
              </a:ext>
            </a:extLst>
          </p:cNvPr>
          <p:cNvSpPr txBox="1"/>
          <p:nvPr/>
        </p:nvSpPr>
        <p:spPr>
          <a:xfrm>
            <a:off x="5763562" y="5823131"/>
            <a:ext cx="1040798" cy="338554"/>
          </a:xfrm>
          <a:prstGeom prst="rect">
            <a:avLst/>
          </a:prstGeom>
          <a:noFill/>
        </p:spPr>
        <p:txBody>
          <a:bodyPr wrap="square" rtlCol="0">
            <a:spAutoFit/>
          </a:bodyPr>
          <a:lstStyle/>
          <a:p>
            <a:pPr algn="ctr"/>
            <a:r>
              <a:rPr lang="it-IT" sz="1600" b="1" i="1">
                <a:latin typeface="Helvetica" panose="020B0604020202020204" pitchFamily="34" charset="0"/>
              </a:rPr>
              <a:t>10,0%</a:t>
            </a:r>
          </a:p>
        </p:txBody>
      </p:sp>
      <p:sp>
        <p:nvSpPr>
          <p:cNvPr id="16" name="TextBox 15">
            <a:extLst>
              <a:ext uri="{FF2B5EF4-FFF2-40B4-BE49-F238E27FC236}">
                <a16:creationId xmlns:a16="http://schemas.microsoft.com/office/drawing/2014/main" id="{367EB608-D628-AE85-CA2B-A25D3AD50F66}"/>
              </a:ext>
            </a:extLst>
          </p:cNvPr>
          <p:cNvSpPr txBox="1"/>
          <p:nvPr/>
        </p:nvSpPr>
        <p:spPr>
          <a:xfrm>
            <a:off x="7312207" y="5823131"/>
            <a:ext cx="1215352" cy="338554"/>
          </a:xfrm>
          <a:prstGeom prst="rect">
            <a:avLst/>
          </a:prstGeom>
          <a:noFill/>
        </p:spPr>
        <p:txBody>
          <a:bodyPr wrap="square" rtlCol="0">
            <a:spAutoFit/>
          </a:bodyPr>
          <a:lstStyle/>
          <a:p>
            <a:pPr algn="ctr"/>
            <a:r>
              <a:rPr lang="it-IT" sz="1600" b="1" i="1">
                <a:latin typeface="Helvetica" panose="020B0604020202020204" pitchFamily="34" charset="0"/>
              </a:rPr>
              <a:t>21,1%</a:t>
            </a:r>
          </a:p>
        </p:txBody>
      </p:sp>
      <p:sp>
        <p:nvSpPr>
          <p:cNvPr id="17" name="TextBox 16">
            <a:extLst>
              <a:ext uri="{FF2B5EF4-FFF2-40B4-BE49-F238E27FC236}">
                <a16:creationId xmlns:a16="http://schemas.microsoft.com/office/drawing/2014/main" id="{7536C4E1-DFE6-297A-BEF8-C46D3B15C037}"/>
              </a:ext>
            </a:extLst>
          </p:cNvPr>
          <p:cNvSpPr txBox="1"/>
          <p:nvPr/>
        </p:nvSpPr>
        <p:spPr>
          <a:xfrm>
            <a:off x="1029252" y="1433235"/>
            <a:ext cx="901123"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405,4</a:t>
            </a:r>
          </a:p>
        </p:txBody>
      </p:sp>
      <p:sp>
        <p:nvSpPr>
          <p:cNvPr id="18" name="TextBox 17">
            <a:extLst>
              <a:ext uri="{FF2B5EF4-FFF2-40B4-BE49-F238E27FC236}">
                <a16:creationId xmlns:a16="http://schemas.microsoft.com/office/drawing/2014/main" id="{4C640401-3DEA-FD00-4120-CB2FB99D0674}"/>
              </a:ext>
            </a:extLst>
          </p:cNvPr>
          <p:cNvSpPr txBox="1"/>
          <p:nvPr/>
        </p:nvSpPr>
        <p:spPr>
          <a:xfrm>
            <a:off x="2680969" y="4107891"/>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99,9</a:t>
            </a:r>
          </a:p>
        </p:txBody>
      </p:sp>
      <p:sp>
        <p:nvSpPr>
          <p:cNvPr id="21" name="TextBox 20">
            <a:extLst>
              <a:ext uri="{FF2B5EF4-FFF2-40B4-BE49-F238E27FC236}">
                <a16:creationId xmlns:a16="http://schemas.microsoft.com/office/drawing/2014/main" id="{A6FD1DA0-541F-6DDE-689F-7A7C3E7FF23B}"/>
              </a:ext>
            </a:extLst>
          </p:cNvPr>
          <p:cNvSpPr txBox="1"/>
          <p:nvPr/>
        </p:nvSpPr>
        <p:spPr>
          <a:xfrm>
            <a:off x="4241134" y="4987152"/>
            <a:ext cx="804140" cy="338554"/>
          </a:xfrm>
          <a:prstGeom prst="rect">
            <a:avLst/>
          </a:prstGeom>
          <a:noFill/>
        </p:spPr>
        <p:txBody>
          <a:bodyPr wrap="square" rtlCol="0">
            <a:spAutoFit/>
          </a:bodyPr>
          <a:lstStyle/>
          <a:p>
            <a:pPr algn="ctr"/>
            <a:r>
              <a:rPr lang="it-IT" sz="1600" b="1" i="1">
                <a:solidFill>
                  <a:srgbClr val="164094"/>
                </a:solidFill>
                <a:latin typeface="Helvetica" panose="020B0604020202020204" pitchFamily="34" charset="0"/>
              </a:rPr>
              <a:t>0,0</a:t>
            </a:r>
          </a:p>
        </p:txBody>
      </p:sp>
      <p:sp>
        <p:nvSpPr>
          <p:cNvPr id="22" name="TextBox 21">
            <a:extLst>
              <a:ext uri="{FF2B5EF4-FFF2-40B4-BE49-F238E27FC236}">
                <a16:creationId xmlns:a16="http://schemas.microsoft.com/office/drawing/2014/main" id="{CD200945-408B-F223-BDDD-2F20E5FB53F5}"/>
              </a:ext>
            </a:extLst>
          </p:cNvPr>
          <p:cNvSpPr txBox="1"/>
          <p:nvPr/>
        </p:nvSpPr>
        <p:spPr>
          <a:xfrm>
            <a:off x="5852864" y="3693790"/>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146,8</a:t>
            </a:r>
          </a:p>
        </p:txBody>
      </p:sp>
      <p:sp>
        <p:nvSpPr>
          <p:cNvPr id="23" name="TextBox 22">
            <a:extLst>
              <a:ext uri="{FF2B5EF4-FFF2-40B4-BE49-F238E27FC236}">
                <a16:creationId xmlns:a16="http://schemas.microsoft.com/office/drawing/2014/main" id="{1C9CAC6F-DADB-BD7D-84EA-DCC09933A506}"/>
              </a:ext>
            </a:extLst>
          </p:cNvPr>
          <p:cNvSpPr txBox="1"/>
          <p:nvPr/>
        </p:nvSpPr>
        <p:spPr>
          <a:xfrm>
            <a:off x="7429008" y="4845244"/>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15,9</a:t>
            </a:r>
          </a:p>
        </p:txBody>
      </p:sp>
      <p:sp>
        <p:nvSpPr>
          <p:cNvPr id="24" name="TextBox 23">
            <a:extLst>
              <a:ext uri="{FF2B5EF4-FFF2-40B4-BE49-F238E27FC236}">
                <a16:creationId xmlns:a16="http://schemas.microsoft.com/office/drawing/2014/main" id="{AF01C0AE-34BF-530F-47E5-AE5F36D87D5D}"/>
              </a:ext>
            </a:extLst>
          </p:cNvPr>
          <p:cNvSpPr txBox="1"/>
          <p:nvPr/>
        </p:nvSpPr>
        <p:spPr>
          <a:xfrm>
            <a:off x="6882294" y="5003612"/>
            <a:ext cx="804140" cy="338554"/>
          </a:xfrm>
          <a:prstGeom prst="rect">
            <a:avLst/>
          </a:prstGeom>
          <a:noFill/>
        </p:spPr>
        <p:txBody>
          <a:bodyPr wrap="square" rtlCol="0">
            <a:spAutoFit/>
          </a:bodyPr>
          <a:lstStyle/>
          <a:p>
            <a:pPr algn="ctr"/>
            <a:r>
              <a:rPr lang="it-IT" sz="1600" b="1" i="1">
                <a:solidFill>
                  <a:srgbClr val="164094"/>
                </a:solidFill>
                <a:latin typeface="Helvetica" panose="020B0604020202020204" pitchFamily="34" charset="0"/>
              </a:rPr>
              <a:t>3,4</a:t>
            </a:r>
          </a:p>
        </p:txBody>
      </p:sp>
      <p:sp>
        <p:nvSpPr>
          <p:cNvPr id="25" name="TextBox 24">
            <a:extLst>
              <a:ext uri="{FF2B5EF4-FFF2-40B4-BE49-F238E27FC236}">
                <a16:creationId xmlns:a16="http://schemas.microsoft.com/office/drawing/2014/main" id="{2E7CE75D-793B-BD6D-F517-33AAE8E137DA}"/>
              </a:ext>
            </a:extLst>
          </p:cNvPr>
          <p:cNvSpPr txBox="1"/>
          <p:nvPr/>
        </p:nvSpPr>
        <p:spPr>
          <a:xfrm>
            <a:off x="5852864" y="4858866"/>
            <a:ext cx="804140" cy="338554"/>
          </a:xfrm>
          <a:prstGeom prst="rect">
            <a:avLst/>
          </a:prstGeom>
          <a:noFill/>
        </p:spPr>
        <p:txBody>
          <a:bodyPr wrap="square" rtlCol="0">
            <a:spAutoFit/>
          </a:bodyPr>
          <a:lstStyle/>
          <a:p>
            <a:pPr algn="ctr"/>
            <a:r>
              <a:rPr lang="it-IT" sz="1600" b="1" i="1">
                <a:solidFill>
                  <a:srgbClr val="164094"/>
                </a:solidFill>
                <a:latin typeface="Helvetica" panose="020B0604020202020204" pitchFamily="34" charset="0"/>
              </a:rPr>
              <a:t>14,6</a:t>
            </a:r>
          </a:p>
        </p:txBody>
      </p:sp>
      <p:sp>
        <p:nvSpPr>
          <p:cNvPr id="27" name="TextBox 26">
            <a:extLst>
              <a:ext uri="{FF2B5EF4-FFF2-40B4-BE49-F238E27FC236}">
                <a16:creationId xmlns:a16="http://schemas.microsoft.com/office/drawing/2014/main" id="{CEF8EBE7-EF27-D474-B1FE-4A7B346CC327}"/>
              </a:ext>
            </a:extLst>
          </p:cNvPr>
          <p:cNvSpPr txBox="1"/>
          <p:nvPr/>
        </p:nvSpPr>
        <p:spPr>
          <a:xfrm>
            <a:off x="2651473" y="4686804"/>
            <a:ext cx="804140" cy="338554"/>
          </a:xfrm>
          <a:prstGeom prst="rect">
            <a:avLst/>
          </a:prstGeom>
          <a:noFill/>
        </p:spPr>
        <p:txBody>
          <a:bodyPr wrap="square" rtlCol="0">
            <a:spAutoFit/>
          </a:bodyPr>
          <a:lstStyle/>
          <a:p>
            <a:pPr algn="ctr"/>
            <a:r>
              <a:rPr lang="it-IT" sz="1600" b="1" i="1">
                <a:solidFill>
                  <a:srgbClr val="164094"/>
                </a:solidFill>
                <a:latin typeface="Helvetica" panose="020B0604020202020204" pitchFamily="34" charset="0"/>
              </a:rPr>
              <a:t>33,5</a:t>
            </a:r>
          </a:p>
        </p:txBody>
      </p:sp>
      <p:sp>
        <p:nvSpPr>
          <p:cNvPr id="28" name="TextBox 27">
            <a:extLst>
              <a:ext uri="{FF2B5EF4-FFF2-40B4-BE49-F238E27FC236}">
                <a16:creationId xmlns:a16="http://schemas.microsoft.com/office/drawing/2014/main" id="{8454AF02-7C16-8CAA-29BE-0C11EB062FC8}"/>
              </a:ext>
            </a:extLst>
          </p:cNvPr>
          <p:cNvSpPr txBox="1"/>
          <p:nvPr/>
        </p:nvSpPr>
        <p:spPr>
          <a:xfrm>
            <a:off x="1077743" y="3334346"/>
            <a:ext cx="804140" cy="338554"/>
          </a:xfrm>
          <a:prstGeom prst="rect">
            <a:avLst/>
          </a:prstGeom>
          <a:noFill/>
        </p:spPr>
        <p:txBody>
          <a:bodyPr wrap="square" rtlCol="0">
            <a:spAutoFit/>
          </a:bodyPr>
          <a:lstStyle/>
          <a:p>
            <a:pPr algn="ctr"/>
            <a:r>
              <a:rPr lang="it-IT" sz="1600" b="1" i="1">
                <a:solidFill>
                  <a:srgbClr val="164094"/>
                </a:solidFill>
                <a:latin typeface="Helvetica" panose="020B0604020202020204" pitchFamily="34" charset="0"/>
              </a:rPr>
              <a:t>188,6</a:t>
            </a:r>
          </a:p>
        </p:txBody>
      </p:sp>
      <p:grpSp>
        <p:nvGrpSpPr>
          <p:cNvPr id="34" name="Group 33">
            <a:extLst>
              <a:ext uri="{FF2B5EF4-FFF2-40B4-BE49-F238E27FC236}">
                <a16:creationId xmlns:a16="http://schemas.microsoft.com/office/drawing/2014/main" id="{59035B7F-C6B9-F8D6-39B5-652A71EEE808}"/>
              </a:ext>
            </a:extLst>
          </p:cNvPr>
          <p:cNvGrpSpPr/>
          <p:nvPr/>
        </p:nvGrpSpPr>
        <p:grpSpPr>
          <a:xfrm>
            <a:off x="2847975" y="1446251"/>
            <a:ext cx="386397" cy="386397"/>
            <a:chOff x="2847975" y="1482003"/>
            <a:chExt cx="386397" cy="386397"/>
          </a:xfrm>
        </p:grpSpPr>
        <p:sp>
          <p:nvSpPr>
            <p:cNvPr id="33" name="Flowchart: Connector 32">
              <a:extLst>
                <a:ext uri="{FF2B5EF4-FFF2-40B4-BE49-F238E27FC236}">
                  <a16:creationId xmlns:a16="http://schemas.microsoft.com/office/drawing/2014/main" id="{E48B066F-BAC9-2728-2DA0-557B21338CED}"/>
                </a:ext>
              </a:extLst>
            </p:cNvPr>
            <p:cNvSpPr>
              <a:spLocks noChangeAspect="1"/>
            </p:cNvSpPr>
            <p:nvPr/>
          </p:nvSpPr>
          <p:spPr>
            <a:xfrm>
              <a:off x="2847975" y="1482003"/>
              <a:ext cx="386397" cy="386397"/>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pic>
          <p:nvPicPr>
            <p:cNvPr id="32" name="Picture 31" descr="A graph with a red arrow pointing up&#10;&#10;Description automatically generated">
              <a:extLst>
                <a:ext uri="{FF2B5EF4-FFF2-40B4-BE49-F238E27FC236}">
                  <a16:creationId xmlns:a16="http://schemas.microsoft.com/office/drawing/2014/main" id="{259EFAEC-8B31-619E-C333-876A3E4F8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465" y="1553493"/>
              <a:ext cx="243417" cy="243417"/>
            </a:xfrm>
            <a:prstGeom prst="rect">
              <a:avLst/>
            </a:prstGeom>
          </p:spPr>
        </p:pic>
      </p:grpSp>
      <p:sp>
        <p:nvSpPr>
          <p:cNvPr id="10" name="TextBox 9">
            <a:extLst>
              <a:ext uri="{FF2B5EF4-FFF2-40B4-BE49-F238E27FC236}">
                <a16:creationId xmlns:a16="http://schemas.microsoft.com/office/drawing/2014/main" id="{C56AAB9F-B00C-95F2-D447-FD43A80BD1F9}"/>
              </a:ext>
            </a:extLst>
          </p:cNvPr>
          <p:cNvSpPr txBox="1"/>
          <p:nvPr/>
        </p:nvSpPr>
        <p:spPr>
          <a:xfrm>
            <a:off x="4241134" y="4716300"/>
            <a:ext cx="804140" cy="338554"/>
          </a:xfrm>
          <a:prstGeom prst="rect">
            <a:avLst/>
          </a:prstGeom>
          <a:noFill/>
        </p:spPr>
        <p:txBody>
          <a:bodyPr wrap="square" rtlCol="0">
            <a:spAutoFit/>
          </a:bodyPr>
          <a:lstStyle/>
          <a:p>
            <a:pPr algn="ctr"/>
            <a:r>
              <a:rPr lang="it-IT" sz="1600" b="1" i="1">
                <a:solidFill>
                  <a:schemeClr val="bg2">
                    <a:lumMod val="25000"/>
                  </a:schemeClr>
                </a:solidFill>
                <a:latin typeface="Helvetica" panose="020B0604020202020204" pitchFamily="34" charset="0"/>
              </a:rPr>
              <a:t>0,0</a:t>
            </a:r>
          </a:p>
        </p:txBody>
      </p:sp>
    </p:spTree>
    <p:extLst>
      <p:ext uri="{BB962C8B-B14F-4D97-AF65-F5344CB8AC3E}">
        <p14:creationId xmlns:p14="http://schemas.microsoft.com/office/powerpoint/2010/main" val="417056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25</a:t>
            </a:fld>
            <a:endParaRPr lang="it-IT"/>
          </a:p>
        </p:txBody>
      </p:sp>
      <p:sp>
        <p:nvSpPr>
          <p:cNvPr id="3" name="CasellaDiTesto 6">
            <a:extLst>
              <a:ext uri="{FF2B5EF4-FFF2-40B4-BE49-F238E27FC236}">
                <a16:creationId xmlns:a16="http://schemas.microsoft.com/office/drawing/2014/main" id="{E503C2B7-8613-8665-8F4E-D8F1DB54FEAF}"/>
              </a:ext>
            </a:extLst>
          </p:cNvPr>
          <p:cNvSpPr txBox="1"/>
          <p:nvPr/>
        </p:nvSpPr>
        <p:spPr>
          <a:xfrm>
            <a:off x="1739330" y="596065"/>
            <a:ext cx="7180365"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Applicazione strumenti finanziari – PR FESR 21-27</a:t>
            </a:r>
          </a:p>
        </p:txBody>
      </p:sp>
      <p:sp>
        <p:nvSpPr>
          <p:cNvPr id="4" name="TextBox 3">
            <a:extLst>
              <a:ext uri="{FF2B5EF4-FFF2-40B4-BE49-F238E27FC236}">
                <a16:creationId xmlns:a16="http://schemas.microsoft.com/office/drawing/2014/main" id="{6F3F2DA3-BC0D-29F4-FB4A-34C52C496847}"/>
              </a:ext>
            </a:extLst>
          </p:cNvPr>
          <p:cNvSpPr txBox="1"/>
          <p:nvPr/>
        </p:nvSpPr>
        <p:spPr>
          <a:xfrm>
            <a:off x="396503" y="1014588"/>
            <a:ext cx="8396749" cy="1524007"/>
          </a:xfrm>
          <a:prstGeom prst="rect">
            <a:avLst/>
          </a:prstGeom>
          <a:noFill/>
        </p:spPr>
        <p:txBody>
          <a:bodyPr wrap="square" rtlCol="0">
            <a:spAutoFit/>
          </a:bodyPr>
          <a:lstStyle/>
          <a:p>
            <a:pPr algn="just">
              <a:lnSpc>
                <a:spcPct val="150000"/>
              </a:lnSpc>
            </a:pPr>
            <a:r>
              <a:rPr lang="it-IT" sz="1600">
                <a:latin typeface="Helvetica" panose="020B0604020202020204" pitchFamily="34" charset="0"/>
              </a:rPr>
              <a:t>Nell’ambito dell’attuazione del PR FESR 2021-2027, è dato ampio spazio all’</a:t>
            </a:r>
            <a:r>
              <a:rPr lang="it-IT" sz="1600" b="1">
                <a:latin typeface="Helvetica" panose="020B0604020202020204" pitchFamily="34" charset="0"/>
              </a:rPr>
              <a:t>attivazione di Strumenti Finanziari </a:t>
            </a:r>
            <a:r>
              <a:rPr lang="it-IT" sz="1600">
                <a:latin typeface="Helvetica" panose="020B0604020202020204" pitchFamily="34" charset="0"/>
              </a:rPr>
              <a:t>di varia forma, quali prestiti, garanzie, investimenti azionari e strumenti misti. Di seguito sono riportati alcuni dati di evidenza dell’applicazione degli strumenti nell’ambito del Programma, come da avanzamento al 30 settembre 2024. </a:t>
            </a:r>
          </a:p>
        </p:txBody>
      </p:sp>
      <p:grpSp>
        <p:nvGrpSpPr>
          <p:cNvPr id="7" name="Group 6">
            <a:extLst>
              <a:ext uri="{FF2B5EF4-FFF2-40B4-BE49-F238E27FC236}">
                <a16:creationId xmlns:a16="http://schemas.microsoft.com/office/drawing/2014/main" id="{773A5353-CEB3-D974-63E9-A6A8236C9C22}"/>
              </a:ext>
            </a:extLst>
          </p:cNvPr>
          <p:cNvGrpSpPr/>
          <p:nvPr/>
        </p:nvGrpSpPr>
        <p:grpSpPr>
          <a:xfrm>
            <a:off x="1833504" y="2775487"/>
            <a:ext cx="2376000" cy="2376000"/>
            <a:chOff x="1833504" y="2775487"/>
            <a:chExt cx="2376000" cy="2376000"/>
          </a:xfrm>
        </p:grpSpPr>
        <p:sp>
          <p:nvSpPr>
            <p:cNvPr id="6" name="Flowchart: Connector 5">
              <a:extLst>
                <a:ext uri="{FF2B5EF4-FFF2-40B4-BE49-F238E27FC236}">
                  <a16:creationId xmlns:a16="http://schemas.microsoft.com/office/drawing/2014/main" id="{217484BE-8FDE-5F3F-E39D-47A6DA008AC0}"/>
                </a:ext>
              </a:extLst>
            </p:cNvPr>
            <p:cNvSpPr>
              <a:spLocks noChangeAspect="1"/>
            </p:cNvSpPr>
            <p:nvPr/>
          </p:nvSpPr>
          <p:spPr>
            <a:xfrm>
              <a:off x="1833504" y="2775487"/>
              <a:ext cx="2376000" cy="2376000"/>
            </a:xfrm>
            <a:prstGeom prst="flowChartConnector">
              <a:avLst/>
            </a:prstGeom>
            <a:solidFill>
              <a:srgbClr val="164094"/>
            </a:solidFill>
            <a:ln w="57150">
              <a:solidFill>
                <a:srgbClr val="009F4F"/>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it-IT" sz="1500"/>
            </a:p>
          </p:txBody>
        </p:sp>
        <p:sp>
          <p:nvSpPr>
            <p:cNvPr id="21" name="TextBox 20">
              <a:extLst>
                <a:ext uri="{FF2B5EF4-FFF2-40B4-BE49-F238E27FC236}">
                  <a16:creationId xmlns:a16="http://schemas.microsoft.com/office/drawing/2014/main" id="{BD276741-6ED0-366E-7140-8DF42129437C}"/>
                </a:ext>
              </a:extLst>
            </p:cNvPr>
            <p:cNvSpPr txBox="1"/>
            <p:nvPr/>
          </p:nvSpPr>
          <p:spPr>
            <a:xfrm>
              <a:off x="2170096" y="3413996"/>
              <a:ext cx="1702817" cy="1400383"/>
            </a:xfrm>
            <a:prstGeom prst="rect">
              <a:avLst/>
            </a:prstGeom>
            <a:noFill/>
          </p:spPr>
          <p:txBody>
            <a:bodyPr wrap="square">
              <a:spAutoFit/>
            </a:bodyPr>
            <a:lstStyle/>
            <a:p>
              <a:pPr algn="ctr">
                <a:spcAft>
                  <a:spcPts val="300"/>
                </a:spcAft>
              </a:pPr>
              <a:r>
                <a:rPr lang="it-IT" sz="1200" b="1">
                  <a:solidFill>
                    <a:schemeClr val="bg1"/>
                  </a:solidFill>
                  <a:latin typeface="Helvetica" panose="020B0604020202020204" pitchFamily="34" charset="0"/>
                </a:rPr>
                <a:t>Delle 31 misure* attivate</a:t>
              </a:r>
            </a:p>
            <a:p>
              <a:pPr algn="ctr">
                <a:spcAft>
                  <a:spcPts val="300"/>
                </a:spcAft>
              </a:pPr>
              <a:r>
                <a:rPr lang="it-IT" sz="3200" b="1">
                  <a:solidFill>
                    <a:schemeClr val="bg1"/>
                  </a:solidFill>
                  <a:latin typeface="Helvetica" panose="020B0604020202020204" pitchFamily="34" charset="0"/>
                </a:rPr>
                <a:t>32%</a:t>
              </a:r>
              <a:endParaRPr lang="it-IT" sz="1200" b="1">
                <a:solidFill>
                  <a:schemeClr val="bg1"/>
                </a:solidFill>
                <a:latin typeface="Helvetica" panose="020B0604020202020204" pitchFamily="34" charset="0"/>
              </a:endParaRPr>
            </a:p>
            <a:p>
              <a:pPr algn="ctr"/>
              <a:r>
                <a:rPr lang="it-IT" sz="1200" b="1">
                  <a:solidFill>
                    <a:schemeClr val="bg1"/>
                  </a:solidFill>
                  <a:latin typeface="Helvetica" panose="020B0604020202020204" pitchFamily="34" charset="0"/>
                </a:rPr>
                <a:t>prevedono Strumenti Finanziari</a:t>
              </a:r>
            </a:p>
          </p:txBody>
        </p:sp>
        <p:grpSp>
          <p:nvGrpSpPr>
            <p:cNvPr id="29" name="Group 28">
              <a:extLst>
                <a:ext uri="{FF2B5EF4-FFF2-40B4-BE49-F238E27FC236}">
                  <a16:creationId xmlns:a16="http://schemas.microsoft.com/office/drawing/2014/main" id="{69A3C934-7C82-FAD3-57B5-91558C96881E}"/>
                </a:ext>
              </a:extLst>
            </p:cNvPr>
            <p:cNvGrpSpPr/>
            <p:nvPr/>
          </p:nvGrpSpPr>
          <p:grpSpPr>
            <a:xfrm>
              <a:off x="2723277" y="2775487"/>
              <a:ext cx="596455" cy="596455"/>
              <a:chOff x="2146375" y="2395496"/>
              <a:chExt cx="596455" cy="596455"/>
            </a:xfrm>
          </p:grpSpPr>
          <p:sp>
            <p:nvSpPr>
              <p:cNvPr id="28" name="Flowchart: Connector 27">
                <a:extLst>
                  <a:ext uri="{FF2B5EF4-FFF2-40B4-BE49-F238E27FC236}">
                    <a16:creationId xmlns:a16="http://schemas.microsoft.com/office/drawing/2014/main" id="{16D5B106-F261-50C5-D9A0-89B85691F154}"/>
                  </a:ext>
                </a:extLst>
              </p:cNvPr>
              <p:cNvSpPr>
                <a:spLocks noChangeAspect="1"/>
              </p:cNvSpPr>
              <p:nvPr/>
            </p:nvSpPr>
            <p:spPr>
              <a:xfrm>
                <a:off x="2146375" y="2395496"/>
                <a:ext cx="596455" cy="596455"/>
              </a:xfrm>
              <a:prstGeom prst="flowChartConnector">
                <a:avLst/>
              </a:prstGeom>
              <a:solidFill>
                <a:schemeClr val="bg1">
                  <a:lumMod val="85000"/>
                </a:schemeClr>
              </a:solidFill>
              <a:ln w="28575">
                <a:solidFill>
                  <a:srgbClr val="009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Picture 24" descr="A logo of a wrench and screwdriver&#10;&#10;Description automatically generated">
                <a:extLst>
                  <a:ext uri="{FF2B5EF4-FFF2-40B4-BE49-F238E27FC236}">
                    <a16:creationId xmlns:a16="http://schemas.microsoft.com/office/drawing/2014/main" id="{0DA677B7-5695-EC04-87D4-B0A1B51A0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602" y="2477723"/>
                <a:ext cx="432000" cy="432000"/>
              </a:xfrm>
              <a:prstGeom prst="rect">
                <a:avLst/>
              </a:prstGeom>
              <a:effectLst/>
            </p:spPr>
          </p:pic>
        </p:grpSp>
      </p:grpSp>
      <p:grpSp>
        <p:nvGrpSpPr>
          <p:cNvPr id="8" name="Group 7">
            <a:extLst>
              <a:ext uri="{FF2B5EF4-FFF2-40B4-BE49-F238E27FC236}">
                <a16:creationId xmlns:a16="http://schemas.microsoft.com/office/drawing/2014/main" id="{7C3414F5-652C-CCBA-3219-D9A870917958}"/>
              </a:ext>
            </a:extLst>
          </p:cNvPr>
          <p:cNvGrpSpPr/>
          <p:nvPr/>
        </p:nvGrpSpPr>
        <p:grpSpPr>
          <a:xfrm>
            <a:off x="4987580" y="2775487"/>
            <a:ext cx="2376000" cy="2376000"/>
            <a:chOff x="4987580" y="2775487"/>
            <a:chExt cx="2376000" cy="2376000"/>
          </a:xfrm>
        </p:grpSpPr>
        <p:sp>
          <p:nvSpPr>
            <p:cNvPr id="22" name="Flowchart: Connector 21">
              <a:extLst>
                <a:ext uri="{FF2B5EF4-FFF2-40B4-BE49-F238E27FC236}">
                  <a16:creationId xmlns:a16="http://schemas.microsoft.com/office/drawing/2014/main" id="{77316701-C494-574D-35D3-C1DDE8602D24}"/>
                </a:ext>
              </a:extLst>
            </p:cNvPr>
            <p:cNvSpPr>
              <a:spLocks noChangeAspect="1"/>
            </p:cNvSpPr>
            <p:nvPr/>
          </p:nvSpPr>
          <p:spPr>
            <a:xfrm>
              <a:off x="4987580" y="2775487"/>
              <a:ext cx="2376000" cy="2376000"/>
            </a:xfrm>
            <a:prstGeom prst="flowChartConnector">
              <a:avLst/>
            </a:prstGeom>
            <a:solidFill>
              <a:srgbClr val="164094"/>
            </a:solidFill>
            <a:ln w="57150">
              <a:solidFill>
                <a:srgbClr val="009F4F"/>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it-IT" sz="1500"/>
            </a:p>
          </p:txBody>
        </p:sp>
        <p:sp>
          <p:nvSpPr>
            <p:cNvPr id="23" name="TextBox 22">
              <a:extLst>
                <a:ext uri="{FF2B5EF4-FFF2-40B4-BE49-F238E27FC236}">
                  <a16:creationId xmlns:a16="http://schemas.microsoft.com/office/drawing/2014/main" id="{8C23853D-6F20-1A57-EDB7-D9C4564AEF0C}"/>
                </a:ext>
              </a:extLst>
            </p:cNvPr>
            <p:cNvSpPr txBox="1"/>
            <p:nvPr/>
          </p:nvSpPr>
          <p:spPr>
            <a:xfrm>
              <a:off x="5106536" y="3415392"/>
              <a:ext cx="2138088" cy="1400383"/>
            </a:xfrm>
            <a:prstGeom prst="rect">
              <a:avLst/>
            </a:prstGeom>
            <a:noFill/>
          </p:spPr>
          <p:txBody>
            <a:bodyPr wrap="square">
              <a:spAutoFit/>
            </a:bodyPr>
            <a:lstStyle/>
            <a:p>
              <a:pPr algn="ctr">
                <a:spcAft>
                  <a:spcPts val="300"/>
                </a:spcAft>
              </a:pPr>
              <a:r>
                <a:rPr lang="it-IT" sz="1200" b="1">
                  <a:solidFill>
                    <a:schemeClr val="bg1"/>
                  </a:solidFill>
                  <a:latin typeface="Helvetica" panose="020B0604020202020204" pitchFamily="34" charset="0"/>
                </a:rPr>
                <a:t>Delle risorse programmate per iniziative</a:t>
              </a:r>
            </a:p>
            <a:p>
              <a:pPr algn="ctr">
                <a:spcAft>
                  <a:spcPts val="300"/>
                </a:spcAft>
              </a:pPr>
              <a:r>
                <a:rPr lang="it-IT" sz="3200" b="1">
                  <a:solidFill>
                    <a:schemeClr val="bg1"/>
                  </a:solidFill>
                  <a:latin typeface="Helvetica" panose="020B0604020202020204" pitchFamily="34" charset="0"/>
                </a:rPr>
                <a:t>37%</a:t>
              </a:r>
              <a:endParaRPr lang="it-IT" sz="1200" b="1">
                <a:solidFill>
                  <a:schemeClr val="bg1"/>
                </a:solidFill>
                <a:latin typeface="Helvetica" panose="020B0604020202020204" pitchFamily="34" charset="0"/>
              </a:endParaRPr>
            </a:p>
            <a:p>
              <a:pPr algn="ctr"/>
              <a:r>
                <a:rPr lang="it-IT" sz="1200" b="1">
                  <a:solidFill>
                    <a:schemeClr val="bg1"/>
                  </a:solidFill>
                  <a:latin typeface="Helvetica" panose="020B0604020202020204" pitchFamily="34" charset="0"/>
                </a:rPr>
                <a:t>prevedono Strumenti Finanziari</a:t>
              </a:r>
            </a:p>
          </p:txBody>
        </p:sp>
        <p:sp>
          <p:nvSpPr>
            <p:cNvPr id="31" name="Flowchart: Connector 30">
              <a:extLst>
                <a:ext uri="{FF2B5EF4-FFF2-40B4-BE49-F238E27FC236}">
                  <a16:creationId xmlns:a16="http://schemas.microsoft.com/office/drawing/2014/main" id="{BC1028E4-23E0-3EC4-A737-8A3F5724AE84}"/>
                </a:ext>
              </a:extLst>
            </p:cNvPr>
            <p:cNvSpPr>
              <a:spLocks noChangeAspect="1"/>
            </p:cNvSpPr>
            <p:nvPr/>
          </p:nvSpPr>
          <p:spPr>
            <a:xfrm>
              <a:off x="5877353" y="2775487"/>
              <a:ext cx="596455" cy="596455"/>
            </a:xfrm>
            <a:prstGeom prst="flowChartConnector">
              <a:avLst/>
            </a:prstGeom>
            <a:solidFill>
              <a:schemeClr val="bg1">
                <a:lumMod val="85000"/>
              </a:schemeClr>
            </a:solidFill>
            <a:ln w="28575">
              <a:solidFill>
                <a:srgbClr val="009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Picture 26" descr="A calculator and a coin&#10;&#10;Description automatically generated">
              <a:extLst>
                <a:ext uri="{FF2B5EF4-FFF2-40B4-BE49-F238E27FC236}">
                  <a16:creationId xmlns:a16="http://schemas.microsoft.com/office/drawing/2014/main" id="{B0C66CD1-36B9-C1A9-5747-DC2E9C526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580" y="2884151"/>
              <a:ext cx="432000" cy="432000"/>
            </a:xfrm>
            <a:prstGeom prst="rect">
              <a:avLst/>
            </a:prstGeom>
          </p:spPr>
        </p:pic>
      </p:grpSp>
      <p:grpSp>
        <p:nvGrpSpPr>
          <p:cNvPr id="38" name="Group 37">
            <a:extLst>
              <a:ext uri="{FF2B5EF4-FFF2-40B4-BE49-F238E27FC236}">
                <a16:creationId xmlns:a16="http://schemas.microsoft.com/office/drawing/2014/main" id="{D7FE767E-2E43-49B2-27ED-A4C5609761D3}"/>
              </a:ext>
            </a:extLst>
          </p:cNvPr>
          <p:cNvGrpSpPr/>
          <p:nvPr/>
        </p:nvGrpSpPr>
        <p:grpSpPr>
          <a:xfrm>
            <a:off x="497475" y="5218261"/>
            <a:ext cx="8422220" cy="807476"/>
            <a:chOff x="497474" y="5005497"/>
            <a:chExt cx="8422220" cy="807476"/>
          </a:xfrm>
        </p:grpSpPr>
        <p:sp>
          <p:nvSpPr>
            <p:cNvPr id="36" name="Rechteck 138">
              <a:extLst>
                <a:ext uri="{FF2B5EF4-FFF2-40B4-BE49-F238E27FC236}">
                  <a16:creationId xmlns:a16="http://schemas.microsoft.com/office/drawing/2014/main" id="{B4542881-43FB-A7F9-DAB4-7A5FFF4812ED}"/>
                </a:ext>
              </a:extLst>
            </p:cNvPr>
            <p:cNvSpPr>
              <a:spLocks/>
            </p:cNvSpPr>
            <p:nvPr/>
          </p:nvSpPr>
          <p:spPr>
            <a:xfrm>
              <a:off x="497474" y="5274656"/>
              <a:ext cx="8149051" cy="538317"/>
            </a:xfrm>
            <a:prstGeom prst="roundRect">
              <a:avLst/>
            </a:prstGeom>
            <a:solidFill>
              <a:schemeClr val="accent1">
                <a:lumMod val="20000"/>
                <a:lumOff val="80000"/>
              </a:schemeClr>
            </a:solidFill>
            <a:ln w="38100" cap="sq" cmpd="sng" algn="ctr">
              <a:solidFill>
                <a:srgbClr val="164094"/>
              </a:solidFill>
              <a:prstDash val="solid"/>
              <a:miter lim="800000"/>
              <a:tailEnd type="none"/>
            </a:ln>
            <a:effectLst/>
          </p:spPr>
          <p:txBody>
            <a:bodyPr rot="0" spcFirstLastPara="0" vertOverflow="overflow" horzOverflow="overflow" vert="horz" wrap="square" lIns="288000" tIns="0" rIns="324000" bIns="0" numCol="1" spcCol="0" rtlCol="0" fromWordArt="0" anchor="ctr" anchorCtr="0" forceAA="0" compatLnSpc="1">
              <a:prstTxWarp prst="textNoShape">
                <a:avLst/>
              </a:prstTxWarp>
              <a:noAutofit/>
            </a:bodyPr>
            <a:lstStyle/>
            <a:p>
              <a:pPr algn="just"/>
              <a:r>
                <a:rPr lang="it-IT" sz="1400">
                  <a:latin typeface="Helvetica" panose="020B0604020202020204" pitchFamily="34" charset="0"/>
                </a:rPr>
                <a:t>È inoltre in corso l’attivazione di un ulteriore Strumento Finanziario a valere sugli Assi 6 e 7 dedicati alle iniziative STEP.</a:t>
              </a:r>
            </a:p>
          </p:txBody>
        </p:sp>
        <p:pic>
          <p:nvPicPr>
            <p:cNvPr id="37" name="Picture 36" descr="A red and white target with a arrow in the center&#10;&#10;Description automatically generated">
              <a:extLst>
                <a:ext uri="{FF2B5EF4-FFF2-40B4-BE49-F238E27FC236}">
                  <a16:creationId xmlns:a16="http://schemas.microsoft.com/office/drawing/2014/main" id="{7C691BF3-27AA-DC47-D14D-D82E68BE7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377" y="5005497"/>
              <a:ext cx="538317" cy="538317"/>
            </a:xfrm>
            <a:prstGeom prst="rect">
              <a:avLst/>
            </a:prstGeom>
          </p:spPr>
        </p:pic>
      </p:grpSp>
      <p:sp>
        <p:nvSpPr>
          <p:cNvPr id="9" name="TextBox 8">
            <a:extLst>
              <a:ext uri="{FF2B5EF4-FFF2-40B4-BE49-F238E27FC236}">
                <a16:creationId xmlns:a16="http://schemas.microsoft.com/office/drawing/2014/main" id="{BF487D27-0377-8E24-37ED-4ECAF2D7DC4B}"/>
              </a:ext>
            </a:extLst>
          </p:cNvPr>
          <p:cNvSpPr txBox="1"/>
          <p:nvPr/>
        </p:nvSpPr>
        <p:spPr>
          <a:xfrm>
            <a:off x="497475" y="6063177"/>
            <a:ext cx="5572359" cy="253916"/>
          </a:xfrm>
          <a:prstGeom prst="rect">
            <a:avLst/>
          </a:prstGeom>
          <a:noFill/>
        </p:spPr>
        <p:txBody>
          <a:bodyPr wrap="none" rtlCol="0">
            <a:spAutoFit/>
          </a:bodyPr>
          <a:lstStyle/>
          <a:p>
            <a:r>
              <a:rPr lang="it-IT" sz="1050"/>
              <a:t>* Sono state considerate solo le misure attivate a valere sul Programma al netto di incarichi e di AT.</a:t>
            </a:r>
          </a:p>
        </p:txBody>
      </p:sp>
    </p:spTree>
    <p:extLst>
      <p:ext uri="{BB962C8B-B14F-4D97-AF65-F5344CB8AC3E}">
        <p14:creationId xmlns:p14="http://schemas.microsoft.com/office/powerpoint/2010/main" val="372596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26</a:t>
            </a:fld>
            <a:endParaRPr lang="it-IT"/>
          </a:p>
        </p:txBody>
      </p:sp>
      <p:sp>
        <p:nvSpPr>
          <p:cNvPr id="3" name="CasellaDiTesto 6">
            <a:extLst>
              <a:ext uri="{FF2B5EF4-FFF2-40B4-BE49-F238E27FC236}">
                <a16:creationId xmlns:a16="http://schemas.microsoft.com/office/drawing/2014/main" id="{E503C2B7-8613-8665-8F4E-D8F1DB54FEAF}"/>
              </a:ext>
            </a:extLst>
          </p:cNvPr>
          <p:cNvSpPr txBox="1"/>
          <p:nvPr/>
        </p:nvSpPr>
        <p:spPr>
          <a:xfrm>
            <a:off x="1739330" y="596065"/>
            <a:ext cx="7180365"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Applicazione OSC – PR FESR 21-27</a:t>
            </a:r>
          </a:p>
        </p:txBody>
      </p:sp>
      <p:sp>
        <p:nvSpPr>
          <p:cNvPr id="4" name="TextBox 3">
            <a:extLst>
              <a:ext uri="{FF2B5EF4-FFF2-40B4-BE49-F238E27FC236}">
                <a16:creationId xmlns:a16="http://schemas.microsoft.com/office/drawing/2014/main" id="{6F3F2DA3-BC0D-29F4-FB4A-34C52C496847}"/>
              </a:ext>
            </a:extLst>
          </p:cNvPr>
          <p:cNvSpPr txBox="1"/>
          <p:nvPr/>
        </p:nvSpPr>
        <p:spPr>
          <a:xfrm>
            <a:off x="396503" y="1014588"/>
            <a:ext cx="8396749" cy="2677656"/>
          </a:xfrm>
          <a:prstGeom prst="rect">
            <a:avLst/>
          </a:prstGeom>
          <a:noFill/>
        </p:spPr>
        <p:txBody>
          <a:bodyPr wrap="square" rtlCol="0">
            <a:spAutoFit/>
          </a:bodyPr>
          <a:lstStyle/>
          <a:p>
            <a:pPr algn="just">
              <a:spcAft>
                <a:spcPts val="600"/>
              </a:spcAft>
            </a:pPr>
            <a:r>
              <a:rPr lang="it-IT" sz="1600">
                <a:latin typeface="Helvetica" panose="020B0604020202020204" pitchFamily="34" charset="0"/>
              </a:rPr>
              <a:t>Nell’ambito della Programmazione 2021-2027, Regione Lombardia ha </a:t>
            </a:r>
            <a:r>
              <a:rPr lang="it-IT" sz="1600" b="1">
                <a:latin typeface="Helvetica" panose="020B0604020202020204" pitchFamily="34" charset="0"/>
              </a:rPr>
              <a:t>confermato e rafforzato l’utilizzo di Opzioni di Semplificazione dei Costi (OSC) </a:t>
            </a:r>
            <a:r>
              <a:rPr lang="it-IT" sz="1600">
                <a:latin typeface="Helvetica" panose="020B0604020202020204" pitchFamily="34" charset="0"/>
              </a:rPr>
              <a:t>nell’ambito delle misure attivate anche sulla base di quanto previsto dall’art. 53 del Reg. (UE) 1060/2021.</a:t>
            </a:r>
          </a:p>
          <a:p>
            <a:pPr marL="0" lvl="1" algn="just">
              <a:spcAft>
                <a:spcPts val="1800"/>
              </a:spcAft>
              <a:defRPr/>
            </a:pPr>
            <a:r>
              <a:rPr lang="it-IT" sz="1600">
                <a:latin typeface="Helvetica" panose="020B0604020202020204" pitchFamily="34" charset="0"/>
              </a:rPr>
              <a:t>Gli </a:t>
            </a:r>
            <a:r>
              <a:rPr lang="it-IT" sz="1600" b="1">
                <a:latin typeface="Helvetica" panose="020B0604020202020204" pitchFamily="34" charset="0"/>
              </a:rPr>
              <a:t>strumenti di semplificazione dei costi attivati </a:t>
            </a:r>
            <a:r>
              <a:rPr lang="it-IT" sz="1600">
                <a:latin typeface="Helvetica" panose="020B0604020202020204" pitchFamily="34" charset="0"/>
              </a:rPr>
              <a:t>dall’Autorità di Gestione sono i seguenti:</a:t>
            </a:r>
          </a:p>
          <a:p>
            <a:pPr marL="0" lvl="1" algn="just">
              <a:spcAft>
                <a:spcPts val="2400"/>
              </a:spcAft>
              <a:defRPr/>
            </a:pPr>
            <a:endParaRPr lang="it-IT" sz="1600" b="1">
              <a:latin typeface="Helvetica" panose="020B0604020202020204" pitchFamily="34" charset="0"/>
            </a:endParaRPr>
          </a:p>
          <a:p>
            <a:pPr marL="0" lvl="1" algn="just">
              <a:spcAft>
                <a:spcPts val="1200"/>
              </a:spcAft>
              <a:defRPr/>
            </a:pPr>
            <a:r>
              <a:rPr lang="it-IT" sz="1600">
                <a:latin typeface="Helvetica" panose="020B0604020202020204" pitchFamily="34" charset="0"/>
              </a:rPr>
              <a:t>Di seguito sono riportati alcuni dati relativamente all’</a:t>
            </a:r>
            <a:r>
              <a:rPr lang="it-IT" sz="1600" b="1">
                <a:latin typeface="Helvetica" panose="020B0604020202020204" pitchFamily="34" charset="0"/>
              </a:rPr>
              <a:t>applicazione delle OSC </a:t>
            </a:r>
            <a:r>
              <a:rPr lang="it-IT" sz="1600">
                <a:latin typeface="Helvetica" panose="020B0604020202020204" pitchFamily="34" charset="0"/>
              </a:rPr>
              <a:t>nell’ambito delle misure finanziate a valere sul PR FESR 2021-2027:</a:t>
            </a:r>
          </a:p>
        </p:txBody>
      </p:sp>
      <p:grpSp>
        <p:nvGrpSpPr>
          <p:cNvPr id="5" name="Group 4">
            <a:extLst>
              <a:ext uri="{FF2B5EF4-FFF2-40B4-BE49-F238E27FC236}">
                <a16:creationId xmlns:a16="http://schemas.microsoft.com/office/drawing/2014/main" id="{7E2AC062-E23E-6BFB-F2B4-1C8998FE94F4}"/>
              </a:ext>
            </a:extLst>
          </p:cNvPr>
          <p:cNvGrpSpPr/>
          <p:nvPr/>
        </p:nvGrpSpPr>
        <p:grpSpPr>
          <a:xfrm>
            <a:off x="728157" y="2579851"/>
            <a:ext cx="7687686" cy="397075"/>
            <a:chOff x="728157" y="2579851"/>
            <a:chExt cx="7687686" cy="397075"/>
          </a:xfrm>
        </p:grpSpPr>
        <p:grpSp>
          <p:nvGrpSpPr>
            <p:cNvPr id="24" name="Group 23">
              <a:extLst>
                <a:ext uri="{FF2B5EF4-FFF2-40B4-BE49-F238E27FC236}">
                  <a16:creationId xmlns:a16="http://schemas.microsoft.com/office/drawing/2014/main" id="{C9E4A481-45E4-F5EE-E6B7-6BF0CB3199D1}"/>
                </a:ext>
              </a:extLst>
            </p:cNvPr>
            <p:cNvGrpSpPr/>
            <p:nvPr/>
          </p:nvGrpSpPr>
          <p:grpSpPr>
            <a:xfrm>
              <a:off x="728157" y="2580925"/>
              <a:ext cx="2412000" cy="396001"/>
              <a:chOff x="960004" y="2721674"/>
              <a:chExt cx="2412000" cy="445500"/>
            </a:xfrm>
          </p:grpSpPr>
          <p:sp>
            <p:nvSpPr>
              <p:cNvPr id="16" name="Rechteck 138">
                <a:extLst>
                  <a:ext uri="{FF2B5EF4-FFF2-40B4-BE49-F238E27FC236}">
                    <a16:creationId xmlns:a16="http://schemas.microsoft.com/office/drawing/2014/main" id="{23E2FDED-8D70-8085-133F-EF2112DE6AE1}"/>
                  </a:ext>
                </a:extLst>
              </p:cNvPr>
              <p:cNvSpPr>
                <a:spLocks/>
              </p:cNvSpPr>
              <p:nvPr/>
            </p:nvSpPr>
            <p:spPr>
              <a:xfrm>
                <a:off x="960004" y="2721674"/>
                <a:ext cx="2412000" cy="445500"/>
              </a:xfrm>
              <a:prstGeom prst="roundRect">
                <a:avLst/>
              </a:prstGeom>
              <a:solidFill>
                <a:schemeClr val="accent1">
                  <a:lumMod val="20000"/>
                  <a:lumOff val="80000"/>
                </a:schemeClr>
              </a:solidFill>
              <a:ln w="19050" cap="sq" cmpd="sng" algn="ctr">
                <a:solidFill>
                  <a:srgbClr val="164094"/>
                </a:solidFill>
                <a:prstDash val="solid"/>
                <a:miter lim="800000"/>
                <a:tailEnd type="none"/>
              </a:ln>
              <a:effectLst/>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algn="ctr"/>
                <a:r>
                  <a:rPr lang="it-IT" sz="1400" b="1">
                    <a:latin typeface="Helvetica" panose="020B0604020202020204" pitchFamily="34" charset="0"/>
                  </a:rPr>
                  <a:t>Costi unitari standard</a:t>
                </a:r>
                <a:endParaRPr lang="it-IT" sz="1400">
                  <a:latin typeface="Helvetica" panose="020B0604020202020204" pitchFamily="34" charset="0"/>
                </a:endParaRPr>
              </a:p>
            </p:txBody>
          </p:sp>
          <p:pic>
            <p:nvPicPr>
              <p:cNvPr id="11" name="Picture 10" descr="A yellow ruler with black background&#10;&#10;Description automatically generated">
                <a:extLst>
                  <a:ext uri="{FF2B5EF4-FFF2-40B4-BE49-F238E27FC236}">
                    <a16:creationId xmlns:a16="http://schemas.microsoft.com/office/drawing/2014/main" id="{9118F996-AC4C-D0CB-F5D9-699468869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06185" y="2770089"/>
                <a:ext cx="324000" cy="324000"/>
              </a:xfrm>
              <a:prstGeom prst="rect">
                <a:avLst/>
              </a:prstGeom>
            </p:spPr>
          </p:pic>
        </p:grpSp>
        <p:grpSp>
          <p:nvGrpSpPr>
            <p:cNvPr id="26" name="Group 25">
              <a:extLst>
                <a:ext uri="{FF2B5EF4-FFF2-40B4-BE49-F238E27FC236}">
                  <a16:creationId xmlns:a16="http://schemas.microsoft.com/office/drawing/2014/main" id="{9BDA4CB4-7C15-8534-10FC-47E956C83E4C}"/>
                </a:ext>
              </a:extLst>
            </p:cNvPr>
            <p:cNvGrpSpPr/>
            <p:nvPr/>
          </p:nvGrpSpPr>
          <p:grpSpPr>
            <a:xfrm>
              <a:off x="6003843" y="2579851"/>
              <a:ext cx="2412000" cy="396000"/>
              <a:chOff x="5500481" y="2721674"/>
              <a:chExt cx="2412000" cy="396000"/>
            </a:xfrm>
          </p:grpSpPr>
          <p:sp>
            <p:nvSpPr>
              <p:cNvPr id="17" name="Rechteck 138">
                <a:extLst>
                  <a:ext uri="{FF2B5EF4-FFF2-40B4-BE49-F238E27FC236}">
                    <a16:creationId xmlns:a16="http://schemas.microsoft.com/office/drawing/2014/main" id="{B5D75D59-690D-C111-23F2-E9B211F26C6B}"/>
                  </a:ext>
                </a:extLst>
              </p:cNvPr>
              <p:cNvSpPr>
                <a:spLocks/>
              </p:cNvSpPr>
              <p:nvPr/>
            </p:nvSpPr>
            <p:spPr>
              <a:xfrm>
                <a:off x="5500481" y="2721674"/>
                <a:ext cx="2412000" cy="396000"/>
              </a:xfrm>
              <a:prstGeom prst="roundRect">
                <a:avLst/>
              </a:prstGeom>
              <a:solidFill>
                <a:schemeClr val="accent1">
                  <a:lumMod val="20000"/>
                  <a:lumOff val="80000"/>
                </a:schemeClr>
              </a:solidFill>
              <a:ln w="19050" cap="sq" cmpd="sng" algn="ctr">
                <a:solidFill>
                  <a:srgbClr val="164094"/>
                </a:solidFill>
                <a:prstDash val="solid"/>
                <a:miter lim="800000"/>
                <a:tailEnd type="none"/>
              </a:ln>
              <a:effectLst/>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algn="ctr"/>
                <a:r>
                  <a:rPr lang="it-IT" sz="1400" b="1">
                    <a:latin typeface="Helvetica" panose="020B0604020202020204" pitchFamily="34" charset="0"/>
                  </a:rPr>
                  <a:t>Somme forfettarie</a:t>
                </a:r>
                <a:endParaRPr lang="it-IT" sz="1400">
                  <a:latin typeface="Helvetica" panose="020B0604020202020204" pitchFamily="34" charset="0"/>
                </a:endParaRPr>
              </a:p>
            </p:txBody>
          </p:sp>
          <p:pic>
            <p:nvPicPr>
              <p:cNvPr id="13" name="Picture 12" descr="A red coupon in an envelope&#10;&#10;Description automatically generated">
                <a:extLst>
                  <a:ext uri="{FF2B5EF4-FFF2-40B4-BE49-F238E27FC236}">
                    <a16:creationId xmlns:a16="http://schemas.microsoft.com/office/drawing/2014/main" id="{9A281ED7-09B0-0B76-D019-37AF1400B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018" y="2801784"/>
                <a:ext cx="216000" cy="216000"/>
              </a:xfrm>
              <a:prstGeom prst="rect">
                <a:avLst/>
              </a:prstGeom>
            </p:spPr>
          </p:pic>
        </p:grpSp>
        <p:grpSp>
          <p:nvGrpSpPr>
            <p:cNvPr id="30" name="Group 29">
              <a:extLst>
                <a:ext uri="{FF2B5EF4-FFF2-40B4-BE49-F238E27FC236}">
                  <a16:creationId xmlns:a16="http://schemas.microsoft.com/office/drawing/2014/main" id="{47F1F098-9BB6-94C9-3F10-7D8C8BA22A8E}"/>
                </a:ext>
              </a:extLst>
            </p:cNvPr>
            <p:cNvGrpSpPr/>
            <p:nvPr/>
          </p:nvGrpSpPr>
          <p:grpSpPr>
            <a:xfrm>
              <a:off x="3366000" y="2579851"/>
              <a:ext cx="2412000" cy="396000"/>
              <a:chOff x="3269342" y="3141000"/>
              <a:chExt cx="2412000" cy="396000"/>
            </a:xfrm>
          </p:grpSpPr>
          <p:sp>
            <p:nvSpPr>
              <p:cNvPr id="18" name="Rechteck 138">
                <a:extLst>
                  <a:ext uri="{FF2B5EF4-FFF2-40B4-BE49-F238E27FC236}">
                    <a16:creationId xmlns:a16="http://schemas.microsoft.com/office/drawing/2014/main" id="{5F1DFF18-BC01-F233-B4FA-20C32AE7403D}"/>
                  </a:ext>
                </a:extLst>
              </p:cNvPr>
              <p:cNvSpPr>
                <a:spLocks/>
              </p:cNvSpPr>
              <p:nvPr/>
            </p:nvSpPr>
            <p:spPr>
              <a:xfrm>
                <a:off x="3269342" y="3141000"/>
                <a:ext cx="2412000" cy="396000"/>
              </a:xfrm>
              <a:prstGeom prst="roundRect">
                <a:avLst/>
              </a:prstGeom>
              <a:solidFill>
                <a:schemeClr val="accent1">
                  <a:lumMod val="20000"/>
                  <a:lumOff val="80000"/>
                </a:schemeClr>
              </a:solidFill>
              <a:ln w="19050" cap="sq" cmpd="sng" algn="ctr">
                <a:solidFill>
                  <a:schemeClr val="accent1">
                    <a:lumMod val="75000"/>
                  </a:schemeClr>
                </a:solidFill>
                <a:prstDash val="solid"/>
                <a:miter lim="800000"/>
                <a:tailEnd type="none"/>
              </a:ln>
              <a:effectLst/>
            </p:spPr>
            <p:txBody>
              <a:bodyPr rot="0" spcFirstLastPara="0" vertOverflow="overflow" horzOverflow="overflow" vert="horz" wrap="square" lIns="216000" tIns="0" rIns="0" bIns="0" numCol="1" spcCol="0" rtlCol="0" fromWordArt="0" anchor="ctr" anchorCtr="0" forceAA="0" compatLnSpc="1">
                <a:prstTxWarp prst="textNoShape">
                  <a:avLst/>
                </a:prstTxWarp>
                <a:noAutofit/>
              </a:bodyPr>
              <a:lstStyle/>
              <a:p>
                <a:pPr algn="ctr"/>
                <a:r>
                  <a:rPr lang="it-IT" sz="1400" b="1">
                    <a:latin typeface="Helvetica" panose="020B0604020202020204" pitchFamily="34" charset="0"/>
                  </a:rPr>
                  <a:t>Tassi forfettari</a:t>
                </a:r>
                <a:endParaRPr lang="it-IT" sz="1400">
                  <a:latin typeface="Helvetica" panose="020B0604020202020204" pitchFamily="34" charset="0"/>
                </a:endParaRPr>
              </a:p>
            </p:txBody>
          </p:sp>
          <p:pic>
            <p:nvPicPr>
              <p:cNvPr id="15" name="Picture 14" descr="A yellow symbol with a stick&#10;&#10;Description automatically generated">
                <a:extLst>
                  <a:ext uri="{FF2B5EF4-FFF2-40B4-BE49-F238E27FC236}">
                    <a16:creationId xmlns:a16="http://schemas.microsoft.com/office/drawing/2014/main" id="{DD4652A7-E932-8F60-027B-ECBF1681B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55" y="3239110"/>
                <a:ext cx="180000" cy="180000"/>
              </a:xfrm>
              <a:prstGeom prst="rect">
                <a:avLst/>
              </a:prstGeom>
            </p:spPr>
          </p:pic>
        </p:grpSp>
      </p:grpSp>
      <p:grpSp>
        <p:nvGrpSpPr>
          <p:cNvPr id="32" name="Group 31">
            <a:extLst>
              <a:ext uri="{FF2B5EF4-FFF2-40B4-BE49-F238E27FC236}">
                <a16:creationId xmlns:a16="http://schemas.microsoft.com/office/drawing/2014/main" id="{EA708E2D-5BED-0A58-47B2-247825D0EBEF}"/>
              </a:ext>
            </a:extLst>
          </p:cNvPr>
          <p:cNvGrpSpPr/>
          <p:nvPr/>
        </p:nvGrpSpPr>
        <p:grpSpPr>
          <a:xfrm>
            <a:off x="1884304" y="3768734"/>
            <a:ext cx="2376000" cy="2376000"/>
            <a:chOff x="1234346" y="2395496"/>
            <a:chExt cx="2376000" cy="2376000"/>
          </a:xfrm>
        </p:grpSpPr>
        <p:sp>
          <p:nvSpPr>
            <p:cNvPr id="35" name="Flowchart: Connector 34">
              <a:extLst>
                <a:ext uri="{FF2B5EF4-FFF2-40B4-BE49-F238E27FC236}">
                  <a16:creationId xmlns:a16="http://schemas.microsoft.com/office/drawing/2014/main" id="{2379A254-220C-8AE6-E04D-2A1BF3AFE6FD}"/>
                </a:ext>
              </a:extLst>
            </p:cNvPr>
            <p:cNvSpPr>
              <a:spLocks noChangeAspect="1"/>
            </p:cNvSpPr>
            <p:nvPr/>
          </p:nvSpPr>
          <p:spPr>
            <a:xfrm>
              <a:off x="1234346" y="2395496"/>
              <a:ext cx="2376000" cy="2376000"/>
            </a:xfrm>
            <a:prstGeom prst="flowChartConnector">
              <a:avLst/>
            </a:prstGeom>
            <a:solidFill>
              <a:srgbClr val="219965"/>
            </a:solidFill>
            <a:ln w="57150">
              <a:solidFill>
                <a:srgbClr val="164094"/>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it-IT" sz="1500"/>
            </a:p>
          </p:txBody>
        </p:sp>
        <p:sp>
          <p:nvSpPr>
            <p:cNvPr id="39" name="TextBox 38">
              <a:extLst>
                <a:ext uri="{FF2B5EF4-FFF2-40B4-BE49-F238E27FC236}">
                  <a16:creationId xmlns:a16="http://schemas.microsoft.com/office/drawing/2014/main" id="{5F3A5C14-E026-58E0-1F32-AD6CECD7B971}"/>
                </a:ext>
              </a:extLst>
            </p:cNvPr>
            <p:cNvSpPr txBox="1"/>
            <p:nvPr/>
          </p:nvSpPr>
          <p:spPr>
            <a:xfrm>
              <a:off x="1570938" y="3002036"/>
              <a:ext cx="1702817" cy="1400383"/>
            </a:xfrm>
            <a:prstGeom prst="rect">
              <a:avLst/>
            </a:prstGeom>
            <a:noFill/>
          </p:spPr>
          <p:txBody>
            <a:bodyPr wrap="square">
              <a:spAutoFit/>
            </a:bodyPr>
            <a:lstStyle/>
            <a:p>
              <a:pPr algn="ctr">
                <a:spcAft>
                  <a:spcPts val="300"/>
                </a:spcAft>
              </a:pPr>
              <a:r>
                <a:rPr lang="it-IT" sz="1200" b="1">
                  <a:solidFill>
                    <a:schemeClr val="bg1"/>
                  </a:solidFill>
                  <a:latin typeface="Helvetica" panose="020B0604020202020204" pitchFamily="34" charset="0"/>
                </a:rPr>
                <a:t>Delle 35 misure e incarichi attivati </a:t>
              </a:r>
              <a:r>
                <a:rPr lang="it-IT" sz="3200" b="1">
                  <a:solidFill>
                    <a:schemeClr val="bg1"/>
                  </a:solidFill>
                  <a:latin typeface="Helvetica" panose="020B0604020202020204" pitchFamily="34" charset="0"/>
                </a:rPr>
                <a:t>60%</a:t>
              </a:r>
              <a:endParaRPr lang="it-IT" sz="1200" b="1">
                <a:solidFill>
                  <a:schemeClr val="bg1"/>
                </a:solidFill>
                <a:latin typeface="Helvetica" panose="020B0604020202020204" pitchFamily="34" charset="0"/>
              </a:endParaRPr>
            </a:p>
            <a:p>
              <a:pPr algn="ctr"/>
              <a:r>
                <a:rPr lang="it-IT" sz="1200" b="1">
                  <a:solidFill>
                    <a:schemeClr val="bg1"/>
                  </a:solidFill>
                  <a:latin typeface="Helvetica" panose="020B0604020202020204" pitchFamily="34" charset="0"/>
                </a:rPr>
                <a:t>prevedono almeno un’OSC</a:t>
              </a:r>
            </a:p>
          </p:txBody>
        </p:sp>
        <p:grpSp>
          <p:nvGrpSpPr>
            <p:cNvPr id="40" name="Group 39">
              <a:extLst>
                <a:ext uri="{FF2B5EF4-FFF2-40B4-BE49-F238E27FC236}">
                  <a16:creationId xmlns:a16="http://schemas.microsoft.com/office/drawing/2014/main" id="{130E0B89-394A-92D9-BC7C-3BEECE7A58A9}"/>
                </a:ext>
              </a:extLst>
            </p:cNvPr>
            <p:cNvGrpSpPr/>
            <p:nvPr/>
          </p:nvGrpSpPr>
          <p:grpSpPr>
            <a:xfrm>
              <a:off x="2124119" y="2395496"/>
              <a:ext cx="596455" cy="596455"/>
              <a:chOff x="2146375" y="2395496"/>
              <a:chExt cx="596455" cy="596455"/>
            </a:xfrm>
          </p:grpSpPr>
          <p:sp>
            <p:nvSpPr>
              <p:cNvPr id="41" name="Flowchart: Connector 40">
                <a:extLst>
                  <a:ext uri="{FF2B5EF4-FFF2-40B4-BE49-F238E27FC236}">
                    <a16:creationId xmlns:a16="http://schemas.microsoft.com/office/drawing/2014/main" id="{DEFC940F-B8E3-ABAF-FE5E-96FBA8E342EA}"/>
                  </a:ext>
                </a:extLst>
              </p:cNvPr>
              <p:cNvSpPr>
                <a:spLocks noChangeAspect="1"/>
              </p:cNvSpPr>
              <p:nvPr/>
            </p:nvSpPr>
            <p:spPr>
              <a:xfrm>
                <a:off x="2146375" y="2395496"/>
                <a:ext cx="596455" cy="596455"/>
              </a:xfrm>
              <a:prstGeom prst="flowChartConnector">
                <a:avLst/>
              </a:prstGeom>
              <a:solidFill>
                <a:schemeClr val="bg1">
                  <a:lumMod val="85000"/>
                </a:schemeClr>
              </a:solidFill>
              <a:ln w="28575">
                <a:solidFill>
                  <a:srgbClr val="164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Picture 41" descr="A logo of a wrench and screwdriver&#10;&#10;Description automatically generated">
                <a:extLst>
                  <a:ext uri="{FF2B5EF4-FFF2-40B4-BE49-F238E27FC236}">
                    <a16:creationId xmlns:a16="http://schemas.microsoft.com/office/drawing/2014/main" id="{407DC380-821C-97E2-4AA9-0011162E1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8602" y="2477723"/>
                <a:ext cx="432000" cy="432000"/>
              </a:xfrm>
              <a:prstGeom prst="rect">
                <a:avLst/>
              </a:prstGeom>
            </p:spPr>
          </p:pic>
        </p:grpSp>
      </p:grpSp>
      <p:grpSp>
        <p:nvGrpSpPr>
          <p:cNvPr id="43" name="Group 42">
            <a:extLst>
              <a:ext uri="{FF2B5EF4-FFF2-40B4-BE49-F238E27FC236}">
                <a16:creationId xmlns:a16="http://schemas.microsoft.com/office/drawing/2014/main" id="{196F4406-1D4A-69C3-6874-2B5603ECA088}"/>
              </a:ext>
            </a:extLst>
          </p:cNvPr>
          <p:cNvGrpSpPr/>
          <p:nvPr/>
        </p:nvGrpSpPr>
        <p:grpSpPr>
          <a:xfrm>
            <a:off x="5038380" y="3768734"/>
            <a:ext cx="2376000" cy="2376000"/>
            <a:chOff x="4816708" y="2395496"/>
            <a:chExt cx="2376000" cy="2376000"/>
          </a:xfrm>
        </p:grpSpPr>
        <p:sp>
          <p:nvSpPr>
            <p:cNvPr id="44" name="Flowchart: Connector 43">
              <a:extLst>
                <a:ext uri="{FF2B5EF4-FFF2-40B4-BE49-F238E27FC236}">
                  <a16:creationId xmlns:a16="http://schemas.microsoft.com/office/drawing/2014/main" id="{DF2D38F8-88F7-8F85-FBAF-9A99E350F5C1}"/>
                </a:ext>
              </a:extLst>
            </p:cNvPr>
            <p:cNvSpPr>
              <a:spLocks noChangeAspect="1"/>
            </p:cNvSpPr>
            <p:nvPr/>
          </p:nvSpPr>
          <p:spPr>
            <a:xfrm>
              <a:off x="4816708" y="2395496"/>
              <a:ext cx="2376000" cy="2376000"/>
            </a:xfrm>
            <a:prstGeom prst="flowChartConnector">
              <a:avLst/>
            </a:prstGeom>
            <a:solidFill>
              <a:srgbClr val="219965"/>
            </a:solidFill>
            <a:ln w="57150">
              <a:solidFill>
                <a:srgbClr val="164094"/>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it-IT" sz="1500"/>
            </a:p>
          </p:txBody>
        </p:sp>
        <p:sp>
          <p:nvSpPr>
            <p:cNvPr id="45" name="TextBox 44">
              <a:extLst>
                <a:ext uri="{FF2B5EF4-FFF2-40B4-BE49-F238E27FC236}">
                  <a16:creationId xmlns:a16="http://schemas.microsoft.com/office/drawing/2014/main" id="{AB57BB9C-6D11-D072-B07F-8DB9DCDF3370}"/>
                </a:ext>
              </a:extLst>
            </p:cNvPr>
            <p:cNvSpPr txBox="1"/>
            <p:nvPr/>
          </p:nvSpPr>
          <p:spPr>
            <a:xfrm>
              <a:off x="5153300" y="2967007"/>
              <a:ext cx="1702817" cy="1585049"/>
            </a:xfrm>
            <a:prstGeom prst="rect">
              <a:avLst/>
            </a:prstGeom>
            <a:noFill/>
          </p:spPr>
          <p:txBody>
            <a:bodyPr wrap="square">
              <a:spAutoFit/>
            </a:bodyPr>
            <a:lstStyle/>
            <a:p>
              <a:pPr algn="ctr">
                <a:spcAft>
                  <a:spcPts val="300"/>
                </a:spcAft>
              </a:pPr>
              <a:r>
                <a:rPr lang="it-IT" sz="1200" b="1">
                  <a:solidFill>
                    <a:schemeClr val="bg1"/>
                  </a:solidFill>
                  <a:latin typeface="Helvetica" panose="020B0604020202020204" pitchFamily="34" charset="0"/>
                </a:rPr>
                <a:t>Del totale di risorse programmate</a:t>
              </a:r>
            </a:p>
            <a:p>
              <a:pPr algn="ctr">
                <a:spcAft>
                  <a:spcPts val="300"/>
                </a:spcAft>
              </a:pPr>
              <a:r>
                <a:rPr lang="it-IT" sz="3200" b="1">
                  <a:solidFill>
                    <a:schemeClr val="bg1"/>
                  </a:solidFill>
                  <a:latin typeface="Helvetica" panose="020B0604020202020204" pitchFamily="34" charset="0"/>
                </a:rPr>
                <a:t>57%</a:t>
              </a:r>
              <a:endParaRPr lang="it-IT" sz="1200" b="1">
                <a:solidFill>
                  <a:schemeClr val="bg1"/>
                </a:solidFill>
                <a:latin typeface="Helvetica" panose="020B0604020202020204" pitchFamily="34" charset="0"/>
              </a:endParaRPr>
            </a:p>
            <a:p>
              <a:pPr algn="ctr"/>
              <a:r>
                <a:rPr lang="it-IT" sz="1200" b="1">
                  <a:solidFill>
                    <a:schemeClr val="bg1"/>
                  </a:solidFill>
                  <a:latin typeface="Helvetica" panose="020B0604020202020204" pitchFamily="34" charset="0"/>
                </a:rPr>
                <a:t>sono relative a misure che prevedono OSC</a:t>
              </a:r>
            </a:p>
          </p:txBody>
        </p:sp>
        <p:sp>
          <p:nvSpPr>
            <p:cNvPr id="46" name="Flowchart: Connector 45">
              <a:extLst>
                <a:ext uri="{FF2B5EF4-FFF2-40B4-BE49-F238E27FC236}">
                  <a16:creationId xmlns:a16="http://schemas.microsoft.com/office/drawing/2014/main" id="{5CA1471C-55C0-2CF8-1F0E-4A7DF55AABB3}"/>
                </a:ext>
              </a:extLst>
            </p:cNvPr>
            <p:cNvSpPr>
              <a:spLocks noChangeAspect="1"/>
            </p:cNvSpPr>
            <p:nvPr/>
          </p:nvSpPr>
          <p:spPr>
            <a:xfrm>
              <a:off x="5706481" y="2395496"/>
              <a:ext cx="596455" cy="596455"/>
            </a:xfrm>
            <a:prstGeom prst="flowChartConnector">
              <a:avLst/>
            </a:prstGeom>
            <a:solidFill>
              <a:schemeClr val="bg1">
                <a:lumMod val="85000"/>
              </a:schemeClr>
            </a:solidFill>
            <a:ln w="28575">
              <a:solidFill>
                <a:srgbClr val="164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7" name="Picture 46" descr="A calculator and a coin&#10;&#10;Description automatically generated">
              <a:extLst>
                <a:ext uri="{FF2B5EF4-FFF2-40B4-BE49-F238E27FC236}">
                  <a16:creationId xmlns:a16="http://schemas.microsoft.com/office/drawing/2014/main" id="{C6EFEF13-AE28-8749-E232-993F6F363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8708" y="2504160"/>
              <a:ext cx="432000" cy="432000"/>
            </a:xfrm>
            <a:prstGeom prst="rect">
              <a:avLst/>
            </a:prstGeom>
          </p:spPr>
        </p:pic>
      </p:grpSp>
    </p:spTree>
    <p:extLst>
      <p:ext uri="{BB962C8B-B14F-4D97-AF65-F5344CB8AC3E}">
        <p14:creationId xmlns:p14="http://schemas.microsoft.com/office/powerpoint/2010/main" val="32598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463B-865A-2500-AA75-465984CD26CE}"/>
              </a:ext>
            </a:extLst>
          </p:cNvPr>
          <p:cNvSpPr>
            <a:spLocks noGrp="1"/>
          </p:cNvSpPr>
          <p:nvPr>
            <p:ph type="sldNum" sz="quarter" idx="12"/>
          </p:nvPr>
        </p:nvSpPr>
        <p:spPr/>
        <p:txBody>
          <a:bodyPr/>
          <a:lstStyle/>
          <a:p>
            <a:fld id="{5D6FADB2-AAFA-4CEB-A977-8D3C4EBEFCC7}" type="slidenum">
              <a:rPr lang="it-IT" smtClean="0"/>
              <a:t>27</a:t>
            </a:fld>
            <a:endParaRPr lang="it-IT"/>
          </a:p>
        </p:txBody>
      </p:sp>
      <p:sp>
        <p:nvSpPr>
          <p:cNvPr id="3" name="CasellaDiTesto 6">
            <a:extLst>
              <a:ext uri="{FF2B5EF4-FFF2-40B4-BE49-F238E27FC236}">
                <a16:creationId xmlns:a16="http://schemas.microsoft.com/office/drawing/2014/main" id="{E503C2B7-8613-8665-8F4E-D8F1DB54FEAF}"/>
              </a:ext>
            </a:extLst>
          </p:cNvPr>
          <p:cNvSpPr txBox="1"/>
          <p:nvPr/>
        </p:nvSpPr>
        <p:spPr>
          <a:xfrm>
            <a:off x="1929830" y="596065"/>
            <a:ext cx="6989865"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Raggiungimento target n+3</a:t>
            </a:r>
          </a:p>
        </p:txBody>
      </p:sp>
      <p:sp>
        <p:nvSpPr>
          <p:cNvPr id="4" name="TextBox 3">
            <a:extLst>
              <a:ext uri="{FF2B5EF4-FFF2-40B4-BE49-F238E27FC236}">
                <a16:creationId xmlns:a16="http://schemas.microsoft.com/office/drawing/2014/main" id="{7255BFD5-259E-AD3C-C9A4-CC41BC624D26}"/>
              </a:ext>
            </a:extLst>
          </p:cNvPr>
          <p:cNvSpPr txBox="1"/>
          <p:nvPr/>
        </p:nvSpPr>
        <p:spPr>
          <a:xfrm>
            <a:off x="396503" y="1014588"/>
            <a:ext cx="8608601" cy="1127040"/>
          </a:xfrm>
          <a:prstGeom prst="rect">
            <a:avLst/>
          </a:prstGeom>
          <a:noFill/>
        </p:spPr>
        <p:txBody>
          <a:bodyPr wrap="square">
            <a:spAutoFit/>
          </a:bodyPr>
          <a:lstStyle/>
          <a:p>
            <a:pPr algn="just">
              <a:lnSpc>
                <a:spcPct val="107000"/>
              </a:lnSpc>
              <a:spcAft>
                <a:spcPts val="500"/>
              </a:spcAft>
            </a:pPr>
            <a:r>
              <a:rPr lang="it-IT" sz="1600" kern="100">
                <a:effectLst/>
                <a:latin typeface="Helvetica" panose="020B0604020202020204" pitchFamily="34" charset="0"/>
                <a:ea typeface="Calibri" panose="020F0502020204030204" pitchFamily="34" charset="0"/>
                <a:cs typeface="Times New Roman" panose="02020603050405020304" pitchFamily="18" charset="0"/>
              </a:rPr>
              <a:t>In merito al raggiungimento del primo </a:t>
            </a:r>
            <a:r>
              <a:rPr lang="it-IT" sz="1600" b="1" kern="100">
                <a:effectLst/>
                <a:latin typeface="Helvetica" panose="020B0604020202020204" pitchFamily="34" charset="0"/>
                <a:ea typeface="Calibri" panose="020F0502020204030204" pitchFamily="34" charset="0"/>
                <a:cs typeface="Times New Roman" panose="02020603050405020304" pitchFamily="18" charset="0"/>
              </a:rPr>
              <a:t>target N+3 previsto entro il 31 dicembre 2025</a:t>
            </a:r>
            <a:r>
              <a:rPr lang="it-IT" sz="1600" kern="100">
                <a:effectLst/>
                <a:latin typeface="Helvetica" panose="020B0604020202020204" pitchFamily="34" charset="0"/>
                <a:ea typeface="Calibri" panose="020F0502020204030204" pitchFamily="34" charset="0"/>
                <a:cs typeface="Times New Roman" panose="02020603050405020304" pitchFamily="18" charset="0"/>
              </a:rPr>
              <a:t>, a seguito dell’adesione alla piattaforma STEP che ha consentito una riduzione dei target previsti per tutte le annualità </a:t>
            </a:r>
            <a:r>
              <a:rPr lang="it-IT" sz="1600" kern="100">
                <a:latin typeface="Helvetica" panose="020B0604020202020204" pitchFamily="34" charset="0"/>
                <a:ea typeface="Calibri" panose="020F0502020204030204" pitchFamily="34" charset="0"/>
                <a:cs typeface="Times New Roman" panose="02020603050405020304" pitchFamily="18" charset="0"/>
              </a:rPr>
              <a:t>per la Programmazione 2021-2027, il target da raggiungere è il seguente.</a:t>
            </a:r>
          </a:p>
        </p:txBody>
      </p:sp>
      <p:sp>
        <p:nvSpPr>
          <p:cNvPr id="35" name="TextBox 34">
            <a:extLst>
              <a:ext uri="{FF2B5EF4-FFF2-40B4-BE49-F238E27FC236}">
                <a16:creationId xmlns:a16="http://schemas.microsoft.com/office/drawing/2014/main" id="{B07193D6-3F78-E524-5594-5811FDBB4038}"/>
              </a:ext>
            </a:extLst>
          </p:cNvPr>
          <p:cNvSpPr txBox="1"/>
          <p:nvPr/>
        </p:nvSpPr>
        <p:spPr>
          <a:xfrm>
            <a:off x="2835416" y="2076324"/>
            <a:ext cx="3473168" cy="1000274"/>
          </a:xfrm>
          <a:prstGeom prst="rect">
            <a:avLst/>
          </a:prstGeom>
          <a:solidFill>
            <a:schemeClr val="bg2"/>
          </a:solidFill>
          <a:ln w="19050">
            <a:solidFill>
              <a:schemeClr val="accent3">
                <a:lumMod val="50000"/>
              </a:schemeClr>
            </a:solidFill>
          </a:ln>
        </p:spPr>
        <p:txBody>
          <a:bodyPr wrap="square" lIns="144000" rIns="144000" rtlCol="0">
            <a:spAutoFit/>
          </a:bodyPr>
          <a:lstStyle/>
          <a:p>
            <a:pPr algn="ctr"/>
            <a:r>
              <a:rPr lang="it-IT" b="1">
                <a:latin typeface="Helvetica" panose="020B0604020202020204" pitchFamily="34" charset="0"/>
                <a:cs typeface="Helvetica" panose="020B0604020202020204" pitchFamily="34" charset="0"/>
              </a:rPr>
              <a:t>Target n+3 al 31/12/2025</a:t>
            </a:r>
          </a:p>
          <a:p>
            <a:pPr algn="ctr">
              <a:spcAft>
                <a:spcPts val="600"/>
              </a:spcAft>
            </a:pPr>
            <a:r>
              <a:rPr lang="it-IT" sz="1200" b="1">
                <a:latin typeface="Helvetica" panose="020B0604020202020204" pitchFamily="34" charset="0"/>
                <a:cs typeface="Helvetica" panose="020B0604020202020204" pitchFamily="34" charset="0"/>
              </a:rPr>
              <a:t>(in quota UE)</a:t>
            </a:r>
          </a:p>
          <a:p>
            <a:pPr algn="ctr">
              <a:spcAft>
                <a:spcPts val="600"/>
              </a:spcAft>
            </a:pPr>
            <a:r>
              <a:rPr lang="it-IT" sz="2400" b="1">
                <a:latin typeface="Helvetica" panose="020B0604020202020204" pitchFamily="34" charset="0"/>
              </a:rPr>
              <a:t>72,5 M€</a:t>
            </a:r>
          </a:p>
        </p:txBody>
      </p:sp>
      <p:sp>
        <p:nvSpPr>
          <p:cNvPr id="12" name="TextBox 11">
            <a:extLst>
              <a:ext uri="{FF2B5EF4-FFF2-40B4-BE49-F238E27FC236}">
                <a16:creationId xmlns:a16="http://schemas.microsoft.com/office/drawing/2014/main" id="{501CF16E-D7EF-2194-2AEF-9A2A32FEC858}"/>
              </a:ext>
            </a:extLst>
          </p:cNvPr>
          <p:cNvSpPr txBox="1"/>
          <p:nvPr/>
        </p:nvSpPr>
        <p:spPr>
          <a:xfrm>
            <a:off x="930432" y="3791314"/>
            <a:ext cx="7854824" cy="784830"/>
          </a:xfrm>
          <a:prstGeom prst="rect">
            <a:avLst/>
          </a:prstGeom>
          <a:solidFill>
            <a:schemeClr val="accent6">
              <a:lumMod val="40000"/>
              <a:lumOff val="60000"/>
            </a:schemeClr>
          </a:solidFill>
          <a:ln w="19050">
            <a:solidFill>
              <a:srgbClr val="00B050"/>
            </a:solidFill>
          </a:ln>
        </p:spPr>
        <p:txBody>
          <a:bodyPr wrap="square" rtlCol="0">
            <a:spAutoFit/>
          </a:bodyPr>
          <a:lstStyle/>
          <a:p>
            <a:pPr algn="just">
              <a:spcAft>
                <a:spcPts val="600"/>
              </a:spcAft>
            </a:pPr>
            <a:r>
              <a:rPr lang="it-IT" sz="1500" b="1">
                <a:latin typeface="Helvetica" panose="020B0604020202020204" pitchFamily="34" charset="0"/>
                <a:cs typeface="Helvetica" panose="020B0604020202020204" pitchFamily="34" charset="0"/>
              </a:rPr>
              <a:t>Entro il 31/12/2024 l’Autorità di Gestione presenterà la prima domanda di certificazione per un importo complessivo di circa 110,0 M€, cui corrispondono 39,4 M€ in quota UE</a:t>
            </a:r>
            <a:r>
              <a:rPr lang="it-IT" sz="1500">
                <a:latin typeface="Helvetica" panose="020B0604020202020204" pitchFamily="34" charset="0"/>
                <a:cs typeface="Helvetica" panose="020B0604020202020204" pitchFamily="34" charset="0"/>
              </a:rPr>
              <a:t>.</a:t>
            </a:r>
          </a:p>
        </p:txBody>
      </p:sp>
      <p:pic>
        <p:nvPicPr>
          <p:cNvPr id="15" name="Picture 14" descr="A green circle with a white check mark in it&#10;&#10;Description automatically generated">
            <a:extLst>
              <a:ext uri="{FF2B5EF4-FFF2-40B4-BE49-F238E27FC236}">
                <a16:creationId xmlns:a16="http://schemas.microsoft.com/office/drawing/2014/main" id="{7DC804FF-6A56-88B4-3C2B-1602BC88D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03" y="4003729"/>
            <a:ext cx="360000" cy="360000"/>
          </a:xfrm>
          <a:prstGeom prst="rect">
            <a:avLst/>
          </a:prstGeom>
        </p:spPr>
      </p:pic>
      <p:sp>
        <p:nvSpPr>
          <p:cNvPr id="16" name="TextBox 15">
            <a:extLst>
              <a:ext uri="{FF2B5EF4-FFF2-40B4-BE49-F238E27FC236}">
                <a16:creationId xmlns:a16="http://schemas.microsoft.com/office/drawing/2014/main" id="{E0B21747-E00C-693E-7A7E-57877473DFBA}"/>
              </a:ext>
            </a:extLst>
          </p:cNvPr>
          <p:cNvSpPr txBox="1"/>
          <p:nvPr/>
        </p:nvSpPr>
        <p:spPr>
          <a:xfrm>
            <a:off x="311094" y="3191749"/>
            <a:ext cx="8608601" cy="600101"/>
          </a:xfrm>
          <a:prstGeom prst="rect">
            <a:avLst/>
          </a:prstGeom>
          <a:noFill/>
        </p:spPr>
        <p:txBody>
          <a:bodyPr wrap="square">
            <a:spAutoFit/>
          </a:bodyPr>
          <a:lstStyle/>
          <a:p>
            <a:pPr algn="just">
              <a:lnSpc>
                <a:spcPct val="107000"/>
              </a:lnSpc>
              <a:spcAft>
                <a:spcPts val="500"/>
              </a:spcAft>
            </a:pPr>
            <a:r>
              <a:rPr lang="it-IT" sz="1600" kern="100">
                <a:latin typeface="Helvetica" panose="020B0604020202020204" pitchFamily="34" charset="0"/>
                <a:ea typeface="Calibri" panose="020F0502020204030204" pitchFamily="34" charset="0"/>
                <a:cs typeface="Times New Roman" panose="02020603050405020304" pitchFamily="18" charset="0"/>
              </a:rPr>
              <a:t>L’</a:t>
            </a:r>
            <a:r>
              <a:rPr lang="it-IT" sz="1600" kern="100" err="1">
                <a:latin typeface="Helvetica" panose="020B0604020202020204" pitchFamily="34" charset="0"/>
                <a:ea typeface="Calibri" panose="020F0502020204030204" pitchFamily="34" charset="0"/>
                <a:cs typeface="Times New Roman" panose="02020603050405020304" pitchFamily="18" charset="0"/>
              </a:rPr>
              <a:t>AdG</a:t>
            </a:r>
            <a:r>
              <a:rPr lang="it-IT" sz="1600" kern="100">
                <a:latin typeface="Helvetica" panose="020B0604020202020204" pitchFamily="34" charset="0"/>
                <a:ea typeface="Calibri" panose="020F0502020204030204" pitchFamily="34" charset="0"/>
                <a:cs typeface="Times New Roman" panose="02020603050405020304" pitchFamily="18" charset="0"/>
              </a:rPr>
              <a:t> prevede di operare come di seguito per garantire il raggiungimento del target N+3 al 31 dicembre 2025:</a:t>
            </a:r>
          </a:p>
        </p:txBody>
      </p:sp>
      <p:sp>
        <p:nvSpPr>
          <p:cNvPr id="17" name="TextBox 16">
            <a:extLst>
              <a:ext uri="{FF2B5EF4-FFF2-40B4-BE49-F238E27FC236}">
                <a16:creationId xmlns:a16="http://schemas.microsoft.com/office/drawing/2014/main" id="{6DF6B616-985F-B823-B99A-536F20F0F345}"/>
              </a:ext>
            </a:extLst>
          </p:cNvPr>
          <p:cNvSpPr txBox="1"/>
          <p:nvPr/>
        </p:nvSpPr>
        <p:spPr>
          <a:xfrm>
            <a:off x="930432" y="4704757"/>
            <a:ext cx="7854824" cy="784830"/>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just">
              <a:spcAft>
                <a:spcPts val="600"/>
              </a:spcAft>
            </a:pPr>
            <a:r>
              <a:rPr lang="it-IT" sz="1500">
                <a:effectLst/>
                <a:latin typeface="Helvetica" panose="020B0604020202020204" pitchFamily="34" charset="0"/>
              </a:rPr>
              <a:t>Nel corso del </a:t>
            </a:r>
            <a:r>
              <a:rPr lang="it-IT" sz="1500" b="1">
                <a:effectLst/>
                <a:latin typeface="Helvetica" panose="020B0604020202020204" pitchFamily="34" charset="0"/>
              </a:rPr>
              <a:t>2025</a:t>
            </a:r>
            <a:r>
              <a:rPr lang="it-IT" sz="1500">
                <a:effectLst/>
                <a:latin typeface="Helvetica" panose="020B0604020202020204" pitchFamily="34" charset="0"/>
              </a:rPr>
              <a:t> </a:t>
            </a:r>
            <a:r>
              <a:rPr lang="it-IT" sz="1500">
                <a:latin typeface="Helvetica" panose="020B0604020202020204" pitchFamily="34" charset="0"/>
              </a:rPr>
              <a:t>l’</a:t>
            </a:r>
            <a:r>
              <a:rPr lang="it-IT" sz="1500" err="1">
                <a:latin typeface="Helvetica" panose="020B0604020202020204" pitchFamily="34" charset="0"/>
              </a:rPr>
              <a:t>AdG</a:t>
            </a:r>
            <a:r>
              <a:rPr lang="it-IT" sz="1500">
                <a:latin typeface="Helvetica" panose="020B0604020202020204" pitchFamily="34" charset="0"/>
              </a:rPr>
              <a:t> </a:t>
            </a:r>
            <a:r>
              <a:rPr lang="it-IT" sz="1500">
                <a:effectLst/>
                <a:latin typeface="Helvetica" panose="020B0604020202020204" pitchFamily="34" charset="0"/>
              </a:rPr>
              <a:t>presenterà altre domande di certificazione che si baseranno sull’</a:t>
            </a:r>
            <a:r>
              <a:rPr lang="it-IT" sz="1500" b="1">
                <a:effectLst/>
                <a:latin typeface="Helvetica" panose="020B0604020202020204" pitchFamily="34" charset="0"/>
              </a:rPr>
              <a:t>avanzamento</a:t>
            </a:r>
            <a:r>
              <a:rPr lang="it-IT" sz="1500">
                <a:effectLst/>
                <a:latin typeface="Helvetica" panose="020B0604020202020204" pitchFamily="34" charset="0"/>
              </a:rPr>
              <a:t>, la </a:t>
            </a:r>
            <a:r>
              <a:rPr lang="it-IT" sz="1500" b="1">
                <a:effectLst/>
                <a:latin typeface="Helvetica" panose="020B0604020202020204" pitchFamily="34" charset="0"/>
              </a:rPr>
              <a:t>rendicontazione</a:t>
            </a:r>
            <a:r>
              <a:rPr lang="it-IT" sz="1500">
                <a:effectLst/>
                <a:latin typeface="Helvetica" panose="020B0604020202020204" pitchFamily="34" charset="0"/>
              </a:rPr>
              <a:t> e la </a:t>
            </a:r>
            <a:r>
              <a:rPr lang="it-IT" sz="1500" b="1">
                <a:effectLst/>
                <a:latin typeface="Helvetica" panose="020B0604020202020204" pitchFamily="34" charset="0"/>
              </a:rPr>
              <a:t>liquidazione</a:t>
            </a:r>
            <a:r>
              <a:rPr lang="it-IT" sz="1500">
                <a:effectLst/>
                <a:latin typeface="Helvetica" panose="020B0604020202020204" pitchFamily="34" charset="0"/>
              </a:rPr>
              <a:t> delle misure già avviate e sulle iniziative relative agli </a:t>
            </a:r>
            <a:r>
              <a:rPr lang="it-IT" sz="1500" b="1">
                <a:effectLst/>
                <a:latin typeface="Helvetica" panose="020B0604020202020204" pitchFamily="34" charset="0"/>
              </a:rPr>
              <a:t>Assi STEP finanziate al 100% in quota UE</a:t>
            </a:r>
            <a:r>
              <a:rPr lang="it-IT" sz="1500">
                <a:effectLst/>
                <a:latin typeface="Helvetica" panose="020B0604020202020204" pitchFamily="34" charset="0"/>
              </a:rPr>
              <a:t>.</a:t>
            </a:r>
          </a:p>
        </p:txBody>
      </p:sp>
      <p:pic>
        <p:nvPicPr>
          <p:cNvPr id="19" name="Graphic 18" descr="Workflow with solid fill">
            <a:extLst>
              <a:ext uri="{FF2B5EF4-FFF2-40B4-BE49-F238E27FC236}">
                <a16:creationId xmlns:a16="http://schemas.microsoft.com/office/drawing/2014/main" id="{D1B06B6F-86B9-89F2-C520-C56760407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03" y="4900410"/>
            <a:ext cx="360000" cy="360000"/>
          </a:xfrm>
          <a:prstGeom prst="rect">
            <a:avLst/>
          </a:prstGeom>
        </p:spPr>
      </p:pic>
      <p:sp>
        <p:nvSpPr>
          <p:cNvPr id="20" name="TextBox 19">
            <a:extLst>
              <a:ext uri="{FF2B5EF4-FFF2-40B4-BE49-F238E27FC236}">
                <a16:creationId xmlns:a16="http://schemas.microsoft.com/office/drawing/2014/main" id="{70011B24-7255-4568-FE00-1975780F4739}"/>
              </a:ext>
            </a:extLst>
          </p:cNvPr>
          <p:cNvSpPr txBox="1"/>
          <p:nvPr/>
        </p:nvSpPr>
        <p:spPr>
          <a:xfrm>
            <a:off x="311094" y="5618200"/>
            <a:ext cx="8608601" cy="600101"/>
          </a:xfrm>
          <a:prstGeom prst="rect">
            <a:avLst/>
          </a:prstGeom>
          <a:noFill/>
        </p:spPr>
        <p:txBody>
          <a:bodyPr wrap="square">
            <a:spAutoFit/>
          </a:bodyPr>
          <a:lstStyle/>
          <a:p>
            <a:pPr algn="just">
              <a:lnSpc>
                <a:spcPct val="107000"/>
              </a:lnSpc>
              <a:spcAft>
                <a:spcPts val="500"/>
              </a:spcAft>
            </a:pPr>
            <a:r>
              <a:rPr lang="it-IT" sz="1600" kern="100">
                <a:latin typeface="Helvetica" panose="020B0604020202020204" pitchFamily="34" charset="0"/>
                <a:ea typeface="Calibri" panose="020F0502020204030204" pitchFamily="34" charset="0"/>
                <a:cs typeface="Times New Roman" panose="02020603050405020304" pitchFamily="18" charset="0"/>
              </a:rPr>
              <a:t>Le risorse attivate ad oggi contribuiranno in larga parte anche al raggiungimento del successivo target </a:t>
            </a:r>
            <a:r>
              <a:rPr lang="it-IT" sz="1600" b="1" kern="100">
                <a:latin typeface="Helvetica" panose="020B0604020202020204" pitchFamily="34" charset="0"/>
                <a:ea typeface="Calibri" panose="020F0502020204030204" pitchFamily="34" charset="0"/>
                <a:cs typeface="Times New Roman" panose="02020603050405020304" pitchFamily="18" charset="0"/>
              </a:rPr>
              <a:t>N+3 al 2026</a:t>
            </a:r>
            <a:r>
              <a:rPr lang="it-IT" sz="1600" kern="100">
                <a:latin typeface="Helvetica" panose="020B0604020202020204" pitchFamily="34" charset="0"/>
                <a:ea typeface="Calibri" panose="020F0502020204030204" pitchFamily="34" charset="0"/>
                <a:cs typeface="Times New Roman" panose="02020603050405020304" pitchFamily="18" charset="0"/>
              </a:rPr>
              <a:t>. </a:t>
            </a:r>
          </a:p>
        </p:txBody>
      </p:sp>
      <p:pic>
        <p:nvPicPr>
          <p:cNvPr id="21" name="Picture 20" descr="A red and white target with a arrow in the center&#10;&#10;Description automatically generated">
            <a:extLst>
              <a:ext uri="{FF2B5EF4-FFF2-40B4-BE49-F238E27FC236}">
                <a16:creationId xmlns:a16="http://schemas.microsoft.com/office/drawing/2014/main" id="{3DC3C466-F437-0C63-0919-93506B667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098" y="1988332"/>
            <a:ext cx="396971" cy="360000"/>
          </a:xfrm>
          <a:prstGeom prst="rect">
            <a:avLst/>
          </a:prstGeom>
        </p:spPr>
      </p:pic>
    </p:spTree>
    <p:extLst>
      <p:ext uri="{BB962C8B-B14F-4D97-AF65-F5344CB8AC3E}">
        <p14:creationId xmlns:p14="http://schemas.microsoft.com/office/powerpoint/2010/main" val="965988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28</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2288809"/>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DBB4C179-44CF-4FD1-2CD9-0EF4DA006CB3}"/>
              </a:ext>
            </a:extLst>
          </p:cNvPr>
          <p:cNvGrpSpPr/>
          <p:nvPr/>
        </p:nvGrpSpPr>
        <p:grpSpPr>
          <a:xfrm>
            <a:off x="669229" y="1932034"/>
            <a:ext cx="7859392" cy="323911"/>
            <a:chOff x="669229" y="1932034"/>
            <a:chExt cx="7859392" cy="323911"/>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7" name="Group 26">
            <a:extLst>
              <a:ext uri="{FF2B5EF4-FFF2-40B4-BE49-F238E27FC236}">
                <a16:creationId xmlns:a16="http://schemas.microsoft.com/office/drawing/2014/main" id="{8AF15597-BC08-D372-B05F-2D0D5EF61478}"/>
              </a:ext>
            </a:extLst>
          </p:cNvPr>
          <p:cNvGrpSpPr/>
          <p:nvPr/>
        </p:nvGrpSpPr>
        <p:grpSpPr>
          <a:xfrm>
            <a:off x="669229" y="3480155"/>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6" name="Group 25">
            <a:extLst>
              <a:ext uri="{FF2B5EF4-FFF2-40B4-BE49-F238E27FC236}">
                <a16:creationId xmlns:a16="http://schemas.microsoft.com/office/drawing/2014/main" id="{F0B9BE32-2DDD-2D12-0E23-5EBA6C81E8E9}"/>
              </a:ext>
            </a:extLst>
          </p:cNvPr>
          <p:cNvGrpSpPr/>
          <p:nvPr/>
        </p:nvGrpSpPr>
        <p:grpSpPr>
          <a:xfrm>
            <a:off x="669229" y="3087447"/>
            <a:ext cx="7859392" cy="369332"/>
            <a:chOff x="648061" y="2965850"/>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39453" y="302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48061" y="29885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08177" y="29658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254368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29</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2668947"/>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DBB4C179-44CF-4FD1-2CD9-0EF4DA006CB3}"/>
              </a:ext>
            </a:extLst>
          </p:cNvPr>
          <p:cNvGrpSpPr/>
          <p:nvPr/>
        </p:nvGrpSpPr>
        <p:grpSpPr>
          <a:xfrm>
            <a:off x="669229" y="1932034"/>
            <a:ext cx="7859392" cy="323911"/>
            <a:chOff x="669229" y="1932034"/>
            <a:chExt cx="7859392" cy="323911"/>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sp>
        <p:nvSpPr>
          <p:cNvPr id="48" name="Rectangle 47">
            <a:extLst>
              <a:ext uri="{FF2B5EF4-FFF2-40B4-BE49-F238E27FC236}">
                <a16:creationId xmlns:a16="http://schemas.microsoft.com/office/drawing/2014/main" id="{C5A2AF81-1F36-9551-1180-A0801AD0C38A}"/>
              </a:ext>
            </a:extLst>
          </p:cNvPr>
          <p:cNvSpPr>
            <a:spLocks/>
          </p:cNvSpPr>
          <p:nvPr/>
        </p:nvSpPr>
        <p:spPr>
          <a:xfrm>
            <a:off x="860621" y="2360435"/>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69229" y="232474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29345" y="2302031"/>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nvGrpSpPr>
          <p:cNvPr id="12" name="Group 11">
            <a:extLst>
              <a:ext uri="{FF2B5EF4-FFF2-40B4-BE49-F238E27FC236}">
                <a16:creationId xmlns:a16="http://schemas.microsoft.com/office/drawing/2014/main" id="{A5839F95-57C1-CB0B-9483-BC23AEC9B088}"/>
              </a:ext>
            </a:extLst>
          </p:cNvPr>
          <p:cNvGrpSpPr/>
          <p:nvPr/>
        </p:nvGrpSpPr>
        <p:grpSpPr>
          <a:xfrm>
            <a:off x="669229" y="2717450"/>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29345" y="2694739"/>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nvGrpSpPr>
          <p:cNvPr id="27" name="Group 26">
            <a:extLst>
              <a:ext uri="{FF2B5EF4-FFF2-40B4-BE49-F238E27FC236}">
                <a16:creationId xmlns:a16="http://schemas.microsoft.com/office/drawing/2014/main" id="{8AF15597-BC08-D372-B05F-2D0D5EF61478}"/>
              </a:ext>
            </a:extLst>
          </p:cNvPr>
          <p:cNvGrpSpPr/>
          <p:nvPr/>
        </p:nvGrpSpPr>
        <p:grpSpPr>
          <a:xfrm>
            <a:off x="669229" y="3480155"/>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6" name="Group 25">
            <a:extLst>
              <a:ext uri="{FF2B5EF4-FFF2-40B4-BE49-F238E27FC236}">
                <a16:creationId xmlns:a16="http://schemas.microsoft.com/office/drawing/2014/main" id="{F0B9BE32-2DDD-2D12-0E23-5EBA6C81E8E9}"/>
              </a:ext>
            </a:extLst>
          </p:cNvPr>
          <p:cNvGrpSpPr/>
          <p:nvPr/>
        </p:nvGrpSpPr>
        <p:grpSpPr>
          <a:xfrm>
            <a:off x="669229" y="3087447"/>
            <a:ext cx="7859392" cy="369332"/>
            <a:chOff x="648061" y="2965850"/>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39453" y="302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48061" y="29885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08177" y="29658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253994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F6E36C7-3117-435E-8F1C-9A6743B5BCCE}"/>
              </a:ext>
            </a:extLst>
          </p:cNvPr>
          <p:cNvSpPr txBox="1"/>
          <p:nvPr/>
        </p:nvSpPr>
        <p:spPr>
          <a:xfrm>
            <a:off x="960005" y="1149533"/>
            <a:ext cx="7625195" cy="4893647"/>
          </a:xfrm>
          <a:prstGeom prst="rect">
            <a:avLst/>
          </a:prstGeom>
          <a:solidFill>
            <a:schemeClr val="bg1">
              <a:alpha val="74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indent="0" algn="just" defTabSz="457200" rtl="0" eaLnBrk="1" fontAlgn="auto" latinLnBrk="0" hangingPunct="1">
              <a:lnSpc>
                <a:spcPct val="100000"/>
              </a:lnSpc>
              <a:spcBef>
                <a:spcPts val="0"/>
              </a:spcBef>
              <a:spcAft>
                <a:spcPts val="2400"/>
              </a:spcAft>
              <a:buClrTx/>
              <a:buSzTx/>
              <a:buFontTx/>
              <a:buNone/>
              <a:tabLst/>
              <a:defRPr/>
            </a:pPr>
            <a:r>
              <a:rPr lang="it-IT" sz="1600">
                <a:solidFill>
                  <a:schemeClr val="tx1"/>
                </a:solidFill>
                <a:latin typeface="Helvetica" panose="020B0604020202020204" pitchFamily="34" charset="0"/>
                <a:cs typeface="Helvetica" panose="020B0604020202020204" pitchFamily="34" charset="0"/>
              </a:rPr>
              <a:t>Di seguito è data evidenza delle </a:t>
            </a:r>
            <a:r>
              <a:rPr lang="it-IT" sz="1600" b="1">
                <a:solidFill>
                  <a:schemeClr val="tx1"/>
                </a:solidFill>
                <a:latin typeface="Helvetica" panose="020B0604020202020204" pitchFamily="34" charset="0"/>
                <a:cs typeface="Helvetica" panose="020B0604020202020204" pitchFamily="34" charset="0"/>
              </a:rPr>
              <a:t>modifiche relative ai componenti del Comitato di Sorveglianza</a:t>
            </a:r>
            <a:r>
              <a:rPr lang="it-IT" sz="1600">
                <a:solidFill>
                  <a:schemeClr val="tx1"/>
                </a:solidFill>
                <a:latin typeface="Helvetica" panose="020B0604020202020204" pitchFamily="34" charset="0"/>
                <a:cs typeface="Helvetica" panose="020B0604020202020204" pitchFamily="34" charset="0"/>
              </a:rPr>
              <a:t> intervenute con Decreto n. 14541 del </a:t>
            </a:r>
            <a:r>
              <a:rPr lang="it-IT" sz="1600">
                <a:latin typeface="Helvetica" panose="020B0604020202020204" pitchFamily="34" charset="0"/>
                <a:cs typeface="Helvetica" panose="020B0604020202020204" pitchFamily="34" charset="0"/>
              </a:rPr>
              <a:t>1</a:t>
            </a:r>
            <a:r>
              <a:rPr lang="it-IT" sz="1600">
                <a:solidFill>
                  <a:schemeClr val="tx1"/>
                </a:solidFill>
                <a:latin typeface="Helvetica" panose="020B0604020202020204" pitchFamily="34" charset="0"/>
                <a:cs typeface="Helvetica" panose="020B0604020202020204" pitchFamily="34" charset="0"/>
              </a:rPr>
              <a:t> ottobre 2024:</a:t>
            </a:r>
          </a:p>
          <a:p>
            <a:pPr marL="0" lvl="1" indent="-285750" algn="just">
              <a:spcAft>
                <a:spcPts val="3000"/>
              </a:spcAft>
              <a:buClr>
                <a:srgbClr val="164094"/>
              </a:buClr>
              <a:buFont typeface="Wingdings" panose="05000000000000000000" pitchFamily="2" charset="2"/>
              <a:buChar char="§"/>
              <a:defRPr/>
            </a:pPr>
            <a:r>
              <a:rPr lang="it-IT" sz="1600">
                <a:latin typeface="Helvetica" panose="020B0604020202020204" pitchFamily="34" charset="0"/>
                <a:cs typeface="Helvetica" panose="020B0604020202020204" pitchFamily="34" charset="0"/>
              </a:rPr>
              <a:t>Inserita </a:t>
            </a:r>
            <a:r>
              <a:rPr lang="it-IT" sz="1600" b="1">
                <a:latin typeface="Helvetica" panose="020B0604020202020204" pitchFamily="34" charset="0"/>
                <a:cs typeface="Helvetica" panose="020B0604020202020204" pitchFamily="34" charset="0"/>
              </a:rPr>
              <a:t>Silvia Cappa (supplente) </a:t>
            </a:r>
            <a:r>
              <a:rPr lang="it-IT" sz="1600">
                <a:latin typeface="Helvetica" panose="020B0604020202020204" pitchFamily="34" charset="0"/>
                <a:cs typeface="Helvetica" panose="020B0604020202020204" pitchFamily="34" charset="0"/>
              </a:rPr>
              <a:t>nel ruolo di </a:t>
            </a:r>
            <a:r>
              <a:rPr lang="it-IT" sz="1600" b="1">
                <a:latin typeface="Helvetica" panose="020B0604020202020204" pitchFamily="34" charset="0"/>
                <a:cs typeface="Helvetica" panose="020B0604020202020204" pitchFamily="34" charset="0"/>
              </a:rPr>
              <a:t>Responsabili Asse 3</a:t>
            </a:r>
            <a:r>
              <a:rPr lang="it-IT" sz="1600">
                <a:latin typeface="Helvetica" panose="020B0604020202020204" pitchFamily="34" charset="0"/>
                <a:cs typeface="Helvetica" panose="020B0604020202020204" pitchFamily="34" charset="0"/>
              </a:rPr>
              <a:t>;</a:t>
            </a:r>
          </a:p>
          <a:p>
            <a:pPr marL="285750" lvl="1" indent="-285750" algn="just">
              <a:spcAft>
                <a:spcPts val="3000"/>
              </a:spcAft>
              <a:buClr>
                <a:srgbClr val="164094"/>
              </a:buClr>
              <a:buFont typeface="Wingdings" panose="05000000000000000000" pitchFamily="2" charset="2"/>
              <a:buChar char="§"/>
              <a:defRPr/>
            </a:pPr>
            <a:r>
              <a:rPr lang="it-IT" sz="1600" b="1">
                <a:latin typeface="Helvetica" panose="020B0604020202030204"/>
                <a:cs typeface="Helvetica" panose="020B0604020202030204"/>
              </a:rPr>
              <a:t>Rappresentante del Dipartimento per le Politiche di Coesione presso la Presidenza del Consiglio dei ministri</a:t>
            </a:r>
            <a:r>
              <a:rPr lang="it-IT" sz="1600">
                <a:latin typeface="Helvetica" panose="020B0604020202030204"/>
                <a:cs typeface="Helvetica" panose="020B0604020202030204"/>
              </a:rPr>
              <a:t>: </a:t>
            </a:r>
            <a:r>
              <a:rPr lang="it-IT" sz="1600" b="1">
                <a:latin typeface="Helvetica" panose="020B0604020202030204"/>
                <a:cs typeface="Helvetica" panose="020B0604020202030204"/>
              </a:rPr>
              <a:t>Francesca Cerasoli (supplente)</a:t>
            </a:r>
            <a:r>
              <a:rPr lang="it-IT" sz="1600">
                <a:latin typeface="Helvetica" panose="020B0604020202030204"/>
                <a:cs typeface="Helvetica" panose="020B0604020202030204"/>
              </a:rPr>
              <a:t> e </a:t>
            </a:r>
            <a:r>
              <a:rPr lang="it-IT" sz="1600" b="1">
                <a:latin typeface="Helvetica" panose="020B0604020202030204"/>
                <a:cs typeface="Helvetica" panose="020B0604020202030204"/>
              </a:rPr>
              <a:t>Valentina Miggiano (supplente) </a:t>
            </a:r>
            <a:r>
              <a:rPr lang="it-IT" sz="1600">
                <a:latin typeface="Helvetica" panose="020B0604020202030204"/>
                <a:cs typeface="Helvetica" panose="020B0604020202030204"/>
              </a:rPr>
              <a:t>in sostituzione di Federica Di Paolo e Antonio Lateana;</a:t>
            </a:r>
          </a:p>
          <a:p>
            <a:pPr marL="285750" lvl="1" indent="-285750" algn="just">
              <a:spcAft>
                <a:spcPts val="3000"/>
              </a:spcAft>
              <a:buClr>
                <a:srgbClr val="164094"/>
              </a:buClr>
              <a:buFont typeface="Wingdings" panose="05000000000000000000" pitchFamily="2" charset="2"/>
              <a:buChar char="§"/>
              <a:defRPr/>
            </a:pPr>
            <a:r>
              <a:rPr lang="it-IT" sz="1600" b="1">
                <a:latin typeface="Helvetica" panose="020B0604020202030204"/>
                <a:cs typeface="Helvetica" panose="020B0604020202030204"/>
              </a:rPr>
              <a:t>PN FESR Capacità per la Coesione</a:t>
            </a:r>
            <a:r>
              <a:rPr lang="it-IT" sz="1600">
                <a:latin typeface="Helvetica" panose="020B0604020202030204"/>
                <a:cs typeface="Helvetica" panose="020B0604020202030204"/>
              </a:rPr>
              <a:t>: da designare </a:t>
            </a:r>
            <a:r>
              <a:rPr lang="it-IT" sz="1600" b="1">
                <a:latin typeface="Helvetica" panose="020B0604020202030204"/>
                <a:cs typeface="Helvetica" panose="020B0604020202030204"/>
              </a:rPr>
              <a:t>Alessandra Augusto (titolare) </a:t>
            </a:r>
            <a:r>
              <a:rPr lang="it-IT" sz="1600">
                <a:latin typeface="Helvetica" panose="020B0604020202030204"/>
                <a:cs typeface="Helvetica" panose="020B0604020202030204"/>
              </a:rPr>
              <a:t>in sostituzione di Carla Cosentino;</a:t>
            </a:r>
          </a:p>
          <a:p>
            <a:pPr marL="0" lvl="1" indent="-285750" algn="just">
              <a:spcAft>
                <a:spcPts val="3000"/>
              </a:spcAft>
              <a:buClr>
                <a:srgbClr val="164094"/>
              </a:buClr>
              <a:buFont typeface="Wingdings" panose="05000000000000000000" pitchFamily="2" charset="2"/>
              <a:buChar char="§"/>
              <a:defRPr/>
            </a:pPr>
            <a:r>
              <a:rPr lang="it-IT" sz="1600" b="1">
                <a:latin typeface="Helvetica" panose="020B0604020202030204"/>
                <a:cs typeface="Helvetica" panose="020B0604020202030204"/>
              </a:rPr>
              <a:t>Attività industriali</a:t>
            </a:r>
            <a:r>
              <a:rPr lang="it-IT" sz="1600">
                <a:latin typeface="Helvetica" panose="020B0604020202030204"/>
                <a:cs typeface="Helvetica" panose="020B0604020202030204"/>
              </a:rPr>
              <a:t>: rimosso Dario Voltattorni (supplente);</a:t>
            </a:r>
          </a:p>
          <a:p>
            <a:pPr marL="285750" lvl="1" indent="-285750" algn="just">
              <a:spcAft>
                <a:spcPts val="3000"/>
              </a:spcAft>
              <a:buClr>
                <a:srgbClr val="164094"/>
              </a:buClr>
              <a:buFont typeface="Wingdings" panose="05000000000000000000" pitchFamily="2" charset="2"/>
              <a:buChar char="§"/>
              <a:defRPr/>
            </a:pPr>
            <a:r>
              <a:rPr lang="it-IT" sz="1600" b="1" err="1">
                <a:latin typeface="Helvetica" panose="020B0604020202030204"/>
                <a:cs typeface="Helvetica" panose="020B0604020202030204"/>
              </a:rPr>
              <a:t>Confapindustria</a:t>
            </a:r>
            <a:r>
              <a:rPr lang="it-IT" sz="1600" b="1">
                <a:latin typeface="Helvetica" panose="020B0604020202030204"/>
                <a:cs typeface="Helvetica" panose="020B0604020202030204"/>
              </a:rPr>
              <a:t> Lombardia </a:t>
            </a:r>
            <a:r>
              <a:rPr lang="it-IT" sz="1600">
                <a:latin typeface="Helvetica" panose="020B0604020202030204"/>
                <a:cs typeface="Helvetica" panose="020B0604020202030204"/>
              </a:rPr>
              <a:t>ha segnalato la variazione della denominazione sociale in </a:t>
            </a:r>
            <a:r>
              <a:rPr lang="it-IT" sz="1600" b="1">
                <a:latin typeface="Helvetica" panose="020B0604020202030204"/>
                <a:cs typeface="Helvetica" panose="020B0604020202030204"/>
              </a:rPr>
              <a:t>Confapi Lombardia.</a:t>
            </a:r>
          </a:p>
        </p:txBody>
      </p:sp>
      <p:pic>
        <p:nvPicPr>
          <p:cNvPr id="2" name="Immagine 1">
            <a:extLst>
              <a:ext uri="{FF2B5EF4-FFF2-40B4-BE49-F238E27FC236}">
                <a16:creationId xmlns:a16="http://schemas.microsoft.com/office/drawing/2014/main" id="{CDAAA6B4-52E9-4955-AD28-1CFE770560D0}"/>
              </a:ext>
            </a:extLst>
          </p:cNvPr>
          <p:cNvPicPr>
            <a:picLocks noChangeAspect="1"/>
          </p:cNvPicPr>
          <p:nvPr/>
        </p:nvPicPr>
        <p:blipFill rotWithShape="1">
          <a:blip r:embed="rId2"/>
          <a:srcRect r="509" b="7770"/>
          <a:stretch/>
        </p:blipFill>
        <p:spPr>
          <a:xfrm>
            <a:off x="3918707" y="6396941"/>
            <a:ext cx="4914900" cy="372975"/>
          </a:xfrm>
          <a:prstGeom prst="rect">
            <a:avLst/>
          </a:prstGeom>
        </p:spPr>
      </p:pic>
      <p:pic>
        <p:nvPicPr>
          <p:cNvPr id="3" name="Immagine 2">
            <a:extLst>
              <a:ext uri="{FF2B5EF4-FFF2-40B4-BE49-F238E27FC236}">
                <a16:creationId xmlns:a16="http://schemas.microsoft.com/office/drawing/2014/main" id="{86E59C25-03C4-4A08-86BB-54CEAE1801B3}"/>
              </a:ext>
            </a:extLst>
          </p:cNvPr>
          <p:cNvPicPr>
            <a:picLocks noChangeAspect="1"/>
          </p:cNvPicPr>
          <p:nvPr/>
        </p:nvPicPr>
        <p:blipFill rotWithShape="1">
          <a:blip r:embed="rId2"/>
          <a:srcRect r="83177"/>
          <a:stretch/>
        </p:blipFill>
        <p:spPr>
          <a:xfrm>
            <a:off x="319597" y="313629"/>
            <a:ext cx="1432291" cy="696934"/>
          </a:xfrm>
          <a:prstGeom prst="rect">
            <a:avLst/>
          </a:prstGeom>
        </p:spPr>
      </p:pic>
      <p:sp>
        <p:nvSpPr>
          <p:cNvPr id="9" name="Slide Number Placeholder 8">
            <a:extLst>
              <a:ext uri="{FF2B5EF4-FFF2-40B4-BE49-F238E27FC236}">
                <a16:creationId xmlns:a16="http://schemas.microsoft.com/office/drawing/2014/main" id="{0BFD1BC3-8EE6-4DF8-AE0E-033796A7E08E}"/>
              </a:ext>
            </a:extLst>
          </p:cNvPr>
          <p:cNvSpPr>
            <a:spLocks noGrp="1"/>
          </p:cNvSpPr>
          <p:nvPr>
            <p:ph type="sldNum" sz="quarter" idx="12"/>
          </p:nvPr>
        </p:nvSpPr>
        <p:spPr/>
        <p:txBody>
          <a:bodyPr/>
          <a:lstStyle/>
          <a:p>
            <a:fld id="{5D6FADB2-AAFA-4CEB-A977-8D3C4EBEFCC7}" type="slidenum">
              <a:rPr lang="it-IT" smtClean="0"/>
              <a:t>3</a:t>
            </a:fld>
            <a:endParaRPr lang="it-IT"/>
          </a:p>
        </p:txBody>
      </p:sp>
      <p:sp>
        <p:nvSpPr>
          <p:cNvPr id="4" name="CasellaDiTesto 6">
            <a:extLst>
              <a:ext uri="{FF2B5EF4-FFF2-40B4-BE49-F238E27FC236}">
                <a16:creationId xmlns:a16="http://schemas.microsoft.com/office/drawing/2014/main" id="{E3B56249-53AB-1177-9F02-7DAE7B898360}"/>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Modifiche componenti Comitato di Sorveglianza</a:t>
            </a:r>
          </a:p>
        </p:txBody>
      </p:sp>
      <p:pic>
        <p:nvPicPr>
          <p:cNvPr id="13" name="Picture 12" descr="A group of people sitting around a table&#10;&#10;Description automatically generated">
            <a:extLst>
              <a:ext uri="{FF2B5EF4-FFF2-40B4-BE49-F238E27FC236}">
                <a16:creationId xmlns:a16="http://schemas.microsoft.com/office/drawing/2014/main" id="{3839FD0D-8257-5701-ACA3-09FF34D3E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98" y="1189088"/>
            <a:ext cx="573507" cy="573507"/>
          </a:xfrm>
          <a:prstGeom prst="rect">
            <a:avLst/>
          </a:prstGeom>
        </p:spPr>
      </p:pic>
    </p:spTree>
    <p:extLst>
      <p:ext uri="{BB962C8B-B14F-4D97-AF65-F5344CB8AC3E}">
        <p14:creationId xmlns:p14="http://schemas.microsoft.com/office/powerpoint/2010/main" val="337894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30</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16370" y="600135"/>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Regolamento STEP e vantaggi della riprogrammazione</a:t>
            </a:r>
          </a:p>
        </p:txBody>
      </p:sp>
      <p:sp>
        <p:nvSpPr>
          <p:cNvPr id="54" name="TextBox 53">
            <a:extLst>
              <a:ext uri="{FF2B5EF4-FFF2-40B4-BE49-F238E27FC236}">
                <a16:creationId xmlns:a16="http://schemas.microsoft.com/office/drawing/2014/main" id="{2D0AA9FF-0982-99F4-2702-5709C467A8D6}"/>
              </a:ext>
            </a:extLst>
          </p:cNvPr>
          <p:cNvSpPr txBox="1"/>
          <p:nvPr/>
        </p:nvSpPr>
        <p:spPr>
          <a:xfrm>
            <a:off x="417040" y="1103328"/>
            <a:ext cx="8314770" cy="1461939"/>
          </a:xfrm>
          <a:prstGeom prst="rect">
            <a:avLst/>
          </a:prstGeom>
          <a:noFill/>
        </p:spPr>
        <p:txBody>
          <a:bodyPr wrap="square">
            <a:spAutoFit/>
          </a:bodyPr>
          <a:lstStyle/>
          <a:p>
            <a:pPr algn="just">
              <a:spcAft>
                <a:spcPts val="600"/>
              </a:spcAft>
              <a:defRPr/>
            </a:pPr>
            <a:r>
              <a:rPr lang="it-IT" sz="1400" kern="100">
                <a:latin typeface="Helvetica" panose="020B0604020202030204"/>
                <a:ea typeface="Calibri" panose="020F0502020204030204" pitchFamily="34" charset="0"/>
                <a:cs typeface="Helvetica" panose="020B0604020202030204"/>
              </a:rPr>
              <a:t>Il 1° marzo 2024 è entrato in vigore il Regolamento (UE) 2024/795 che istituisce la </a:t>
            </a:r>
            <a:r>
              <a:rPr lang="it-IT" sz="1400" b="1" kern="100">
                <a:latin typeface="Helvetica" panose="020B0604020202030204"/>
                <a:ea typeface="Calibri" panose="020F0502020204030204" pitchFamily="34" charset="0"/>
                <a:cs typeface="Helvetica" panose="020B0604020202030204"/>
              </a:rPr>
              <a:t>P</a:t>
            </a:r>
            <a:r>
              <a:rPr lang="it-IT" sz="1400" kern="100">
                <a:latin typeface="Helvetica" panose="020B0604020202030204"/>
                <a:ea typeface="Calibri" panose="020F0502020204030204" pitchFamily="34" charset="0"/>
                <a:cs typeface="Helvetica" panose="020B0604020202030204"/>
              </a:rPr>
              <a:t>iattaforma per le </a:t>
            </a:r>
            <a:r>
              <a:rPr lang="it-IT" sz="1400" b="1" kern="100">
                <a:latin typeface="Helvetica" panose="020B0604020202030204"/>
                <a:ea typeface="Calibri" panose="020F0502020204030204" pitchFamily="34" charset="0"/>
                <a:cs typeface="Helvetica" panose="020B0604020202030204"/>
              </a:rPr>
              <a:t>T</a:t>
            </a:r>
            <a:r>
              <a:rPr lang="it-IT" sz="1400" kern="100">
                <a:latin typeface="Helvetica" panose="020B0604020202030204"/>
                <a:ea typeface="Calibri" panose="020F0502020204030204" pitchFamily="34" charset="0"/>
                <a:cs typeface="Helvetica" panose="020B0604020202030204"/>
              </a:rPr>
              <a:t>ecnologie </a:t>
            </a:r>
            <a:r>
              <a:rPr lang="it-IT" sz="1400" b="1" kern="100">
                <a:latin typeface="Helvetica" panose="020B0604020202030204"/>
                <a:ea typeface="Calibri" panose="020F0502020204030204" pitchFamily="34" charset="0"/>
                <a:cs typeface="Helvetica" panose="020B0604020202030204"/>
              </a:rPr>
              <a:t>S</a:t>
            </a:r>
            <a:r>
              <a:rPr lang="it-IT" sz="1400" kern="100">
                <a:latin typeface="Helvetica" panose="020B0604020202030204"/>
                <a:ea typeface="Calibri" panose="020F0502020204030204" pitchFamily="34" charset="0"/>
                <a:cs typeface="Helvetica" panose="020B0604020202030204"/>
              </a:rPr>
              <a:t>trategiche per l’</a:t>
            </a:r>
            <a:r>
              <a:rPr lang="it-IT" sz="1400" b="1" kern="100">
                <a:latin typeface="Helvetica" panose="020B0604020202030204"/>
                <a:ea typeface="Calibri" panose="020F0502020204030204" pitchFamily="34" charset="0"/>
                <a:cs typeface="Helvetica" panose="020B0604020202030204"/>
              </a:rPr>
              <a:t>E</a:t>
            </a:r>
            <a:r>
              <a:rPr lang="it-IT" sz="1400" kern="100">
                <a:latin typeface="Helvetica" panose="020B0604020202030204"/>
                <a:ea typeface="Calibri" panose="020F0502020204030204" pitchFamily="34" charset="0"/>
                <a:cs typeface="Helvetica" panose="020B0604020202030204"/>
              </a:rPr>
              <a:t>uropa, di seguito «</a:t>
            </a:r>
            <a:r>
              <a:rPr lang="it-IT" sz="1400" b="1" kern="100">
                <a:latin typeface="Helvetica" panose="020B0604020202030204"/>
                <a:ea typeface="Calibri" panose="020F0502020204030204" pitchFamily="34" charset="0"/>
                <a:cs typeface="Helvetica" panose="020B0604020202030204"/>
              </a:rPr>
              <a:t>Regolamento STEP</a:t>
            </a:r>
            <a:r>
              <a:rPr lang="it-IT" sz="1400" kern="100">
                <a:latin typeface="Helvetica" panose="020B0604020202030204"/>
                <a:ea typeface="Calibri" panose="020F0502020204030204" pitchFamily="34" charset="0"/>
                <a:cs typeface="Helvetica" panose="020B0604020202030204"/>
              </a:rPr>
              <a:t>».  L’obiettivo della Piattaforma STEP è sostenere lo </a:t>
            </a:r>
            <a:r>
              <a:rPr lang="it-IT" sz="1400" b="1" kern="100">
                <a:latin typeface="Helvetica" panose="020B0604020202030204"/>
                <a:ea typeface="Calibri" panose="020F0502020204030204" pitchFamily="34" charset="0"/>
                <a:cs typeface="Helvetica" panose="020B0604020202030204"/>
              </a:rPr>
              <a:t>sviluppo o fabbricazione di tecnologie critiche </a:t>
            </a:r>
            <a:r>
              <a:rPr lang="it-IT" sz="1400" kern="100">
                <a:latin typeface="Helvetica" panose="020B0604020202030204"/>
                <a:ea typeface="Calibri" panose="020F0502020204030204" pitchFamily="34" charset="0"/>
                <a:cs typeface="Helvetica" panose="020B0604020202030204"/>
              </a:rPr>
              <a:t>in tutta l’Unione o </a:t>
            </a:r>
            <a:r>
              <a:rPr lang="it-IT" sz="1400" b="1" kern="100">
                <a:latin typeface="Helvetica" panose="020B0604020202030204"/>
                <a:ea typeface="Calibri" panose="020F0502020204030204" pitchFamily="34" charset="0"/>
                <a:cs typeface="Helvetica" panose="020B0604020202030204"/>
              </a:rPr>
              <a:t>salvaguardare e rafforzare le rispettive catene del valore</a:t>
            </a:r>
            <a:r>
              <a:rPr lang="it-IT" sz="1400" kern="100">
                <a:latin typeface="Helvetica" panose="020B0604020202030204"/>
                <a:ea typeface="Calibri" panose="020F0502020204030204" pitchFamily="34" charset="0"/>
                <a:cs typeface="Helvetica" panose="020B0604020202030204"/>
              </a:rPr>
              <a:t> al fine di </a:t>
            </a:r>
            <a:r>
              <a:rPr lang="it-IT" sz="1400" b="1" kern="100">
                <a:latin typeface="Helvetica" panose="020B0604020202030204"/>
                <a:ea typeface="Calibri" panose="020F0502020204030204" pitchFamily="34" charset="0"/>
                <a:cs typeface="Helvetica" panose="020B0604020202030204"/>
              </a:rPr>
              <a:t>ridurre le dipendenze strategiche dell’Unione e preservare l’integrità del mercato interno. </a:t>
            </a:r>
          </a:p>
          <a:p>
            <a:pPr algn="just">
              <a:spcAft>
                <a:spcPts val="600"/>
              </a:spcAft>
              <a:defRPr/>
            </a:pPr>
            <a:r>
              <a:rPr lang="it-IT" sz="1400" kern="100">
                <a:latin typeface="Helvetica" panose="020B0604020202030204"/>
                <a:ea typeface="Calibri" panose="020F0502020204030204" pitchFamily="34" charset="0"/>
                <a:cs typeface="Helvetica" panose="020B0604020202030204"/>
              </a:rPr>
              <a:t>Le tecnologie critiche sono raggruppate in </a:t>
            </a:r>
            <a:r>
              <a:rPr lang="it-IT" sz="1400" b="1" kern="100">
                <a:latin typeface="Helvetica" panose="020B0604020202030204"/>
                <a:ea typeface="Calibri" panose="020F0502020204030204" pitchFamily="34" charset="0"/>
                <a:cs typeface="Helvetica" panose="020B0604020202030204"/>
              </a:rPr>
              <a:t>tre cluster.</a:t>
            </a:r>
          </a:p>
        </p:txBody>
      </p:sp>
      <p:sp>
        <p:nvSpPr>
          <p:cNvPr id="32" name="TextBox 31">
            <a:extLst>
              <a:ext uri="{FF2B5EF4-FFF2-40B4-BE49-F238E27FC236}">
                <a16:creationId xmlns:a16="http://schemas.microsoft.com/office/drawing/2014/main" id="{79970152-F2EF-34B6-FCF6-9FE37C917E67}"/>
              </a:ext>
            </a:extLst>
          </p:cNvPr>
          <p:cNvSpPr txBox="1"/>
          <p:nvPr/>
        </p:nvSpPr>
        <p:spPr>
          <a:xfrm>
            <a:off x="417040" y="3357083"/>
            <a:ext cx="8314770" cy="738664"/>
          </a:xfrm>
          <a:prstGeom prst="rect">
            <a:avLst/>
          </a:prstGeom>
          <a:noFill/>
        </p:spPr>
        <p:txBody>
          <a:bodyPr wrap="square">
            <a:spAutoFit/>
          </a:bodyPr>
          <a:lstStyle/>
          <a:p>
            <a:pPr algn="just">
              <a:spcAft>
                <a:spcPts val="600"/>
              </a:spcAft>
              <a:defRPr/>
            </a:pPr>
            <a:r>
              <a:rPr lang="it-IT" sz="1400" kern="100">
                <a:effectLst/>
                <a:latin typeface="Helvetica" panose="020B0604020202030204"/>
                <a:ea typeface="Calibri" panose="020F0502020204030204" pitchFamily="34" charset="0"/>
                <a:cs typeface="Helvetica" panose="020B0604020202030204"/>
              </a:rPr>
              <a:t>L’</a:t>
            </a:r>
            <a:r>
              <a:rPr lang="it-IT" sz="1400" b="1" kern="100">
                <a:effectLst/>
                <a:latin typeface="Helvetica" panose="020B0604020202030204"/>
                <a:ea typeface="Calibri" panose="020F0502020204030204" pitchFamily="34" charset="0"/>
                <a:cs typeface="Helvetica" panose="020B0604020202030204"/>
              </a:rPr>
              <a:t>adesione</a:t>
            </a:r>
            <a:r>
              <a:rPr lang="it-IT" sz="1400" kern="100">
                <a:effectLst/>
                <a:latin typeface="Helvetica" panose="020B0604020202030204"/>
                <a:ea typeface="Calibri" panose="020F0502020204030204" pitchFamily="34" charset="0"/>
                <a:cs typeface="Helvetica" panose="020B0604020202030204"/>
              </a:rPr>
              <a:t> </a:t>
            </a:r>
            <a:r>
              <a:rPr lang="it-IT" sz="1400" b="1" kern="100">
                <a:effectLst/>
                <a:latin typeface="Helvetica" panose="020B0604020202030204"/>
                <a:ea typeface="Calibri" panose="020F0502020204030204" pitchFamily="34" charset="0"/>
                <a:cs typeface="Helvetica" panose="020B0604020202030204"/>
              </a:rPr>
              <a:t>di Regione Lombardia alla piattaforma STEP</a:t>
            </a:r>
            <a:r>
              <a:rPr lang="it-IT" sz="1400" kern="100">
                <a:effectLst/>
                <a:latin typeface="Helvetica" panose="020B0604020202030204"/>
                <a:ea typeface="Calibri" panose="020F0502020204030204" pitchFamily="34" charset="0"/>
                <a:cs typeface="Helvetica" panose="020B0604020202030204"/>
              </a:rPr>
              <a:t>, approvata dalla Commissione Europea in data </a:t>
            </a:r>
            <a:r>
              <a:rPr lang="it-IT" sz="1400" kern="100">
                <a:latin typeface="Helvetica" panose="020B0604020202030204"/>
                <a:ea typeface="Calibri" panose="020F0502020204030204" pitchFamily="34" charset="0"/>
                <a:cs typeface="Helvetica" panose="020B0604020202030204"/>
              </a:rPr>
              <a:t>18/09</a:t>
            </a:r>
            <a:r>
              <a:rPr lang="it-IT" sz="1400" kern="100">
                <a:effectLst/>
                <a:latin typeface="Helvetica" panose="020B0604020202030204"/>
                <a:ea typeface="Calibri" panose="020F0502020204030204" pitchFamily="34" charset="0"/>
                <a:cs typeface="Helvetica" panose="020B0604020202030204"/>
              </a:rPr>
              <a:t>/2024 con Decisione C(2024) 6655, e di cui la Giunta Regionale ha preso atto con DGR n. XII/3116 del 30/09/2024, ha permesso di ottenere i seguenti </a:t>
            </a:r>
            <a:r>
              <a:rPr lang="it-IT" sz="1400" b="1" kern="100">
                <a:effectLst/>
                <a:latin typeface="Helvetica" panose="020B0604020202030204"/>
                <a:ea typeface="Calibri" panose="020F0502020204030204" pitchFamily="34" charset="0"/>
                <a:cs typeface="Helvetica" panose="020B0604020202030204"/>
              </a:rPr>
              <a:t>vantaggi</a:t>
            </a:r>
            <a:r>
              <a:rPr lang="it-IT" sz="1400" kern="100">
                <a:effectLst/>
                <a:latin typeface="Helvetica" panose="020B0604020202030204"/>
                <a:ea typeface="Calibri" panose="020F0502020204030204" pitchFamily="34" charset="0"/>
                <a:cs typeface="Helvetica" panose="020B0604020202030204"/>
              </a:rPr>
              <a:t>: </a:t>
            </a:r>
            <a:endParaRPr lang="it-IT" sz="1400" b="1" kern="100">
              <a:latin typeface="Helvetica" panose="020B0604020202030204"/>
              <a:ea typeface="Calibri" panose="020F0502020204030204" pitchFamily="34" charset="0"/>
              <a:cs typeface="Helvetica" panose="020B0604020202030204"/>
            </a:endParaRPr>
          </a:p>
        </p:txBody>
      </p:sp>
      <p:sp>
        <p:nvSpPr>
          <p:cNvPr id="33" name="Rectangle: Rounded Corners 8">
            <a:extLst>
              <a:ext uri="{FF2B5EF4-FFF2-40B4-BE49-F238E27FC236}">
                <a16:creationId xmlns:a16="http://schemas.microsoft.com/office/drawing/2014/main" id="{FF404F64-14FF-EDF2-EC9C-DFC60ECA297D}"/>
              </a:ext>
            </a:extLst>
          </p:cNvPr>
          <p:cNvSpPr/>
          <p:nvPr/>
        </p:nvSpPr>
        <p:spPr>
          <a:xfrm>
            <a:off x="494382" y="4382860"/>
            <a:ext cx="8155236" cy="1776553"/>
          </a:xfrm>
          <a:prstGeom prst="roundRect">
            <a:avLst>
              <a:gd name="adj" fmla="val 0"/>
            </a:avLst>
          </a:prstGeom>
          <a:solidFill>
            <a:schemeClr val="accent6">
              <a:lumMod val="20000"/>
              <a:lumOff val="80000"/>
            </a:schemeClr>
          </a:solidFill>
          <a:ln w="38100">
            <a:solidFill>
              <a:srgbClr val="007239"/>
            </a:solidFill>
          </a:ln>
        </p:spPr>
        <p:style>
          <a:lnRef idx="2">
            <a:schemeClr val="accent1">
              <a:shade val="50000"/>
            </a:schemeClr>
          </a:lnRef>
          <a:fillRef idx="1">
            <a:schemeClr val="accent1"/>
          </a:fillRef>
          <a:effectRef idx="0">
            <a:schemeClr val="accent1"/>
          </a:effectRef>
          <a:fontRef idx="minor">
            <a:schemeClr val="lt1"/>
          </a:fontRef>
        </p:style>
        <p:txBody>
          <a:bodyPr lIns="504000" tIns="36000" bIns="288000" rtlCol="0" anchor="ctr"/>
          <a:lstStyle/>
          <a:p>
            <a:pPr lvl="0" algn="just"/>
            <a:endParaRPr lang="it-IT" sz="1600">
              <a:solidFill>
                <a:schemeClr val="tx1"/>
              </a:solidFill>
              <a:effectLst/>
              <a:latin typeface="Calibri" panose="020F0502020204030204" pitchFamily="34" charset="0"/>
              <a:ea typeface="Calibri" panose="020F0502020204030204" pitchFamily="34" charset="0"/>
            </a:endParaRPr>
          </a:p>
        </p:txBody>
      </p:sp>
      <p:sp>
        <p:nvSpPr>
          <p:cNvPr id="34" name="TextBox 35">
            <a:extLst>
              <a:ext uri="{FF2B5EF4-FFF2-40B4-BE49-F238E27FC236}">
                <a16:creationId xmlns:a16="http://schemas.microsoft.com/office/drawing/2014/main" id="{FB1730EC-4D78-8DC5-3721-6883F4159F8B}"/>
              </a:ext>
            </a:extLst>
          </p:cNvPr>
          <p:cNvSpPr txBox="1"/>
          <p:nvPr/>
        </p:nvSpPr>
        <p:spPr>
          <a:xfrm>
            <a:off x="663729" y="4443728"/>
            <a:ext cx="7816543" cy="1692771"/>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it-IT" sz="1200" b="1" kern="100">
                <a:effectLst/>
                <a:latin typeface="Helvetica" panose="020B0604020202030204"/>
                <a:ea typeface="Calibri" panose="020F0502020204030204" pitchFamily="34" charset="0"/>
                <a:cs typeface="Helvetica" panose="020B0604020202030204"/>
              </a:rPr>
              <a:t>Riduzione del target N+3 </a:t>
            </a:r>
            <a:r>
              <a:rPr lang="it-IT" sz="1200" kern="100">
                <a:effectLst/>
                <a:latin typeface="Helvetica" panose="020B0604020202030204"/>
                <a:ea typeface="Calibri" panose="020F0502020204030204" pitchFamily="34" charset="0"/>
                <a:cs typeface="Helvetica" panose="020B0604020202030204"/>
              </a:rPr>
              <a:t>per tutte le annualità del PR,</a:t>
            </a:r>
            <a:r>
              <a:rPr lang="it-IT" sz="1200" kern="100">
                <a:latin typeface="Helvetica" panose="020B0604020202030204"/>
                <a:ea typeface="Calibri" panose="020F0502020204030204" pitchFamily="34" charset="0"/>
                <a:cs typeface="Helvetica" panose="020B0604020202030204"/>
              </a:rPr>
              <a:t> a partire dai </a:t>
            </a:r>
            <a:r>
              <a:rPr lang="it-IT" sz="1200" kern="100">
                <a:effectLst/>
                <a:latin typeface="Helvetica" panose="020B0604020202030204"/>
                <a:ea typeface="Calibri" panose="020F0502020204030204" pitchFamily="34" charset="0"/>
                <a:cs typeface="Helvetica" panose="020B0604020202030204"/>
              </a:rPr>
              <a:t>target al </a:t>
            </a:r>
            <a:r>
              <a:rPr lang="it-IT" sz="1200" b="1" kern="100">
                <a:effectLst/>
                <a:latin typeface="Helvetica" panose="020B0604020202030204"/>
                <a:ea typeface="Calibri" panose="020F0502020204030204" pitchFamily="34" charset="0"/>
                <a:cs typeface="Helvetica" panose="020B0604020202030204"/>
              </a:rPr>
              <a:t>31.12.2025 </a:t>
            </a:r>
            <a:r>
              <a:rPr lang="it-IT" sz="1200" kern="100">
                <a:effectLst/>
                <a:latin typeface="Helvetica" panose="020B0604020202030204"/>
                <a:ea typeface="Calibri" panose="020F0502020204030204" pitchFamily="34" charset="0"/>
                <a:cs typeface="Helvetica" panose="020B0604020202030204"/>
              </a:rPr>
              <a:t>e </a:t>
            </a:r>
            <a:r>
              <a:rPr lang="it-IT" sz="1200" b="1" kern="100">
                <a:effectLst/>
                <a:latin typeface="Helvetica" panose="020B0604020202030204"/>
                <a:ea typeface="Calibri" panose="020F0502020204030204" pitchFamily="34" charset="0"/>
                <a:cs typeface="Helvetica" panose="020B0604020202030204"/>
              </a:rPr>
              <a:t>31.12.2026</a:t>
            </a:r>
            <a:endParaRPr lang="it-IT" sz="1200" b="1">
              <a:latin typeface="Helvetica" panose="020B0604020202030204"/>
              <a:cs typeface="Helvetica" panose="020B0604020202030204"/>
            </a:endParaRPr>
          </a:p>
          <a:p>
            <a:pPr marL="285750" indent="-285750" algn="just">
              <a:spcAft>
                <a:spcPts val="600"/>
              </a:spcAft>
              <a:buFont typeface="Wingdings" panose="05000000000000000000" pitchFamily="2" charset="2"/>
              <a:buChar char="§"/>
            </a:pPr>
            <a:r>
              <a:rPr lang="it-IT" sz="1200" b="1">
                <a:latin typeface="Helvetica" panose="020B0604020202030204"/>
                <a:cs typeface="Helvetica" panose="020B0604020202030204"/>
              </a:rPr>
              <a:t>Cofinanziamento fino al 100% </a:t>
            </a:r>
            <a:r>
              <a:rPr lang="it-IT" sz="1200">
                <a:latin typeface="Helvetica" panose="020B0604020202030204"/>
                <a:cs typeface="Helvetica" panose="020B0604020202030204"/>
              </a:rPr>
              <a:t>in quota comunitaria sulle priorità STEP</a:t>
            </a:r>
          </a:p>
          <a:p>
            <a:pPr marL="285750" indent="-285750" algn="just">
              <a:spcAft>
                <a:spcPts val="600"/>
              </a:spcAft>
              <a:buFont typeface="Wingdings" panose="05000000000000000000" pitchFamily="2" charset="2"/>
              <a:buChar char="§"/>
            </a:pPr>
            <a:r>
              <a:rPr lang="it-IT" sz="1200" b="1" kern="100">
                <a:effectLst/>
                <a:latin typeface="Helvetica" panose="020B0604020202030204"/>
                <a:ea typeface="Calibri" panose="020F0502020204030204" pitchFamily="34" charset="0"/>
                <a:cs typeface="Helvetica" panose="020B0604020202030204"/>
              </a:rPr>
              <a:t>Assenza della procedura di riesame intermedio</a:t>
            </a:r>
            <a:r>
              <a:rPr lang="it-IT" sz="1200" kern="100">
                <a:effectLst/>
                <a:latin typeface="Helvetica" panose="020B0604020202030204"/>
                <a:ea typeface="Calibri" panose="020F0502020204030204" pitchFamily="34" charset="0"/>
                <a:cs typeface="Helvetica" panose="020B0604020202030204"/>
              </a:rPr>
              <a:t> del Programma e della </a:t>
            </a:r>
            <a:r>
              <a:rPr lang="it-IT" sz="1200" b="1" kern="100">
                <a:effectLst/>
                <a:latin typeface="Helvetica" panose="020B0604020202030204"/>
                <a:ea typeface="Calibri" panose="020F0502020204030204" pitchFamily="34" charset="0"/>
                <a:cs typeface="Helvetica" panose="020B0604020202030204"/>
              </a:rPr>
              <a:t>valutazione sui progressi compiuti </a:t>
            </a:r>
            <a:r>
              <a:rPr lang="it-IT" sz="1200" kern="100">
                <a:effectLst/>
                <a:latin typeface="Helvetica" panose="020B0604020202030204"/>
                <a:ea typeface="Calibri" panose="020F0502020204030204" pitchFamily="34" charset="0"/>
                <a:cs typeface="Helvetica" panose="020B0604020202030204"/>
              </a:rPr>
              <a:t>per il conseguimento dei target intermedi</a:t>
            </a:r>
          </a:p>
          <a:p>
            <a:pPr marL="285750" indent="-285750" algn="just">
              <a:spcAft>
                <a:spcPts val="600"/>
              </a:spcAft>
              <a:buFont typeface="Wingdings" panose="05000000000000000000" pitchFamily="2" charset="2"/>
              <a:buChar char="§"/>
            </a:pPr>
            <a:r>
              <a:rPr lang="it-IT" sz="1200" b="1" kern="100">
                <a:effectLst/>
                <a:latin typeface="Helvetica" panose="020B0604020202030204"/>
                <a:ea typeface="Calibri" panose="020F0502020204030204" pitchFamily="34" charset="0"/>
                <a:cs typeface="Helvetica" panose="020B0604020202030204"/>
              </a:rPr>
              <a:t>Versamento di un prefinanziamento aggiuntivo del 30%</a:t>
            </a:r>
            <a:r>
              <a:rPr lang="it-IT" sz="1200" kern="100">
                <a:effectLst/>
                <a:latin typeface="Helvetica" panose="020B0604020202030204"/>
                <a:ea typeface="Calibri" panose="020F0502020204030204" pitchFamily="34" charset="0"/>
                <a:cs typeface="Helvetica" panose="020B0604020202030204"/>
              </a:rPr>
              <a:t> della dotazione dedicata alle priorità a titolo di prefinanziamento eccezionale </a:t>
            </a:r>
            <a:r>
              <a:rPr lang="it-IT" sz="1200" i="1" kern="100">
                <a:effectLst/>
                <a:latin typeface="Helvetica" panose="020B0604020202030204"/>
                <a:ea typeface="Calibri" panose="020F0502020204030204" pitchFamily="34" charset="0"/>
                <a:cs typeface="Helvetica" panose="020B0604020202030204"/>
              </a:rPr>
              <a:t>una tantum</a:t>
            </a:r>
          </a:p>
          <a:p>
            <a:pPr marL="285750" indent="-285750" algn="just">
              <a:buFont typeface="Wingdings" panose="05000000000000000000" pitchFamily="2" charset="2"/>
              <a:buChar char="§"/>
            </a:pPr>
            <a:r>
              <a:rPr lang="it-IT" sz="1200" b="1" kern="100">
                <a:latin typeface="Helvetica" panose="020B0604020202030204"/>
                <a:ea typeface="Calibri" panose="020F0502020204030204" pitchFamily="34" charset="0"/>
                <a:cs typeface="Helvetica" panose="020B0604020202030204"/>
              </a:rPr>
              <a:t>Mix equilibrato </a:t>
            </a:r>
            <a:r>
              <a:rPr lang="it-IT" sz="1200" kern="100">
                <a:latin typeface="Helvetica" panose="020B0604020202030204"/>
                <a:ea typeface="Calibri" panose="020F0502020204030204" pitchFamily="34" charset="0"/>
                <a:cs typeface="Helvetica" panose="020B0604020202030204"/>
              </a:rPr>
              <a:t>nell’accesso alle misure finanziate mediante STEP tra </a:t>
            </a:r>
            <a:r>
              <a:rPr lang="it-IT" sz="1200" b="1" kern="100">
                <a:latin typeface="Helvetica" panose="020B0604020202030204"/>
                <a:ea typeface="Calibri" panose="020F0502020204030204" pitchFamily="34" charset="0"/>
                <a:cs typeface="Helvetica" panose="020B0604020202030204"/>
              </a:rPr>
              <a:t>Grandi Imprese </a:t>
            </a:r>
            <a:r>
              <a:rPr lang="it-IT" sz="1200" kern="100">
                <a:latin typeface="Helvetica" panose="020B0604020202030204"/>
                <a:ea typeface="Calibri" panose="020F0502020204030204" pitchFamily="34" charset="0"/>
                <a:cs typeface="Helvetica" panose="020B0604020202030204"/>
              </a:rPr>
              <a:t>e </a:t>
            </a:r>
            <a:r>
              <a:rPr lang="it-IT" sz="1200" b="1" kern="100">
                <a:latin typeface="Helvetica" panose="020B0604020202030204"/>
                <a:ea typeface="Calibri" panose="020F0502020204030204" pitchFamily="34" charset="0"/>
                <a:cs typeface="Helvetica" panose="020B0604020202030204"/>
              </a:rPr>
              <a:t>PMI</a:t>
            </a:r>
            <a:endParaRPr lang="it-IT" sz="1200" b="1" kern="100">
              <a:effectLst/>
              <a:latin typeface="Helvetica" panose="020B0604020202030204"/>
              <a:ea typeface="Calibri" panose="020F0502020204030204" pitchFamily="34" charset="0"/>
              <a:cs typeface="Helvetica" panose="020B0604020202030204"/>
            </a:endParaRPr>
          </a:p>
        </p:txBody>
      </p:sp>
      <p:sp>
        <p:nvSpPr>
          <p:cNvPr id="36" name="Oval 10">
            <a:extLst>
              <a:ext uri="{FF2B5EF4-FFF2-40B4-BE49-F238E27FC236}">
                <a16:creationId xmlns:a16="http://schemas.microsoft.com/office/drawing/2014/main" id="{924D4131-1DF3-45D0-2B0D-7EFFE445E481}"/>
              </a:ext>
            </a:extLst>
          </p:cNvPr>
          <p:cNvSpPr>
            <a:spLocks noChangeAspect="1"/>
          </p:cNvSpPr>
          <p:nvPr/>
        </p:nvSpPr>
        <p:spPr>
          <a:xfrm>
            <a:off x="327155" y="4126184"/>
            <a:ext cx="433815" cy="432111"/>
          </a:xfrm>
          <a:prstGeom prst="ellipse">
            <a:avLst/>
          </a:prstGeom>
          <a:solidFill>
            <a:schemeClr val="bg1"/>
          </a:solidFill>
          <a:ln w="19050">
            <a:solidFill>
              <a:srgbClr val="0072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17">
            <a:extLst>
              <a:ext uri="{FF2B5EF4-FFF2-40B4-BE49-F238E27FC236}">
                <a16:creationId xmlns:a16="http://schemas.microsoft.com/office/drawing/2014/main" id="{979DAF51-4819-3336-7A9E-5C97D9D2EAFB}"/>
              </a:ext>
            </a:extLst>
          </p:cNvPr>
          <p:cNvPicPr>
            <a:picLocks noChangeAspect="1"/>
          </p:cNvPicPr>
          <p:nvPr/>
        </p:nvPicPr>
        <p:blipFill>
          <a:blip r:embed="rId2"/>
          <a:stretch>
            <a:fillRect/>
          </a:stretch>
        </p:blipFill>
        <p:spPr>
          <a:xfrm>
            <a:off x="364062" y="4162239"/>
            <a:ext cx="360000" cy="360000"/>
          </a:xfrm>
          <a:prstGeom prst="rect">
            <a:avLst/>
          </a:prstGeom>
        </p:spPr>
      </p:pic>
      <p:grpSp>
        <p:nvGrpSpPr>
          <p:cNvPr id="13" name="Group 12">
            <a:extLst>
              <a:ext uri="{FF2B5EF4-FFF2-40B4-BE49-F238E27FC236}">
                <a16:creationId xmlns:a16="http://schemas.microsoft.com/office/drawing/2014/main" id="{32BDE05B-9DC6-9C36-BBA1-D5D153BDC69B}"/>
              </a:ext>
            </a:extLst>
          </p:cNvPr>
          <p:cNvGrpSpPr/>
          <p:nvPr/>
        </p:nvGrpSpPr>
        <p:grpSpPr>
          <a:xfrm>
            <a:off x="494382" y="2656032"/>
            <a:ext cx="2515387" cy="570257"/>
            <a:chOff x="684818" y="2352128"/>
            <a:chExt cx="2515387" cy="570257"/>
          </a:xfrm>
        </p:grpSpPr>
        <p:sp>
          <p:nvSpPr>
            <p:cNvPr id="14" name="Rectangle 13">
              <a:extLst>
                <a:ext uri="{FF2B5EF4-FFF2-40B4-BE49-F238E27FC236}">
                  <a16:creationId xmlns:a16="http://schemas.microsoft.com/office/drawing/2014/main" id="{8C87C574-EC7C-BB6C-92DF-9FC902DDF1B2}"/>
                </a:ext>
              </a:extLst>
            </p:cNvPr>
            <p:cNvSpPr/>
            <p:nvPr/>
          </p:nvSpPr>
          <p:spPr>
            <a:xfrm>
              <a:off x="1040205" y="2352128"/>
              <a:ext cx="2160000" cy="57025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bg1"/>
                  </a:solidFill>
                </a:rPr>
                <a:t>Le tecnologie digitali e innovazione delle tecnologie deep tech</a:t>
              </a:r>
            </a:p>
          </p:txBody>
        </p:sp>
        <p:grpSp>
          <p:nvGrpSpPr>
            <p:cNvPr id="15" name="Group 14">
              <a:extLst>
                <a:ext uri="{FF2B5EF4-FFF2-40B4-BE49-F238E27FC236}">
                  <a16:creationId xmlns:a16="http://schemas.microsoft.com/office/drawing/2014/main" id="{CD7404B3-36A5-4FC8-6120-04E6411522E1}"/>
                </a:ext>
              </a:extLst>
            </p:cNvPr>
            <p:cNvGrpSpPr/>
            <p:nvPr/>
          </p:nvGrpSpPr>
          <p:grpSpPr>
            <a:xfrm>
              <a:off x="684818" y="2421292"/>
              <a:ext cx="432000" cy="432000"/>
              <a:chOff x="476315" y="2479458"/>
              <a:chExt cx="432000" cy="432000"/>
            </a:xfrm>
          </p:grpSpPr>
          <p:sp>
            <p:nvSpPr>
              <p:cNvPr id="16" name="Oval 15">
                <a:extLst>
                  <a:ext uri="{FF2B5EF4-FFF2-40B4-BE49-F238E27FC236}">
                    <a16:creationId xmlns:a16="http://schemas.microsoft.com/office/drawing/2014/main" id="{DA06F0AC-A94A-0A04-E82D-1DBD134916CC}"/>
                  </a:ext>
                </a:extLst>
              </p:cNvPr>
              <p:cNvSpPr/>
              <p:nvPr/>
            </p:nvSpPr>
            <p:spPr>
              <a:xfrm>
                <a:off x="476315" y="2479458"/>
                <a:ext cx="432000" cy="432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Graphic 18" descr="Internet with solid fill">
                <a:extLst>
                  <a:ext uri="{FF2B5EF4-FFF2-40B4-BE49-F238E27FC236}">
                    <a16:creationId xmlns:a16="http://schemas.microsoft.com/office/drawing/2014/main" id="{8688BE40-2AF7-9DA4-5258-8FAF6521A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233" y="2525376"/>
                <a:ext cx="340164" cy="340164"/>
              </a:xfrm>
              <a:prstGeom prst="rect">
                <a:avLst/>
              </a:prstGeom>
            </p:spPr>
          </p:pic>
        </p:grpSp>
      </p:grpSp>
      <p:grpSp>
        <p:nvGrpSpPr>
          <p:cNvPr id="22" name="Group 21">
            <a:extLst>
              <a:ext uri="{FF2B5EF4-FFF2-40B4-BE49-F238E27FC236}">
                <a16:creationId xmlns:a16="http://schemas.microsoft.com/office/drawing/2014/main" id="{73CCD4E4-261D-C4BD-AB2D-EFEA5A31B9AA}"/>
              </a:ext>
            </a:extLst>
          </p:cNvPr>
          <p:cNvGrpSpPr/>
          <p:nvPr/>
        </p:nvGrpSpPr>
        <p:grpSpPr>
          <a:xfrm>
            <a:off x="3330389" y="2656030"/>
            <a:ext cx="2475366" cy="570257"/>
            <a:chOff x="4745416" y="2352128"/>
            <a:chExt cx="2475366" cy="570257"/>
          </a:xfrm>
        </p:grpSpPr>
        <p:sp>
          <p:nvSpPr>
            <p:cNvPr id="25" name="Rectangle 24">
              <a:extLst>
                <a:ext uri="{FF2B5EF4-FFF2-40B4-BE49-F238E27FC236}">
                  <a16:creationId xmlns:a16="http://schemas.microsoft.com/office/drawing/2014/main" id="{5CBCE3B3-6505-6385-67AE-D50DADB30F32}"/>
                </a:ext>
              </a:extLst>
            </p:cNvPr>
            <p:cNvSpPr/>
            <p:nvPr/>
          </p:nvSpPr>
          <p:spPr>
            <a:xfrm>
              <a:off x="5060782" y="2352128"/>
              <a:ext cx="2160000" cy="57025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bg1"/>
                  </a:solidFill>
                </a:rPr>
                <a:t>Le biotecnologie </a:t>
              </a:r>
            </a:p>
            <a:p>
              <a:pPr algn="ctr"/>
              <a:r>
                <a:rPr lang="it-IT" sz="1200" b="1">
                  <a:solidFill>
                    <a:schemeClr val="bg1"/>
                  </a:solidFill>
                </a:rPr>
                <a:t>(incluse i medicinali critici)</a:t>
              </a:r>
            </a:p>
          </p:txBody>
        </p:sp>
        <p:grpSp>
          <p:nvGrpSpPr>
            <p:cNvPr id="26" name="Group 25">
              <a:extLst>
                <a:ext uri="{FF2B5EF4-FFF2-40B4-BE49-F238E27FC236}">
                  <a16:creationId xmlns:a16="http://schemas.microsoft.com/office/drawing/2014/main" id="{862EC3D1-CECA-4D4C-890F-AB40D3D59221}"/>
                </a:ext>
              </a:extLst>
            </p:cNvPr>
            <p:cNvGrpSpPr/>
            <p:nvPr/>
          </p:nvGrpSpPr>
          <p:grpSpPr>
            <a:xfrm>
              <a:off x="4745416" y="2421292"/>
              <a:ext cx="432000" cy="432000"/>
              <a:chOff x="4079165" y="5675767"/>
              <a:chExt cx="576000" cy="576000"/>
            </a:xfrm>
          </p:grpSpPr>
          <p:sp>
            <p:nvSpPr>
              <p:cNvPr id="27" name="Oval 26">
                <a:extLst>
                  <a:ext uri="{FF2B5EF4-FFF2-40B4-BE49-F238E27FC236}">
                    <a16:creationId xmlns:a16="http://schemas.microsoft.com/office/drawing/2014/main" id="{9CD6FD5C-E940-E524-4A06-DD97D22E3FF4}"/>
                  </a:ext>
                </a:extLst>
              </p:cNvPr>
              <p:cNvSpPr/>
              <p:nvPr/>
            </p:nvSpPr>
            <p:spPr>
              <a:xfrm>
                <a:off x="4079165" y="5675767"/>
                <a:ext cx="576000" cy="57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 name="Graphic 27" descr="Medical with solid fill">
                <a:extLst>
                  <a:ext uri="{FF2B5EF4-FFF2-40B4-BE49-F238E27FC236}">
                    <a16:creationId xmlns:a16="http://schemas.microsoft.com/office/drawing/2014/main" id="{126E5513-A1CA-EA69-121A-F8BEDB5D4C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3165" y="5729767"/>
                <a:ext cx="468000" cy="468000"/>
              </a:xfrm>
              <a:prstGeom prst="rect">
                <a:avLst/>
              </a:prstGeom>
            </p:spPr>
          </p:pic>
        </p:grpSp>
      </p:grpSp>
      <p:grpSp>
        <p:nvGrpSpPr>
          <p:cNvPr id="29" name="Group 28">
            <a:extLst>
              <a:ext uri="{FF2B5EF4-FFF2-40B4-BE49-F238E27FC236}">
                <a16:creationId xmlns:a16="http://schemas.microsoft.com/office/drawing/2014/main" id="{2CE28ED7-DB51-9780-6E71-1F03C9537737}"/>
              </a:ext>
            </a:extLst>
          </p:cNvPr>
          <p:cNvGrpSpPr/>
          <p:nvPr/>
        </p:nvGrpSpPr>
        <p:grpSpPr>
          <a:xfrm>
            <a:off x="6177961" y="2656030"/>
            <a:ext cx="2471657" cy="570257"/>
            <a:chOff x="8309559" y="2352128"/>
            <a:chExt cx="2471657" cy="570257"/>
          </a:xfrm>
        </p:grpSpPr>
        <p:sp>
          <p:nvSpPr>
            <p:cNvPr id="30" name="Rectangle 29">
              <a:extLst>
                <a:ext uri="{FF2B5EF4-FFF2-40B4-BE49-F238E27FC236}">
                  <a16:creationId xmlns:a16="http://schemas.microsoft.com/office/drawing/2014/main" id="{8C947F9C-2CBE-CE48-5109-762F862D6CB3}"/>
                </a:ext>
              </a:extLst>
            </p:cNvPr>
            <p:cNvSpPr/>
            <p:nvPr/>
          </p:nvSpPr>
          <p:spPr>
            <a:xfrm>
              <a:off x="8621216" y="2352128"/>
              <a:ext cx="2160000" cy="57025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bg1"/>
                  </a:solidFill>
                </a:rPr>
                <a:t>Le tecnologie pulite ed efficienti nell’uso delle risorse</a:t>
              </a:r>
            </a:p>
          </p:txBody>
        </p:sp>
        <p:grpSp>
          <p:nvGrpSpPr>
            <p:cNvPr id="31" name="Group 30">
              <a:extLst>
                <a:ext uri="{FF2B5EF4-FFF2-40B4-BE49-F238E27FC236}">
                  <a16:creationId xmlns:a16="http://schemas.microsoft.com/office/drawing/2014/main" id="{275DA777-D63A-E879-769D-54232D91AB82}"/>
                </a:ext>
              </a:extLst>
            </p:cNvPr>
            <p:cNvGrpSpPr/>
            <p:nvPr/>
          </p:nvGrpSpPr>
          <p:grpSpPr>
            <a:xfrm>
              <a:off x="8309559" y="2421292"/>
              <a:ext cx="432000" cy="432000"/>
              <a:chOff x="7380404" y="4368407"/>
              <a:chExt cx="576000" cy="576000"/>
            </a:xfrm>
          </p:grpSpPr>
          <p:sp>
            <p:nvSpPr>
              <p:cNvPr id="35" name="Oval 34">
                <a:extLst>
                  <a:ext uri="{FF2B5EF4-FFF2-40B4-BE49-F238E27FC236}">
                    <a16:creationId xmlns:a16="http://schemas.microsoft.com/office/drawing/2014/main" id="{BA73ADF9-56F7-839A-9571-60DEC24CAF04}"/>
                  </a:ext>
                </a:extLst>
              </p:cNvPr>
              <p:cNvSpPr/>
              <p:nvPr/>
            </p:nvSpPr>
            <p:spPr>
              <a:xfrm>
                <a:off x="7380404" y="4368407"/>
                <a:ext cx="576000" cy="57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Graphic 37" descr="Wind Turbines with solid fill">
                <a:extLst>
                  <a:ext uri="{FF2B5EF4-FFF2-40B4-BE49-F238E27FC236}">
                    <a16:creationId xmlns:a16="http://schemas.microsoft.com/office/drawing/2014/main" id="{28A4C21F-A33C-7879-0D9F-A89CB76FE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2404" y="4440407"/>
                <a:ext cx="432000" cy="432000"/>
              </a:xfrm>
              <a:prstGeom prst="rect">
                <a:avLst/>
              </a:prstGeom>
            </p:spPr>
          </p:pic>
        </p:grpSp>
      </p:grpSp>
    </p:spTree>
    <p:extLst>
      <p:ext uri="{BB962C8B-B14F-4D97-AF65-F5344CB8AC3E}">
        <p14:creationId xmlns:p14="http://schemas.microsoft.com/office/powerpoint/2010/main" val="293707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31</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06096" y="610409"/>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Piano Finanziario antecedente STEP – PR FESR 2021-2027</a:t>
            </a:r>
          </a:p>
        </p:txBody>
      </p:sp>
      <p:graphicFrame>
        <p:nvGraphicFramePr>
          <p:cNvPr id="4" name="Table 4">
            <a:extLst>
              <a:ext uri="{FF2B5EF4-FFF2-40B4-BE49-F238E27FC236}">
                <a16:creationId xmlns:a16="http://schemas.microsoft.com/office/drawing/2014/main" id="{00DD35B6-2D84-FB77-E4C4-A135A20D0405}"/>
              </a:ext>
            </a:extLst>
          </p:cNvPr>
          <p:cNvGraphicFramePr>
            <a:graphicFrameLocks noGrp="1"/>
          </p:cNvGraphicFramePr>
          <p:nvPr>
            <p:extLst>
              <p:ext uri="{D42A27DB-BD31-4B8C-83A1-F6EECF244321}">
                <p14:modId xmlns:p14="http://schemas.microsoft.com/office/powerpoint/2010/main" val="1538739390"/>
              </p:ext>
            </p:extLst>
          </p:nvPr>
        </p:nvGraphicFramePr>
        <p:xfrm>
          <a:off x="414001" y="1871784"/>
          <a:ext cx="8315999" cy="4374536"/>
        </p:xfrm>
        <a:graphic>
          <a:graphicData uri="http://schemas.openxmlformats.org/drawingml/2006/table">
            <a:tbl>
              <a:tblPr firstRow="1" bandRow="1">
                <a:tableStyleId>{5C22544A-7EE6-4342-B048-85BDC9FD1C3A}</a:tableStyleId>
              </a:tblPr>
              <a:tblGrid>
                <a:gridCol w="634112">
                  <a:extLst>
                    <a:ext uri="{9D8B030D-6E8A-4147-A177-3AD203B41FA5}">
                      <a16:colId xmlns:a16="http://schemas.microsoft.com/office/drawing/2014/main" val="183573474"/>
                    </a:ext>
                  </a:extLst>
                </a:gridCol>
                <a:gridCol w="592656">
                  <a:extLst>
                    <a:ext uri="{9D8B030D-6E8A-4147-A177-3AD203B41FA5}">
                      <a16:colId xmlns:a16="http://schemas.microsoft.com/office/drawing/2014/main" val="1226573668"/>
                    </a:ext>
                  </a:extLst>
                </a:gridCol>
                <a:gridCol w="1201774">
                  <a:extLst>
                    <a:ext uri="{9D8B030D-6E8A-4147-A177-3AD203B41FA5}">
                      <a16:colId xmlns:a16="http://schemas.microsoft.com/office/drawing/2014/main" val="2907810700"/>
                    </a:ext>
                  </a:extLst>
                </a:gridCol>
                <a:gridCol w="1275856">
                  <a:extLst>
                    <a:ext uri="{9D8B030D-6E8A-4147-A177-3AD203B41FA5}">
                      <a16:colId xmlns:a16="http://schemas.microsoft.com/office/drawing/2014/main" val="964080363"/>
                    </a:ext>
                  </a:extLst>
                </a:gridCol>
                <a:gridCol w="1020022">
                  <a:extLst>
                    <a:ext uri="{9D8B030D-6E8A-4147-A177-3AD203B41FA5}">
                      <a16:colId xmlns:a16="http://schemas.microsoft.com/office/drawing/2014/main" val="3514659489"/>
                    </a:ext>
                  </a:extLst>
                </a:gridCol>
                <a:gridCol w="1197193">
                  <a:extLst>
                    <a:ext uri="{9D8B030D-6E8A-4147-A177-3AD203B41FA5}">
                      <a16:colId xmlns:a16="http://schemas.microsoft.com/office/drawing/2014/main" val="4004352610"/>
                    </a:ext>
                  </a:extLst>
                </a:gridCol>
                <a:gridCol w="1197193">
                  <a:extLst>
                    <a:ext uri="{9D8B030D-6E8A-4147-A177-3AD203B41FA5}">
                      <a16:colId xmlns:a16="http://schemas.microsoft.com/office/drawing/2014/main" val="1557596747"/>
                    </a:ext>
                  </a:extLst>
                </a:gridCol>
                <a:gridCol w="1197193">
                  <a:extLst>
                    <a:ext uri="{9D8B030D-6E8A-4147-A177-3AD203B41FA5}">
                      <a16:colId xmlns:a16="http://schemas.microsoft.com/office/drawing/2014/main" val="863347790"/>
                    </a:ext>
                  </a:extLst>
                </a:gridCol>
              </a:tblGrid>
              <a:tr h="291364">
                <a:tc rowSpan="2">
                  <a:txBody>
                    <a:bodyPr/>
                    <a:lstStyle/>
                    <a:p>
                      <a:pPr algn="ctr"/>
                      <a:r>
                        <a:rPr lang="it-IT" sz="1000" b="1">
                          <a:solidFill>
                            <a:schemeClr val="tx1"/>
                          </a:solidFill>
                          <a:latin typeface="Helvetica" panose="020B0604020202030204"/>
                          <a:cs typeface="Helvetica" panose="020B0604020202030204"/>
                        </a:rPr>
                        <a:t>OS</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rowSpan="2">
                  <a:txBody>
                    <a:bodyPr/>
                    <a:lstStyle/>
                    <a:p>
                      <a:r>
                        <a:rPr lang="it-IT" sz="1000" b="1">
                          <a:solidFill>
                            <a:schemeClr val="tx1"/>
                          </a:solidFill>
                          <a:latin typeface="Helvetica" panose="020B0604020202030204"/>
                          <a:cs typeface="Helvetica" panose="020B0604020202030204"/>
                        </a:rPr>
                        <a:t>Asse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rowSpan="2">
                  <a:txBody>
                    <a:bodyPr/>
                    <a:lstStyle/>
                    <a:p>
                      <a:r>
                        <a:rPr lang="it-IT" sz="1000" b="1">
                          <a:solidFill>
                            <a:schemeClr val="tx1"/>
                          </a:solidFill>
                          <a:latin typeface="Helvetica" panose="020B0604020202030204"/>
                          <a:cs typeface="Helvetica" panose="020B0604020202030204"/>
                        </a:rPr>
                        <a:t>Policy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rowSpan="2">
                  <a:txBody>
                    <a:bodyPr/>
                    <a:lstStyle/>
                    <a:p>
                      <a:r>
                        <a:rPr lang="it-IT" sz="1000" b="1">
                          <a:solidFill>
                            <a:schemeClr val="tx1"/>
                          </a:solidFill>
                          <a:latin typeface="Helvetica" panose="020B0604020202030204"/>
                          <a:cs typeface="Helvetica" panose="020B0604020202030204"/>
                        </a:rPr>
                        <a:t>Dotazione totale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rowSpan="2">
                  <a:txBody>
                    <a:bodyPr/>
                    <a:lstStyle/>
                    <a:p>
                      <a:r>
                        <a:rPr lang="it-IT" sz="1000" b="1">
                          <a:solidFill>
                            <a:schemeClr val="tx1"/>
                          </a:solidFill>
                          <a:latin typeface="Helvetica" panose="020B0604020202030204"/>
                          <a:cs typeface="Helvetica" panose="020B0604020202030204"/>
                        </a:rPr>
                        <a:t>Quota UE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gridSpan="2">
                  <a:txBody>
                    <a:bodyPr/>
                    <a:lstStyle/>
                    <a:p>
                      <a:r>
                        <a:rPr lang="it-IT" sz="1000" b="1">
                          <a:solidFill>
                            <a:schemeClr val="tx1"/>
                          </a:solidFill>
                        </a:rPr>
                        <a:t>Ripartizione Quota UE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hMerge="1">
                  <a:txBody>
                    <a:bodyPr/>
                    <a:lstStyle/>
                    <a:p>
                      <a:r>
                        <a:rPr lang="it-IT" sz="1400" b="1">
                          <a:solidFill>
                            <a:schemeClr val="tx1"/>
                          </a:solidFill>
                        </a:rPr>
                        <a:t>Flessibilità (€)</a:t>
                      </a:r>
                    </a:p>
                  </a:txBody>
                  <a:tcPr anchor="ctr" anchorCtr="1">
                    <a:solidFill>
                      <a:schemeClr val="bg2"/>
                    </a:solidFill>
                  </a:tcPr>
                </a:tc>
                <a:tc rowSpan="2">
                  <a:txBody>
                    <a:bodyPr/>
                    <a:lstStyle/>
                    <a:p>
                      <a:r>
                        <a:rPr lang="it-IT" sz="1000" b="1">
                          <a:solidFill>
                            <a:schemeClr val="tx1"/>
                          </a:solidFill>
                          <a:latin typeface="Helvetica" panose="020B0604020202030204"/>
                          <a:cs typeface="Helvetica" panose="020B0604020202030204"/>
                        </a:rPr>
                        <a:t>Quota Naz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34336400"/>
                  </a:ext>
                </a:extLst>
              </a:tr>
              <a:tr h="390673">
                <a:tc vMerge="1">
                  <a:txBody>
                    <a:bodyPr/>
                    <a:lstStyle/>
                    <a:p>
                      <a:pPr algn="ctr"/>
                      <a:r>
                        <a:rPr lang="it-IT" sz="1400" b="1">
                          <a:solidFill>
                            <a:schemeClr val="tx1"/>
                          </a:solidFill>
                        </a:rPr>
                        <a:t>OS</a:t>
                      </a:r>
                    </a:p>
                  </a:txBody>
                  <a:tcPr anchor="ctr" anchorCtr="1">
                    <a:solidFill>
                      <a:schemeClr val="bg2"/>
                    </a:solidFill>
                  </a:tcPr>
                </a:tc>
                <a:tc vMerge="1">
                  <a:txBody>
                    <a:bodyPr/>
                    <a:lstStyle/>
                    <a:p>
                      <a:r>
                        <a:rPr lang="it-IT" sz="1400" b="1"/>
                        <a:t>Asse</a:t>
                      </a:r>
                    </a:p>
                  </a:txBody>
                  <a:tcPr anchor="ctr" anchorCtr="1">
                    <a:solidFill>
                      <a:schemeClr val="bg2"/>
                    </a:solidFill>
                  </a:tcPr>
                </a:tc>
                <a:tc vMerge="1">
                  <a:txBody>
                    <a:bodyPr/>
                    <a:lstStyle/>
                    <a:p>
                      <a:endParaRPr lang="it-IT" sz="1400" b="1">
                        <a:highlight>
                          <a:srgbClr val="FFFF00"/>
                        </a:highlight>
                      </a:endParaRPr>
                    </a:p>
                  </a:txBody>
                  <a:tcPr anchor="ctr" anchorCtr="1">
                    <a:solidFill>
                      <a:schemeClr val="bg2"/>
                    </a:solidFill>
                  </a:tcPr>
                </a:tc>
                <a:tc vMerge="1">
                  <a:txBody>
                    <a:bodyPr/>
                    <a:lstStyle/>
                    <a:p>
                      <a:endParaRPr lang="it-IT" sz="1400" b="1"/>
                    </a:p>
                  </a:txBody>
                  <a:tcPr anchor="ctr" anchorCtr="1">
                    <a:solidFill>
                      <a:schemeClr val="bg2"/>
                    </a:solidFill>
                  </a:tcPr>
                </a:tc>
                <a:tc vMerge="1">
                  <a:txBody>
                    <a:bodyPr/>
                    <a:lstStyle/>
                    <a:p>
                      <a:endParaRPr lang="it-IT" sz="1400" b="1"/>
                    </a:p>
                  </a:txBody>
                  <a:tcPr anchor="ctr" anchorCtr="1">
                    <a:solidFill>
                      <a:schemeClr val="bg2"/>
                    </a:solidFill>
                  </a:tcPr>
                </a:tc>
                <a:tc>
                  <a:txBody>
                    <a:bodyPr/>
                    <a:lstStyle/>
                    <a:p>
                      <a:r>
                        <a:rPr lang="it-IT" sz="1000" b="1">
                          <a:latin typeface="Helvetica" panose="020B0604020202030204"/>
                          <a:cs typeface="Helvetica" panose="020B0604020202030204"/>
                        </a:rPr>
                        <a:t>Quota UE – flessibilità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latin typeface="Helvetica" panose="020B0604020202030204"/>
                          <a:cs typeface="Helvetica" panose="020B0604020202030204"/>
                        </a:rPr>
                        <a:t>Flessibilità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vMerge="1">
                  <a:txBody>
                    <a:bodyPr/>
                    <a:lstStyle/>
                    <a:p>
                      <a:endParaRPr lang="it-IT" sz="1400" b="1"/>
                    </a:p>
                  </a:txBody>
                  <a:tcPr anchor="ctr" anchorCtr="1">
                    <a:solidFill>
                      <a:schemeClr val="bg2"/>
                    </a:solidFill>
                  </a:tcPr>
                </a:tc>
                <a:extLst>
                  <a:ext uri="{0D108BD9-81ED-4DB2-BD59-A6C34878D82A}">
                    <a16:rowId xmlns:a16="http://schemas.microsoft.com/office/drawing/2014/main" val="1648105765"/>
                  </a:ext>
                </a:extLst>
              </a:tr>
              <a:tr h="991707">
                <a:tc>
                  <a:txBody>
                    <a:bodyPr/>
                    <a:lstStyle/>
                    <a:p>
                      <a:pPr algn="ctr"/>
                      <a:endParaRPr lang="it-IT" sz="1000" b="1">
                        <a:latin typeface="Helvetica" panose="020B0604020202030204"/>
                        <a:cs typeface="Helvetica" panose="020B0604020202030204"/>
                      </a:endParaRPr>
                    </a:p>
                    <a:p>
                      <a:pPr algn="ctr"/>
                      <a:r>
                        <a:rPr lang="it-IT" sz="1000" b="1">
                          <a:latin typeface="Helvetica" panose="020B0604020202030204"/>
                          <a:cs typeface="Helvetica" panose="020B0604020202030204"/>
                        </a:rPr>
                        <a:t>OS 1</a:t>
                      </a:r>
                    </a:p>
                    <a:p>
                      <a:pPr algn="ctr"/>
                      <a:endParaRPr lang="it-IT" sz="1000" b="1">
                        <a:latin typeface="Helvetica" panose="020B0604020202030204"/>
                        <a:cs typeface="Helvetica" panose="020B06040202020302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it-IT" sz="1000" b="1">
                          <a:latin typeface="Helvetica" panose="020B0604020202030204"/>
                          <a:cs typeface="Helvetica" panose="020B0604020202030204"/>
                        </a:rPr>
                        <a:t>ASSE 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it-IT" sz="1000" b="1">
                          <a:latin typeface="Helvetica" panose="020B0604020202030204"/>
                          <a:cs typeface="Helvetica" panose="020B0604020202030204"/>
                        </a:rPr>
                        <a:t>Ricerca innovazione, tecnologie avanzate, competitività PMI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it-IT" sz="1000" b="1">
                          <a:latin typeface="Helvetica" panose="020B0604020202030204"/>
                          <a:cs typeface="Helvetica" panose="020B0604020202030204"/>
                        </a:rPr>
                        <a:t>1.091.000.000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436.400.000,00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360.500.000,00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75.900.000,00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654.600.000,00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5013994"/>
                  </a:ext>
                </a:extLst>
              </a:tr>
              <a:tr h="691190">
                <a:tc>
                  <a:txBody>
                    <a:bodyPr/>
                    <a:lstStyle/>
                    <a:p>
                      <a:pPr algn="ctr"/>
                      <a:endParaRPr lang="it-IT" sz="1000" b="1">
                        <a:latin typeface="Helvetica" panose="020B0604020202030204"/>
                        <a:cs typeface="Helvetica" panose="020B0604020202030204"/>
                      </a:endParaRPr>
                    </a:p>
                    <a:p>
                      <a:pPr algn="ctr"/>
                      <a:r>
                        <a:rPr lang="it-IT" sz="1000" b="1">
                          <a:latin typeface="Helvetica" panose="020B0604020202030204"/>
                          <a:cs typeface="Helvetica" panose="020B0604020202030204"/>
                        </a:rPr>
                        <a:t>OS 2</a:t>
                      </a:r>
                    </a:p>
                    <a:p>
                      <a:pPr algn="ctr"/>
                      <a:endParaRPr lang="it-IT" sz="1000" b="1">
                        <a:latin typeface="Helvetica" panose="020B0604020202030204"/>
                        <a:cs typeface="Helvetica" panose="020B06040202020302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30204"/>
                          <a:cs typeface="Helvetica" panose="020B0604020202030204"/>
                        </a:rPr>
                        <a:t>ASSE II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30204"/>
                          <a:cs typeface="Helvetica" panose="020B0604020202030204"/>
                        </a:rPr>
                        <a:t>Efficienza energetica; economia circolare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30204"/>
                          <a:cs typeface="Helvetica" panose="020B0604020202030204"/>
                        </a:rPr>
                        <a:t>591.000.000,00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236.400.000,00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206.400.000,00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354.600.000,00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30694892"/>
                  </a:ext>
                </a:extLst>
              </a:tr>
              <a:tr h="4757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prstClr val="black"/>
                          </a:solidFill>
                          <a:effectLst/>
                          <a:uLnTx/>
                          <a:uFillTx/>
                          <a:latin typeface="Helvetica" panose="020B0604020202030204"/>
                          <a:ea typeface="+mn-ea"/>
                          <a:cs typeface="Helvetica" panose="020B0604020202030204"/>
                        </a:rPr>
                        <a:t>OS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30204"/>
                          <a:cs typeface="Helvetica" panose="020B0604020202030204"/>
                        </a:rPr>
                        <a:t>ASSE III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30204"/>
                          <a:cs typeface="Helvetica" panose="020B0604020202030204"/>
                        </a:rPr>
                        <a:t>Mobilità sostenibile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r>
                        <a:rPr lang="it-IT" sz="1000" b="1" kern="1200">
                          <a:solidFill>
                            <a:schemeClr val="dk1"/>
                          </a:solidFill>
                          <a:latin typeface="Helvetica" panose="020B0604020202030204"/>
                          <a:ea typeface="+mn-ea"/>
                          <a:cs typeface="Helvetica" panose="020B0604020202030204"/>
                        </a:rPr>
                        <a:t>51.000.000,00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20.400.000,00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18.400.000,00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30.600.000,00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5884724"/>
                  </a:ext>
                </a:extLst>
              </a:tr>
              <a:tr h="728049">
                <a:tc>
                  <a:txBody>
                    <a:bodyPr/>
                    <a:lstStyle/>
                    <a:p>
                      <a:pPr algn="ctr"/>
                      <a:r>
                        <a:rPr lang="it-IT" sz="1000" b="1">
                          <a:latin typeface="Helvetica" panose="020B0604020202030204"/>
                          <a:cs typeface="Helvetica" panose="020B0604020202030204"/>
                        </a:rPr>
                        <a:t>OS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a:latin typeface="Helvetica" panose="020B0604020202030204"/>
                          <a:cs typeface="Helvetica" panose="020B0604020202030204"/>
                        </a:rPr>
                        <a:t>ASSE IV</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a:latin typeface="Helvetica" panose="020B0604020202030204"/>
                          <a:cs typeface="Helvetica" panose="020B0604020202030204"/>
                        </a:rPr>
                        <a:t>Sviluppo sociale sostenibile nelle aree urbane e aree interne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a:latin typeface="Helvetica" panose="020B0604020202030204"/>
                          <a:cs typeface="Helvetica" panose="020B0604020202030204"/>
                        </a:rPr>
                        <a:t>207.000.000,00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82.800.000,00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74.300.000,00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8.500.000,00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124.200.000,00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0047740"/>
                  </a:ext>
                </a:extLst>
              </a:tr>
              <a:tr h="475761">
                <a:tc>
                  <a:txBody>
                    <a:bodyPr/>
                    <a:lstStyle/>
                    <a:p>
                      <a:pPr algn="ctr"/>
                      <a:r>
                        <a:rPr lang="it-IT" sz="1000" b="1">
                          <a:latin typeface="Helvetica" panose="020B0604020202030204"/>
                          <a:cs typeface="Helvetica" panose="020B0604020202030204"/>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r>
                        <a:rPr lang="it-IT" sz="1000" b="1">
                          <a:latin typeface="Helvetica" panose="020B0604020202030204"/>
                          <a:cs typeface="Helvetica" panose="020B0604020202030204"/>
                        </a:rPr>
                        <a:t>ASSE V</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r>
                        <a:rPr lang="it-IT" sz="1000" b="1">
                          <a:latin typeface="Helvetica" panose="020B0604020202030204"/>
                          <a:cs typeface="Helvetica" panose="020B0604020202030204"/>
                        </a:rPr>
                        <a:t>Assistenza Tecnica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r>
                        <a:rPr lang="it-IT" sz="1000" b="1">
                          <a:latin typeface="Helvetica" panose="020B0604020202030204"/>
                          <a:cs typeface="Helvetica" panose="020B0604020202030204"/>
                        </a:rPr>
                        <a:t>60.000.000,00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24.000.000,00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20.393.065,00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3.606.935,00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36.000.000,00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extLst>
                  <a:ext uri="{0D108BD9-81ED-4DB2-BD59-A6C34878D82A}">
                    <a16:rowId xmlns:a16="http://schemas.microsoft.com/office/drawing/2014/main" val="1158559866"/>
                  </a:ext>
                </a:extLst>
              </a:tr>
              <a:tr h="300481">
                <a:tc gridSpan="3">
                  <a:txBody>
                    <a:bodyPr/>
                    <a:lstStyle/>
                    <a:p>
                      <a:pPr algn="ctr"/>
                      <a:r>
                        <a:rPr lang="it-IT" sz="1000" b="1">
                          <a:latin typeface="Helvetica" panose="020B0604020202030204"/>
                          <a:cs typeface="Helvetica" panose="020B0604020202030204"/>
                        </a:rPr>
                        <a:t>Totale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hMerge="1">
                  <a:txBody>
                    <a:bodyPr/>
                    <a:lstStyle/>
                    <a:p>
                      <a:pPr algn="ctr"/>
                      <a:endParaRPr lang="it-IT" sz="1200" b="1"/>
                    </a:p>
                  </a:txBody>
                  <a:tcPr anchor="ctr" anchorCtr="1">
                    <a:solidFill>
                      <a:schemeClr val="accent4">
                        <a:lumMod val="40000"/>
                        <a:lumOff val="60000"/>
                        <a:alpha val="59000"/>
                      </a:schemeClr>
                    </a:solidFill>
                  </a:tcPr>
                </a:tc>
                <a:tc hMerge="1">
                  <a:txBody>
                    <a:bodyPr/>
                    <a:lstStyle/>
                    <a:p>
                      <a:pPr algn="ctr"/>
                      <a:endParaRPr lang="it-IT" sz="1200" b="1"/>
                    </a:p>
                  </a:txBody>
                  <a:tcPr anchor="ctr" anchorCtr="1">
                    <a:solidFill>
                      <a:schemeClr val="accent4">
                        <a:lumMod val="40000"/>
                        <a:lumOff val="60000"/>
                        <a:alpha val="59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2.000.000.000,00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it-IT" sz="1000" b="1" kern="1200">
                          <a:solidFill>
                            <a:schemeClr val="dk1"/>
                          </a:solidFill>
                          <a:latin typeface="Helvetica" panose="020B0604020202030204"/>
                          <a:ea typeface="+mn-ea"/>
                          <a:cs typeface="Helvetica" panose="020B0604020202030204"/>
                        </a:rPr>
                        <a:t>800.000.000,00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679.993.065,00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120.006.935,00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it-IT" sz="1000" b="1" i="0" u="none" strike="noStrike">
                          <a:solidFill>
                            <a:srgbClr val="000000"/>
                          </a:solidFill>
                          <a:effectLst/>
                          <a:latin typeface="Helvetica" panose="020B0604020202030204"/>
                          <a:cs typeface="Helvetica" panose="020B0604020202030204"/>
                        </a:rPr>
                        <a:t>1.200.000.000,00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6736189"/>
                  </a:ext>
                </a:extLst>
              </a:tr>
            </a:tbl>
          </a:graphicData>
        </a:graphic>
      </p:graphicFrame>
      <p:sp>
        <p:nvSpPr>
          <p:cNvPr id="5" name="TextBox 4">
            <a:extLst>
              <a:ext uri="{FF2B5EF4-FFF2-40B4-BE49-F238E27FC236}">
                <a16:creationId xmlns:a16="http://schemas.microsoft.com/office/drawing/2014/main" id="{257F15C4-00B5-F730-E9B2-2B88CDF99812}"/>
              </a:ext>
            </a:extLst>
          </p:cNvPr>
          <p:cNvSpPr txBox="1"/>
          <p:nvPr/>
        </p:nvSpPr>
        <p:spPr>
          <a:xfrm>
            <a:off x="414000" y="1082780"/>
            <a:ext cx="831600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Aft>
                <a:spcPts val="600"/>
              </a:spcAft>
              <a:defRPr/>
            </a:pPr>
            <a:r>
              <a:rPr lang="it-IT" sz="1400">
                <a:latin typeface="Helvetica" panose="020B0604020202030204"/>
                <a:cs typeface="Helvetica" panose="020B0604020202030204"/>
              </a:rPr>
              <a:t>Di seguito è rappresentato il </a:t>
            </a:r>
            <a:r>
              <a:rPr lang="it-IT" sz="1400" b="1">
                <a:latin typeface="Helvetica" panose="020B0604020202030204"/>
                <a:cs typeface="Helvetica" panose="020B0604020202030204"/>
              </a:rPr>
              <a:t>Piano Finanziario di Regione Lombardia </a:t>
            </a:r>
            <a:r>
              <a:rPr lang="it-IT" sz="1400">
                <a:latin typeface="Helvetica" panose="020B0604020202030204"/>
                <a:cs typeface="Helvetica" panose="020B0604020202030204"/>
              </a:rPr>
              <a:t>precedentemente all’adesione alla piattaforma STEP. Nell’ambito della riprogrammazione STEP l’intero importo di </a:t>
            </a:r>
            <a:r>
              <a:rPr lang="it-IT" sz="1400" b="1">
                <a:latin typeface="Helvetica" panose="020B0604020202030204"/>
                <a:cs typeface="Helvetica" panose="020B0604020202030204"/>
              </a:rPr>
              <a:t>flessibilità di circa 120 M€ </a:t>
            </a:r>
            <a:r>
              <a:rPr lang="it-IT" sz="1400">
                <a:latin typeface="Helvetica" panose="020B0604020202030204"/>
                <a:cs typeface="Helvetica" panose="020B0604020202030204"/>
              </a:rPr>
              <a:t>è stato destinato agli </a:t>
            </a:r>
            <a:r>
              <a:rPr lang="it-IT" sz="1400" b="1">
                <a:latin typeface="Helvetica" panose="020B0604020202030204"/>
                <a:cs typeface="Helvetica" panose="020B0604020202030204"/>
              </a:rPr>
              <a:t>Assi dedicati alle finalità STEP (6 e 7)</a:t>
            </a:r>
            <a:r>
              <a:rPr lang="it-IT" sz="1400">
                <a:latin typeface="Helvetica" panose="020B0604020202030204"/>
                <a:cs typeface="Helvetica" panose="020B0604020202030204"/>
              </a:rPr>
              <a:t>.</a:t>
            </a:r>
          </a:p>
        </p:txBody>
      </p:sp>
      <p:sp>
        <p:nvSpPr>
          <p:cNvPr id="6" name="Rectangle 5">
            <a:extLst>
              <a:ext uri="{FF2B5EF4-FFF2-40B4-BE49-F238E27FC236}">
                <a16:creationId xmlns:a16="http://schemas.microsoft.com/office/drawing/2014/main" id="{DA2D5AB6-371B-0D30-CE3B-1F90EB1550D3}"/>
              </a:ext>
            </a:extLst>
          </p:cNvPr>
          <p:cNvSpPr/>
          <p:nvPr/>
        </p:nvSpPr>
        <p:spPr>
          <a:xfrm>
            <a:off x="6439756" y="2223655"/>
            <a:ext cx="990601" cy="39815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217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32</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16370" y="600135"/>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Piano Finanziario riprogrammato in chiave STEP</a:t>
            </a:r>
          </a:p>
        </p:txBody>
      </p:sp>
      <p:sp>
        <p:nvSpPr>
          <p:cNvPr id="5" name="TextBox 4">
            <a:extLst>
              <a:ext uri="{FF2B5EF4-FFF2-40B4-BE49-F238E27FC236}">
                <a16:creationId xmlns:a16="http://schemas.microsoft.com/office/drawing/2014/main" id="{257F15C4-00B5-F730-E9B2-2B88CDF99812}"/>
              </a:ext>
            </a:extLst>
          </p:cNvPr>
          <p:cNvSpPr txBox="1"/>
          <p:nvPr/>
        </p:nvSpPr>
        <p:spPr>
          <a:xfrm>
            <a:off x="414000" y="1144424"/>
            <a:ext cx="83160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Aft>
                <a:spcPts val="600"/>
              </a:spcAft>
              <a:defRPr/>
            </a:pPr>
            <a:r>
              <a:rPr lang="it-IT" sz="1400">
                <a:latin typeface="Helvetica" panose="020B0604020202030204"/>
                <a:cs typeface="Helvetica" panose="020B0604020202030204"/>
              </a:rPr>
              <a:t>Di seguito è rappresentato il </a:t>
            </a:r>
            <a:r>
              <a:rPr lang="it-IT" sz="1400" b="1">
                <a:latin typeface="Helvetica" panose="020B0604020202030204"/>
                <a:cs typeface="Helvetica" panose="020B0604020202030204"/>
              </a:rPr>
              <a:t>Piano Finanziario </a:t>
            </a:r>
            <a:r>
              <a:rPr lang="it-IT" sz="1400">
                <a:latin typeface="Helvetica" panose="020B0604020202030204"/>
                <a:cs typeface="Helvetica" panose="020B0604020202030204"/>
              </a:rPr>
              <a:t>del PR FESR 21-27 a seguito della </a:t>
            </a:r>
            <a:r>
              <a:rPr lang="it-IT" sz="1400" b="1">
                <a:latin typeface="Helvetica" panose="020B0604020202030204"/>
                <a:cs typeface="Helvetica" panose="020B0604020202030204"/>
              </a:rPr>
              <a:t>riprogrammazione in chiave STEP</a:t>
            </a:r>
            <a:r>
              <a:rPr lang="it-IT" sz="1400">
                <a:latin typeface="Helvetica" panose="020B0604020202030204"/>
                <a:cs typeface="Helvetica" panose="020B0604020202030204"/>
              </a:rPr>
              <a:t>, con l’introduzione dei due nuovi Assi 6 e 7 per un totale di 120 M€.</a:t>
            </a:r>
          </a:p>
        </p:txBody>
      </p:sp>
      <p:graphicFrame>
        <p:nvGraphicFramePr>
          <p:cNvPr id="7" name="Table 4">
            <a:extLst>
              <a:ext uri="{FF2B5EF4-FFF2-40B4-BE49-F238E27FC236}">
                <a16:creationId xmlns:a16="http://schemas.microsoft.com/office/drawing/2014/main" id="{C8CC2CE5-74A9-AEE4-1D9B-754E12CB4804}"/>
              </a:ext>
            </a:extLst>
          </p:cNvPr>
          <p:cNvGraphicFramePr>
            <a:graphicFrameLocks noGrp="1"/>
          </p:cNvGraphicFramePr>
          <p:nvPr>
            <p:extLst>
              <p:ext uri="{D42A27DB-BD31-4B8C-83A1-F6EECF244321}">
                <p14:modId xmlns:p14="http://schemas.microsoft.com/office/powerpoint/2010/main" val="1576700234"/>
              </p:ext>
            </p:extLst>
          </p:nvPr>
        </p:nvGraphicFramePr>
        <p:xfrm>
          <a:off x="414000" y="1807097"/>
          <a:ext cx="8316000" cy="4335728"/>
        </p:xfrm>
        <a:graphic>
          <a:graphicData uri="http://schemas.openxmlformats.org/drawingml/2006/table">
            <a:tbl>
              <a:tblPr firstRow="1" bandRow="1">
                <a:tableStyleId>{5C22544A-7EE6-4342-B048-85BDC9FD1C3A}</a:tableStyleId>
              </a:tblPr>
              <a:tblGrid>
                <a:gridCol w="890513">
                  <a:extLst>
                    <a:ext uri="{9D8B030D-6E8A-4147-A177-3AD203B41FA5}">
                      <a16:colId xmlns:a16="http://schemas.microsoft.com/office/drawing/2014/main" val="183573474"/>
                    </a:ext>
                  </a:extLst>
                </a:gridCol>
                <a:gridCol w="1094365">
                  <a:extLst>
                    <a:ext uri="{9D8B030D-6E8A-4147-A177-3AD203B41FA5}">
                      <a16:colId xmlns:a16="http://schemas.microsoft.com/office/drawing/2014/main" val="1226573668"/>
                    </a:ext>
                  </a:extLst>
                </a:gridCol>
                <a:gridCol w="1425636">
                  <a:extLst>
                    <a:ext uri="{9D8B030D-6E8A-4147-A177-3AD203B41FA5}">
                      <a16:colId xmlns:a16="http://schemas.microsoft.com/office/drawing/2014/main" val="2907810700"/>
                    </a:ext>
                  </a:extLst>
                </a:gridCol>
                <a:gridCol w="1791745">
                  <a:extLst>
                    <a:ext uri="{9D8B030D-6E8A-4147-A177-3AD203B41FA5}">
                      <a16:colId xmlns:a16="http://schemas.microsoft.com/office/drawing/2014/main" val="964080363"/>
                    </a:ext>
                  </a:extLst>
                </a:gridCol>
                <a:gridCol w="1432465">
                  <a:extLst>
                    <a:ext uri="{9D8B030D-6E8A-4147-A177-3AD203B41FA5}">
                      <a16:colId xmlns:a16="http://schemas.microsoft.com/office/drawing/2014/main" val="3514659489"/>
                    </a:ext>
                  </a:extLst>
                </a:gridCol>
                <a:gridCol w="1681276">
                  <a:extLst>
                    <a:ext uri="{9D8B030D-6E8A-4147-A177-3AD203B41FA5}">
                      <a16:colId xmlns:a16="http://schemas.microsoft.com/office/drawing/2014/main" val="863347790"/>
                    </a:ext>
                  </a:extLst>
                </a:gridCol>
              </a:tblGrid>
              <a:tr h="322468">
                <a:tc>
                  <a:txBody>
                    <a:bodyPr/>
                    <a:lstStyle/>
                    <a:p>
                      <a:pPr algn="ctr"/>
                      <a:r>
                        <a:rPr lang="it-IT" sz="1000" b="1">
                          <a:solidFill>
                            <a:schemeClr val="tx1"/>
                          </a:solidFill>
                          <a:latin typeface="Helvetica" panose="020B0604020202020204"/>
                          <a:cs typeface="Helvetica" panose="020B0604020202020204"/>
                        </a:rPr>
                        <a:t>OS</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solidFill>
                            <a:schemeClr val="tx1"/>
                          </a:solidFill>
                          <a:latin typeface="Helvetica" panose="020B0604020202020204"/>
                          <a:cs typeface="Helvetica" panose="020B0604020202020204"/>
                        </a:rPr>
                        <a:t>Asse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solidFill>
                            <a:schemeClr val="tx1"/>
                          </a:solidFill>
                          <a:latin typeface="Helvetica" panose="020B0604020202020204"/>
                          <a:cs typeface="Helvetica" panose="020B0604020202020204"/>
                        </a:rPr>
                        <a:t>Policy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solidFill>
                            <a:schemeClr val="tx1"/>
                          </a:solidFill>
                          <a:latin typeface="Helvetica" panose="020B0604020202020204"/>
                          <a:cs typeface="Helvetica" panose="020B0604020202020204"/>
                        </a:rPr>
                        <a:t>Dotazione totale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solidFill>
                            <a:schemeClr val="tx1"/>
                          </a:solidFill>
                          <a:latin typeface="Helvetica" panose="020B0604020202020204"/>
                          <a:cs typeface="Helvetica" panose="020B0604020202020204"/>
                        </a:rPr>
                        <a:t>Quota UE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it-IT" sz="1000" b="1">
                          <a:solidFill>
                            <a:schemeClr val="tx1"/>
                          </a:solidFill>
                          <a:latin typeface="Helvetica" panose="020B0604020202020204"/>
                          <a:cs typeface="Helvetica" panose="020B0604020202020204"/>
                        </a:rPr>
                        <a:t>Quota Naz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34336400"/>
                  </a:ext>
                </a:extLst>
              </a:tr>
              <a:tr h="718985">
                <a:tc>
                  <a:txBody>
                    <a:bodyPr/>
                    <a:lstStyle/>
                    <a:p>
                      <a:pPr algn="ctr"/>
                      <a:endParaRPr lang="it-IT" sz="1000" b="1">
                        <a:latin typeface="Helvetica" panose="020B0604020202020204"/>
                        <a:cs typeface="Helvetica" panose="020B0604020202020204"/>
                      </a:endParaRPr>
                    </a:p>
                    <a:p>
                      <a:pPr algn="ctr"/>
                      <a:r>
                        <a:rPr lang="it-IT" sz="1000" b="1">
                          <a:latin typeface="Helvetica" panose="020B0604020202020204"/>
                          <a:cs typeface="Helvetica" panose="020B0604020202020204"/>
                        </a:rPr>
                        <a:t>OS 1</a:t>
                      </a:r>
                    </a:p>
                    <a:p>
                      <a:pPr algn="ctr"/>
                      <a:endParaRPr lang="it-IT" sz="1000" b="1">
                        <a:latin typeface="Helvetica" panose="020B0604020202020204"/>
                        <a:cs typeface="Helvetica" panose="020B06040202020202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it-IT" sz="1000" b="1">
                          <a:latin typeface="Helvetica" panose="020B0604020202020204"/>
                          <a:cs typeface="Helvetica" panose="020B0604020202020204"/>
                        </a:rPr>
                        <a:t>ASSE 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it-IT" sz="1000" b="1">
                          <a:latin typeface="Helvetica" panose="020B0604020202020204"/>
                          <a:cs typeface="Helvetica" panose="020B0604020202020204"/>
                        </a:rPr>
                        <a:t>Ricerca innovazione, tecnologie avanzate, competitività PMI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1.015.100.000,00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360.500.000,00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654.600.000,00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5013994"/>
                  </a:ext>
                </a:extLst>
              </a:tr>
              <a:tr h="561294">
                <a:tc>
                  <a:txBody>
                    <a:bodyPr/>
                    <a:lstStyle/>
                    <a:p>
                      <a:pPr algn="ctr"/>
                      <a:endParaRPr lang="it-IT" sz="1000" b="1">
                        <a:latin typeface="Helvetica" panose="020B0604020202020204"/>
                        <a:cs typeface="Helvetica" panose="020B0604020202020204"/>
                      </a:endParaRPr>
                    </a:p>
                    <a:p>
                      <a:pPr algn="ctr"/>
                      <a:r>
                        <a:rPr lang="it-IT" sz="1000" b="1">
                          <a:latin typeface="Helvetica" panose="020B0604020202020204"/>
                          <a:cs typeface="Helvetica" panose="020B0604020202020204"/>
                        </a:rPr>
                        <a:t>OS 2</a:t>
                      </a:r>
                    </a:p>
                    <a:p>
                      <a:pPr algn="ctr"/>
                      <a:endParaRPr lang="it-IT" sz="1000" b="1">
                        <a:latin typeface="Helvetica" panose="020B0604020202020204"/>
                        <a:cs typeface="Helvetica" panose="020B06040202020202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20204"/>
                          <a:cs typeface="Helvetica" panose="020B0604020202020204"/>
                        </a:rPr>
                        <a:t>ASSE II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20204"/>
                          <a:cs typeface="Helvetica" panose="020B0604020202020204"/>
                        </a:rPr>
                        <a:t>Efficienza energetica; economia circolare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561.000.000,00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206.400.000,00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354.600.000,00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30694892"/>
                  </a:ext>
                </a:extLst>
              </a:tr>
              <a:tr h="446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OS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20204"/>
                          <a:cs typeface="Helvetica" panose="020B0604020202020204"/>
                        </a:rPr>
                        <a:t>ASSE III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it-IT" sz="1000" b="1">
                          <a:latin typeface="Helvetica" panose="020B0604020202020204"/>
                          <a:cs typeface="Helvetica" panose="020B0604020202020204"/>
                        </a:rPr>
                        <a:t>Mobilità sostenibile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49.000.000,00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18.400.000,00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30.600.000,00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5884724"/>
                  </a:ext>
                </a:extLst>
              </a:tr>
              <a:tr h="702417">
                <a:tc>
                  <a:txBody>
                    <a:bodyPr/>
                    <a:lstStyle/>
                    <a:p>
                      <a:pPr algn="ctr"/>
                      <a:r>
                        <a:rPr lang="it-IT" sz="1000" b="1">
                          <a:latin typeface="Helvetica" panose="020B0604020202020204"/>
                          <a:cs typeface="Helvetica" panose="020B0604020202020204"/>
                        </a:rPr>
                        <a:t>OS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a:latin typeface="Helvetica" panose="020B0604020202020204"/>
                          <a:cs typeface="Helvetica" panose="020B0604020202020204"/>
                        </a:rPr>
                        <a:t>ASSE IV</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it-IT" sz="1000" b="1">
                          <a:latin typeface="Helvetica" panose="020B0604020202020204"/>
                          <a:cs typeface="Helvetica" panose="020B0604020202020204"/>
                        </a:rPr>
                        <a:t>Sviluppo sociale sostenibile nelle aree urbane e aree interne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198.500.000,00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74.300.000,00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124.200.000,00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0047740"/>
                  </a:ext>
                </a:extLst>
              </a:tr>
              <a:tr h="446681">
                <a:tc>
                  <a:txBody>
                    <a:bodyPr/>
                    <a:lstStyle/>
                    <a:p>
                      <a:pPr algn="ctr"/>
                      <a:r>
                        <a:rPr lang="it-IT" sz="1000" b="1">
                          <a:latin typeface="Helvetica" panose="020B0604020202020204"/>
                          <a:cs typeface="Helvetica" panose="020B0604020202020204"/>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r>
                        <a:rPr lang="it-IT" sz="1000" b="1">
                          <a:latin typeface="Helvetica" panose="020B0604020202020204"/>
                          <a:cs typeface="Helvetica" panose="020B0604020202020204"/>
                        </a:rPr>
                        <a:t>ASSE V</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r>
                        <a:rPr lang="it-IT" sz="1000" b="1">
                          <a:latin typeface="Helvetica" panose="020B0604020202020204"/>
                          <a:cs typeface="Helvetica" panose="020B0604020202020204"/>
                        </a:rPr>
                        <a:t>Assistenza tecnica </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56.393.065,00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a:lnSpc>
                          <a:spcPct val="107000"/>
                        </a:lnSpc>
                        <a:spcAft>
                          <a:spcPts val="800"/>
                        </a:spcAft>
                      </a:pPr>
                      <a:r>
                        <a:rPr lang="it-IT" sz="1000" b="1" i="0" u="none" strike="noStrike" kern="1200">
                          <a:solidFill>
                            <a:srgbClr val="000000"/>
                          </a:solidFill>
                          <a:effectLst/>
                          <a:latin typeface="Helvetica" panose="020B0604020202020204"/>
                          <a:ea typeface="+mn-ea"/>
                          <a:cs typeface="Helvetica" panose="020B0604020202020204"/>
                        </a:rPr>
                        <a:t>20.393.065,00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36.000.000,00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alpha val="59000"/>
                      </a:schemeClr>
                    </a:solidFill>
                  </a:tcPr>
                </a:tc>
                <a:extLst>
                  <a:ext uri="{0D108BD9-81ED-4DB2-BD59-A6C34878D82A}">
                    <a16:rowId xmlns:a16="http://schemas.microsoft.com/office/drawing/2014/main" val="1158559866"/>
                  </a:ext>
                </a:extLst>
              </a:tr>
              <a:tr h="446681">
                <a:tc>
                  <a:txBody>
                    <a:bodyPr/>
                    <a:lstStyle/>
                    <a:p>
                      <a:pPr algn="ctr"/>
                      <a:r>
                        <a:rPr lang="it-IT" sz="1000" b="1">
                          <a:solidFill>
                            <a:schemeClr val="tx1"/>
                          </a:solidFill>
                          <a:latin typeface="Helvetica" panose="020B0604020202020204"/>
                          <a:cs typeface="Helvetica" panose="020B0604020202020204"/>
                        </a:rPr>
                        <a:t>OS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tc>
                  <a:txBody>
                    <a:bodyPr/>
                    <a:lstStyle/>
                    <a:p>
                      <a:pPr algn="ctr"/>
                      <a:r>
                        <a:rPr lang="it-IT" sz="1000" b="1">
                          <a:solidFill>
                            <a:schemeClr val="tx1"/>
                          </a:solidFill>
                          <a:latin typeface="Helvetica" panose="020B0604020202020204"/>
                          <a:cs typeface="Helvetica" panose="020B0604020202020204"/>
                        </a:rPr>
                        <a:t>ASSE VI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tc>
                  <a:txBody>
                    <a:bodyPr/>
                    <a:lstStyle/>
                    <a:p>
                      <a:pPr algn="ctr"/>
                      <a:r>
                        <a:rPr lang="it-IT" sz="1000" b="1">
                          <a:solidFill>
                            <a:schemeClr val="tx1"/>
                          </a:solidFill>
                          <a:latin typeface="Helvetica" panose="020B0604020202020204"/>
                          <a:cs typeface="Helvetica" panose="020B0604020202020204"/>
                        </a:rPr>
                        <a:t>STEP</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tc>
                  <a:txBody>
                    <a:bodyPr/>
                    <a:lstStyle/>
                    <a:p>
                      <a:pPr algn="ctr"/>
                      <a:r>
                        <a:rPr lang="it-IT" sz="1000" b="1">
                          <a:solidFill>
                            <a:schemeClr val="tx1"/>
                          </a:solidFill>
                          <a:latin typeface="Helvetica" panose="020B0604020202020204"/>
                          <a:cs typeface="Helvetica" panose="020B0604020202020204"/>
                        </a:rPr>
                        <a:t>90.006.935,00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tc>
                  <a:txBody>
                    <a:bodyPr/>
                    <a:lstStyle/>
                    <a:p>
                      <a:pPr algn="ctr"/>
                      <a:r>
                        <a:rPr lang="it-IT" sz="1000" b="1">
                          <a:solidFill>
                            <a:schemeClr val="tx1"/>
                          </a:solidFill>
                          <a:latin typeface="Helvetica" panose="020B0604020202020204"/>
                          <a:cs typeface="Helvetica" panose="020B0604020202020204"/>
                        </a:rPr>
                        <a:t>90.006.935,00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tc>
                  <a:txBody>
                    <a:bodyPr/>
                    <a:lstStyle/>
                    <a:p>
                      <a:pPr algn="ctr" fontAlgn="b"/>
                      <a:r>
                        <a:rPr lang="it-IT" sz="1000" b="1" i="0" u="none" strike="noStrike">
                          <a:solidFill>
                            <a:schemeClr val="tx1"/>
                          </a:solidFill>
                          <a:effectLst/>
                          <a:latin typeface="Helvetica" panose="020B0604020202020204"/>
                          <a:cs typeface="Helvetica" panose="020B060402020202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D6"/>
                    </a:solidFill>
                  </a:tcPr>
                </a:tc>
                <a:extLst>
                  <a:ext uri="{0D108BD9-81ED-4DB2-BD59-A6C34878D82A}">
                    <a16:rowId xmlns:a16="http://schemas.microsoft.com/office/drawing/2014/main" val="427320599"/>
                  </a:ext>
                </a:extLst>
              </a:tr>
              <a:tr h="446681">
                <a:tc>
                  <a:txBody>
                    <a:bodyPr/>
                    <a:lstStyle/>
                    <a:p>
                      <a:pPr algn="ctr"/>
                      <a:r>
                        <a:rPr lang="it-IT" sz="1000" b="1">
                          <a:solidFill>
                            <a:schemeClr val="tx1"/>
                          </a:solidFill>
                          <a:latin typeface="Helvetica" panose="020B0604020202020204"/>
                          <a:cs typeface="Helvetica" panose="020B0604020202020204"/>
                        </a:rPr>
                        <a:t>OS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tc>
                  <a:txBody>
                    <a:bodyPr/>
                    <a:lstStyle/>
                    <a:p>
                      <a:pPr algn="ctr"/>
                      <a:r>
                        <a:rPr lang="it-IT" sz="1000" b="1">
                          <a:solidFill>
                            <a:schemeClr val="tx1"/>
                          </a:solidFill>
                          <a:latin typeface="Helvetica" panose="020B0604020202020204"/>
                          <a:cs typeface="Helvetica" panose="020B0604020202020204"/>
                        </a:rPr>
                        <a:t>ASSE VII</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tc>
                  <a:txBody>
                    <a:bodyPr/>
                    <a:lstStyle/>
                    <a:p>
                      <a:pPr algn="ctr"/>
                      <a:r>
                        <a:rPr lang="it-IT" sz="1000" b="1">
                          <a:solidFill>
                            <a:schemeClr val="tx1"/>
                          </a:solidFill>
                          <a:latin typeface="Helvetica" panose="020B0604020202020204"/>
                          <a:cs typeface="Helvetica" panose="020B0604020202020204"/>
                        </a:rPr>
                        <a:t>STEP</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tc>
                  <a:txBody>
                    <a:bodyPr/>
                    <a:lstStyle/>
                    <a:p>
                      <a:pPr algn="ctr"/>
                      <a:r>
                        <a:rPr lang="it-IT" sz="1000" b="1">
                          <a:solidFill>
                            <a:schemeClr val="tx1"/>
                          </a:solidFill>
                          <a:latin typeface="Helvetica" panose="020B0604020202020204"/>
                          <a:cs typeface="Helvetica" panose="020B0604020202020204"/>
                        </a:rPr>
                        <a:t>30.000.000,00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tc>
                  <a:txBody>
                    <a:bodyPr/>
                    <a:lstStyle/>
                    <a:p>
                      <a:pPr algn="ctr"/>
                      <a:r>
                        <a:rPr lang="it-IT" sz="1000" b="1">
                          <a:solidFill>
                            <a:schemeClr val="tx1"/>
                          </a:solidFill>
                          <a:latin typeface="Helvetica" panose="020B0604020202020204"/>
                          <a:cs typeface="Helvetica" panose="020B0604020202020204"/>
                        </a:rPr>
                        <a:t>30.000.000,00</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tc>
                  <a:txBody>
                    <a:bodyPr/>
                    <a:lstStyle/>
                    <a:p>
                      <a:pPr algn="ctr" fontAlgn="b"/>
                      <a:r>
                        <a:rPr lang="it-IT" sz="1000" b="1" i="0" u="none" strike="noStrike">
                          <a:solidFill>
                            <a:schemeClr val="tx1"/>
                          </a:solidFill>
                          <a:effectLst/>
                          <a:latin typeface="Helvetica" panose="020B0604020202020204"/>
                          <a:cs typeface="Helvetica" panose="020B0604020202020204"/>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F0D9"/>
                    </a:solidFill>
                  </a:tcPr>
                </a:tc>
                <a:extLst>
                  <a:ext uri="{0D108BD9-81ED-4DB2-BD59-A6C34878D82A}">
                    <a16:rowId xmlns:a16="http://schemas.microsoft.com/office/drawing/2014/main" val="1101076875"/>
                  </a:ext>
                </a:extLst>
              </a:tr>
              <a:tr h="0">
                <a:tc gridSpan="3">
                  <a:txBody>
                    <a:bodyPr/>
                    <a:lstStyle/>
                    <a:p>
                      <a:pPr algn="ctr"/>
                      <a:r>
                        <a:rPr lang="it-IT" sz="1000" b="1">
                          <a:latin typeface="Helvetica" panose="020B0604020202020204"/>
                          <a:cs typeface="Helvetica" panose="020B0604020202020204"/>
                        </a:rPr>
                        <a:t>Totale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hMerge="1">
                  <a:txBody>
                    <a:bodyPr/>
                    <a:lstStyle/>
                    <a:p>
                      <a:pPr algn="ctr"/>
                      <a:endParaRPr lang="it-IT" sz="1200" b="1"/>
                    </a:p>
                  </a:txBody>
                  <a:tcPr anchor="ctr" anchorCtr="1">
                    <a:solidFill>
                      <a:schemeClr val="accent4">
                        <a:lumMod val="40000"/>
                        <a:lumOff val="60000"/>
                        <a:alpha val="59000"/>
                      </a:schemeClr>
                    </a:solidFill>
                  </a:tcPr>
                </a:tc>
                <a:tc hMerge="1">
                  <a:txBody>
                    <a:bodyPr/>
                    <a:lstStyle/>
                    <a:p>
                      <a:pPr algn="ctr"/>
                      <a:endParaRPr lang="it-IT" sz="1200" b="1"/>
                    </a:p>
                  </a:txBody>
                  <a:tcPr anchor="ctr" anchorCtr="1">
                    <a:solidFill>
                      <a:schemeClr val="accent4">
                        <a:lumMod val="40000"/>
                        <a:lumOff val="60000"/>
                        <a:alpha val="59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2.000.000.000,00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it-IT" sz="1000" b="1" kern="1200">
                          <a:solidFill>
                            <a:schemeClr val="dk1"/>
                          </a:solidFill>
                          <a:latin typeface="Helvetica" panose="020B0604020202020204"/>
                          <a:ea typeface="+mn-ea"/>
                          <a:cs typeface="Helvetica" panose="020B0604020202020204"/>
                        </a:rPr>
                        <a:t>800.000.000,00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it-IT" sz="1000" b="1" i="0" u="none" strike="noStrike">
                          <a:solidFill>
                            <a:srgbClr val="000000"/>
                          </a:solidFill>
                          <a:effectLst/>
                          <a:latin typeface="Helvetica" panose="020B0604020202020204"/>
                          <a:cs typeface="Helvetica" panose="020B0604020202020204"/>
                        </a:rPr>
                        <a:t>1.200.000.000,00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6736189"/>
                  </a:ext>
                </a:extLst>
              </a:tr>
            </a:tbl>
          </a:graphicData>
        </a:graphic>
      </p:graphicFrame>
      <p:pic>
        <p:nvPicPr>
          <p:cNvPr id="8" name="Picture 7">
            <a:extLst>
              <a:ext uri="{FF2B5EF4-FFF2-40B4-BE49-F238E27FC236}">
                <a16:creationId xmlns:a16="http://schemas.microsoft.com/office/drawing/2014/main" id="{FEB1FED3-0F3B-ACE8-6685-0D55B366C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549" y="5004909"/>
            <a:ext cx="299203" cy="302400"/>
          </a:xfrm>
          <a:prstGeom prst="rect">
            <a:avLst/>
          </a:prstGeom>
        </p:spPr>
      </p:pic>
      <p:pic>
        <p:nvPicPr>
          <p:cNvPr id="9" name="Picture 8">
            <a:extLst>
              <a:ext uri="{FF2B5EF4-FFF2-40B4-BE49-F238E27FC236}">
                <a16:creationId xmlns:a16="http://schemas.microsoft.com/office/drawing/2014/main" id="{8F2CB67A-127E-0791-5F6A-3020EC38A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214" y="5449055"/>
            <a:ext cx="297872" cy="301055"/>
          </a:xfrm>
          <a:prstGeom prst="rect">
            <a:avLst/>
          </a:prstGeom>
        </p:spPr>
      </p:pic>
      <p:sp>
        <p:nvSpPr>
          <p:cNvPr id="10" name="Rectangle 9">
            <a:extLst>
              <a:ext uri="{FF2B5EF4-FFF2-40B4-BE49-F238E27FC236}">
                <a16:creationId xmlns:a16="http://schemas.microsoft.com/office/drawing/2014/main" id="{24F44E1A-4B3E-A50E-A492-4C0FE124FFE9}"/>
              </a:ext>
            </a:extLst>
          </p:cNvPr>
          <p:cNvSpPr/>
          <p:nvPr/>
        </p:nvSpPr>
        <p:spPr>
          <a:xfrm rot="16200000">
            <a:off x="4131733" y="1337079"/>
            <a:ext cx="880534" cy="81449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335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33</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06096" y="600135"/>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I due nuovi Assi del PR FESR 2021-2027</a:t>
            </a:r>
          </a:p>
        </p:txBody>
      </p:sp>
      <p:sp>
        <p:nvSpPr>
          <p:cNvPr id="4" name="Rectangle 3">
            <a:extLst>
              <a:ext uri="{FF2B5EF4-FFF2-40B4-BE49-F238E27FC236}">
                <a16:creationId xmlns:a16="http://schemas.microsoft.com/office/drawing/2014/main" id="{449CD3F9-B76D-DE5D-7B49-BCBF82BD27DF}"/>
              </a:ext>
            </a:extLst>
          </p:cNvPr>
          <p:cNvSpPr/>
          <p:nvPr/>
        </p:nvSpPr>
        <p:spPr>
          <a:xfrm>
            <a:off x="220011" y="1453606"/>
            <a:ext cx="4262806" cy="4396970"/>
          </a:xfrm>
          <a:prstGeom prst="rect">
            <a:avLst/>
          </a:prstGeom>
          <a:noFill/>
          <a:ln w="19050">
            <a:solidFill>
              <a:srgbClr val="16409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94073E-6F01-EF5D-4840-1E134FF553AB}"/>
              </a:ext>
            </a:extLst>
          </p:cNvPr>
          <p:cNvSpPr/>
          <p:nvPr/>
        </p:nvSpPr>
        <p:spPr>
          <a:xfrm>
            <a:off x="329738" y="1821823"/>
            <a:ext cx="3975359" cy="1720897"/>
          </a:xfrm>
          <a:prstGeom prst="rect">
            <a:avLst/>
          </a:prstGeom>
          <a:solidFill>
            <a:srgbClr val="D6DCE5"/>
          </a:solidFill>
          <a:ln w="38100">
            <a:solidFill>
              <a:srgbClr val="164094"/>
            </a:solidFill>
          </a:ln>
        </p:spPr>
        <p:style>
          <a:lnRef idx="2">
            <a:schemeClr val="accent1">
              <a:shade val="50000"/>
            </a:schemeClr>
          </a:lnRef>
          <a:fillRef idx="1">
            <a:schemeClr val="accent1"/>
          </a:fillRef>
          <a:effectRef idx="0">
            <a:schemeClr val="accent1"/>
          </a:effectRef>
          <a:fontRef idx="minor">
            <a:schemeClr val="lt1"/>
          </a:fontRef>
        </p:style>
        <p:txBody>
          <a:bodyPr lIns="504000" tIns="36000" bIns="288000" rtlCol="0" anchor="ctr"/>
          <a:lstStyle/>
          <a:p>
            <a:pPr lvl="0"/>
            <a:endParaRPr lang="it-IT" sz="1600">
              <a:solidFill>
                <a:schemeClr val="tx1"/>
              </a:solidFill>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CA585285-0149-81D5-ACC4-15A500F32881}"/>
              </a:ext>
            </a:extLst>
          </p:cNvPr>
          <p:cNvSpPr txBox="1"/>
          <p:nvPr/>
        </p:nvSpPr>
        <p:spPr>
          <a:xfrm>
            <a:off x="1327417" y="1652546"/>
            <a:ext cx="1980000" cy="307777"/>
          </a:xfrm>
          <a:prstGeom prst="rect">
            <a:avLst/>
          </a:prstGeom>
          <a:solidFill>
            <a:schemeClr val="bg1"/>
          </a:solidFill>
          <a:ln>
            <a:solidFill>
              <a:srgbClr val="164094"/>
            </a:solidFill>
          </a:ln>
        </p:spPr>
        <p:txBody>
          <a:bodyPr wrap="square" rtlCol="0">
            <a:spAutoFit/>
          </a:bodyPr>
          <a:lstStyle/>
          <a:p>
            <a:r>
              <a:rPr lang="it-IT" sz="1350" b="1">
                <a:solidFill>
                  <a:srgbClr val="164094"/>
                </a:solidFill>
                <a:latin typeface="Helvetica" panose="020B0604020202030204"/>
                <a:cs typeface="Helvetica" panose="020B0604020202030204"/>
              </a:rPr>
              <a:t>Azione 1.6.1 – 40 M€</a:t>
            </a:r>
          </a:p>
        </p:txBody>
      </p:sp>
      <p:sp>
        <p:nvSpPr>
          <p:cNvPr id="12" name="TextBox 11">
            <a:extLst>
              <a:ext uri="{FF2B5EF4-FFF2-40B4-BE49-F238E27FC236}">
                <a16:creationId xmlns:a16="http://schemas.microsoft.com/office/drawing/2014/main" id="{5C2E2DFC-6785-2662-0604-99CF3C8E918C}"/>
              </a:ext>
            </a:extLst>
          </p:cNvPr>
          <p:cNvSpPr txBox="1"/>
          <p:nvPr/>
        </p:nvSpPr>
        <p:spPr>
          <a:xfrm>
            <a:off x="551414" y="1262903"/>
            <a:ext cx="3600000" cy="307777"/>
          </a:xfrm>
          <a:prstGeom prst="rect">
            <a:avLst/>
          </a:prstGeom>
          <a:solidFill>
            <a:srgbClr val="164094"/>
          </a:solidFill>
          <a:ln w="19050">
            <a:solidFill>
              <a:srgbClr val="164094"/>
            </a:solidFill>
          </a:ln>
        </p:spPr>
        <p:txBody>
          <a:bodyPr wrap="square" rtlCol="0">
            <a:spAutoFit/>
          </a:bodyPr>
          <a:lstStyle/>
          <a:p>
            <a:pPr algn="ctr"/>
            <a:r>
              <a:rPr lang="it-IT" sz="1350" b="1">
                <a:solidFill>
                  <a:schemeClr val="bg1"/>
                </a:solidFill>
                <a:latin typeface="Helvetica" panose="020B0604020202030204"/>
                <a:cs typeface="Helvetica" panose="020B0604020202030204"/>
              </a:rPr>
              <a:t>Asse VI: Obiettivo Specifico 1.6  – 90 M€</a:t>
            </a:r>
          </a:p>
        </p:txBody>
      </p:sp>
      <p:sp>
        <p:nvSpPr>
          <p:cNvPr id="13" name="Rectangle 12">
            <a:extLst>
              <a:ext uri="{FF2B5EF4-FFF2-40B4-BE49-F238E27FC236}">
                <a16:creationId xmlns:a16="http://schemas.microsoft.com/office/drawing/2014/main" id="{DFDA0EC0-33EE-6DD1-1694-C0C220F2D003}"/>
              </a:ext>
            </a:extLst>
          </p:cNvPr>
          <p:cNvSpPr/>
          <p:nvPr/>
        </p:nvSpPr>
        <p:spPr>
          <a:xfrm>
            <a:off x="329738" y="3921891"/>
            <a:ext cx="3974400" cy="1720800"/>
          </a:xfrm>
          <a:prstGeom prst="rect">
            <a:avLst/>
          </a:prstGeom>
          <a:solidFill>
            <a:schemeClr val="tx2">
              <a:lumMod val="20000"/>
              <a:lumOff val="80000"/>
            </a:schemeClr>
          </a:solidFill>
          <a:ln w="38100">
            <a:solidFill>
              <a:srgbClr val="164094"/>
            </a:solidFill>
          </a:ln>
        </p:spPr>
        <p:style>
          <a:lnRef idx="2">
            <a:schemeClr val="accent1">
              <a:shade val="50000"/>
            </a:schemeClr>
          </a:lnRef>
          <a:fillRef idx="1">
            <a:schemeClr val="accent1"/>
          </a:fillRef>
          <a:effectRef idx="0">
            <a:schemeClr val="accent1"/>
          </a:effectRef>
          <a:fontRef idx="minor">
            <a:schemeClr val="lt1"/>
          </a:fontRef>
        </p:style>
        <p:txBody>
          <a:bodyPr lIns="504000" tIns="36000" bIns="288000" rtlCol="0" anchor="ctr"/>
          <a:lstStyle/>
          <a:p>
            <a:pPr lvl="0" algn="just"/>
            <a:endParaRPr lang="it-IT" sz="1600">
              <a:solidFill>
                <a:schemeClr val="tx1"/>
              </a:solidFill>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FD9FB662-2C21-5F3F-B4A6-DC24E695BF71}"/>
              </a:ext>
            </a:extLst>
          </p:cNvPr>
          <p:cNvSpPr txBox="1"/>
          <p:nvPr/>
        </p:nvSpPr>
        <p:spPr>
          <a:xfrm>
            <a:off x="1327417" y="3752614"/>
            <a:ext cx="1980000" cy="307777"/>
          </a:xfrm>
          <a:prstGeom prst="rect">
            <a:avLst/>
          </a:prstGeom>
          <a:solidFill>
            <a:schemeClr val="bg1"/>
          </a:solidFill>
          <a:ln>
            <a:solidFill>
              <a:srgbClr val="164094"/>
            </a:solidFill>
          </a:ln>
        </p:spPr>
        <p:txBody>
          <a:bodyPr wrap="square" rtlCol="0">
            <a:spAutoFit/>
          </a:bodyPr>
          <a:lstStyle/>
          <a:p>
            <a:r>
              <a:rPr lang="it-IT" sz="1350" b="1">
                <a:solidFill>
                  <a:srgbClr val="164094"/>
                </a:solidFill>
                <a:latin typeface="Helvetica" panose="020B0604020202030204"/>
                <a:cs typeface="Helvetica" panose="020B0604020202030204"/>
              </a:rPr>
              <a:t>Azione 1.6.2 – 50 M€</a:t>
            </a:r>
          </a:p>
        </p:txBody>
      </p:sp>
      <p:sp>
        <p:nvSpPr>
          <p:cNvPr id="15" name="TextBox 14">
            <a:extLst>
              <a:ext uri="{FF2B5EF4-FFF2-40B4-BE49-F238E27FC236}">
                <a16:creationId xmlns:a16="http://schemas.microsoft.com/office/drawing/2014/main" id="{CBA8CEDB-88A8-12A6-45C3-7CC81668B06B}"/>
              </a:ext>
            </a:extLst>
          </p:cNvPr>
          <p:cNvSpPr txBox="1"/>
          <p:nvPr/>
        </p:nvSpPr>
        <p:spPr>
          <a:xfrm>
            <a:off x="420453" y="2078776"/>
            <a:ext cx="3792970" cy="1577355"/>
          </a:xfrm>
          <a:prstGeom prst="rect">
            <a:avLst/>
          </a:prstGeom>
          <a:noFill/>
        </p:spPr>
        <p:txBody>
          <a:bodyPr wrap="square" rtlCol="0">
            <a:spAutoFit/>
          </a:bodyPr>
          <a:lstStyle/>
          <a:p>
            <a:pPr lvl="1" algn="just"/>
            <a:r>
              <a:rPr lang="it-IT" sz="1100">
                <a:solidFill>
                  <a:schemeClr val="tx1"/>
                </a:solidFill>
                <a:effectLst/>
                <a:latin typeface="Helvetica" panose="020B0604020202030204"/>
                <a:ea typeface="Calibri" panose="020F0502020204030204" pitchFamily="34" charset="0"/>
                <a:cs typeface="Helvetica" panose="020B0604020202030204"/>
              </a:rPr>
              <a:t>Finanziamento a </a:t>
            </a:r>
            <a:r>
              <a:rPr lang="it-IT" sz="1100" b="1">
                <a:solidFill>
                  <a:schemeClr val="tx1"/>
                </a:solidFill>
                <a:effectLst/>
                <a:latin typeface="Helvetica" panose="020B0604020202030204"/>
                <a:ea typeface="Calibri" panose="020F0502020204030204" pitchFamily="34" charset="0"/>
                <a:cs typeface="Helvetica" panose="020B0604020202030204"/>
              </a:rPr>
              <a:t>fondo perduto </a:t>
            </a:r>
            <a:r>
              <a:rPr lang="it-IT" sz="1100">
                <a:solidFill>
                  <a:schemeClr val="tx1"/>
                </a:solidFill>
                <a:effectLst/>
                <a:latin typeface="Helvetica" panose="020B0604020202030204"/>
                <a:ea typeface="Calibri" panose="020F0502020204030204" pitchFamily="34" charset="0"/>
                <a:cs typeface="Helvetica" panose="020B0604020202030204"/>
              </a:rPr>
              <a:t>a favore di </a:t>
            </a:r>
            <a:r>
              <a:rPr lang="it-IT" sz="1100" b="1">
                <a:solidFill>
                  <a:schemeClr val="tx1"/>
                </a:solidFill>
                <a:effectLst/>
                <a:latin typeface="Helvetica" panose="020B0604020202030204"/>
                <a:ea typeface="Calibri" panose="020F0502020204030204" pitchFamily="34" charset="0"/>
                <a:cs typeface="Helvetica" panose="020B0604020202030204"/>
              </a:rPr>
              <a:t>Grandi Imprese e PMI </a:t>
            </a:r>
            <a:r>
              <a:rPr lang="it-IT" sz="1100">
                <a:solidFill>
                  <a:schemeClr val="tx1"/>
                </a:solidFill>
                <a:effectLst/>
                <a:latin typeface="Helvetica" panose="020B0604020202030204"/>
                <a:ea typeface="Calibri" panose="020F0502020204030204" pitchFamily="34" charset="0"/>
                <a:cs typeface="Helvetica" panose="020B0604020202030204"/>
              </a:rPr>
              <a:t>per sostenere lo sviluppo delle seguenti tecnologie critiche:</a:t>
            </a:r>
          </a:p>
          <a:p>
            <a:pPr marL="742950" lvl="1" indent="-285750" algn="just">
              <a:lnSpc>
                <a:spcPct val="150000"/>
              </a:lnSpc>
              <a:buFont typeface="Wingdings" panose="05000000000000000000" pitchFamily="2" charset="2"/>
              <a:buChar char="§"/>
            </a:pPr>
            <a:r>
              <a:rPr lang="it-IT" sz="1100">
                <a:latin typeface="Helvetica" panose="020B0604020202030204"/>
                <a:ea typeface="Calibri" panose="020F0502020204030204" pitchFamily="34" charset="0"/>
                <a:cs typeface="Helvetica" panose="020B0604020202030204"/>
              </a:rPr>
              <a:t>T</a:t>
            </a:r>
            <a:r>
              <a:rPr lang="it-IT" sz="1100">
                <a:effectLst/>
                <a:latin typeface="Helvetica" panose="020B0604020202030204"/>
                <a:ea typeface="Calibri" panose="020F0502020204030204" pitchFamily="34" charset="0"/>
                <a:cs typeface="Helvetica" panose="020B0604020202030204"/>
              </a:rPr>
              <a:t>ecnologie digitali e </a:t>
            </a:r>
            <a:r>
              <a:rPr lang="it-IT" sz="1100" b="1">
                <a:effectLst/>
                <a:latin typeface="Helvetica" panose="020B0604020202030204"/>
                <a:ea typeface="Calibri" panose="020F0502020204030204" pitchFamily="34" charset="0"/>
                <a:cs typeface="Helvetica" panose="020B0604020202030204"/>
              </a:rPr>
              <a:t>deep tech</a:t>
            </a:r>
            <a:r>
              <a:rPr lang="it-IT" sz="1100">
                <a:latin typeface="Helvetica" panose="020B0604020202030204"/>
                <a:ea typeface="Calibri" panose="020F0502020204030204" pitchFamily="34" charset="0"/>
                <a:cs typeface="Helvetica" panose="020B0604020202030204"/>
              </a:rPr>
              <a:t>, con un </a:t>
            </a:r>
            <a:r>
              <a:rPr lang="it-IT" sz="1100" b="1">
                <a:latin typeface="Helvetica" panose="020B0604020202030204"/>
                <a:ea typeface="Calibri" panose="020F0502020204030204" pitchFamily="34" charset="0"/>
                <a:cs typeface="Helvetica" panose="020B0604020202030204"/>
              </a:rPr>
              <a:t>focus sull’AI;</a:t>
            </a:r>
          </a:p>
          <a:p>
            <a:pPr marL="742950" lvl="1" indent="-285750" algn="just">
              <a:lnSpc>
                <a:spcPct val="150000"/>
              </a:lnSpc>
              <a:buFont typeface="Wingdings" panose="05000000000000000000" pitchFamily="2" charset="2"/>
              <a:buChar char="§"/>
            </a:pPr>
            <a:r>
              <a:rPr lang="it-IT" sz="1100" b="1">
                <a:latin typeface="Helvetica" panose="020B0604020202030204"/>
                <a:ea typeface="Calibri" panose="020F0502020204030204" pitchFamily="34" charset="0"/>
                <a:cs typeface="Helvetica" panose="020B0604020202030204"/>
              </a:rPr>
              <a:t>B</a:t>
            </a:r>
            <a:r>
              <a:rPr lang="it-IT" sz="1100" b="1">
                <a:effectLst/>
                <a:latin typeface="Helvetica" panose="020B0604020202030204"/>
                <a:ea typeface="Calibri" panose="020F0502020204030204" pitchFamily="34" charset="0"/>
                <a:cs typeface="Helvetica" panose="020B0604020202030204"/>
              </a:rPr>
              <a:t>iotecnologie.</a:t>
            </a:r>
            <a:endParaRPr lang="it-IT" sz="1100" b="1">
              <a:solidFill>
                <a:schemeClr val="tx1"/>
              </a:solidFill>
              <a:effectLst/>
              <a:latin typeface="Helvetica" panose="020B0604020202030204"/>
              <a:ea typeface="Calibri" panose="020F0502020204030204" pitchFamily="34" charset="0"/>
              <a:cs typeface="Helvetica" panose="020B0604020202030204"/>
            </a:endParaRPr>
          </a:p>
          <a:p>
            <a:pPr algn="just"/>
            <a:endParaRPr lang="it-IT" sz="1400">
              <a:solidFill>
                <a:schemeClr val="tx1"/>
              </a:solidFill>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88033B89-9817-1CC6-BF65-3B06789CCEEA}"/>
              </a:ext>
            </a:extLst>
          </p:cNvPr>
          <p:cNvSpPr txBox="1"/>
          <p:nvPr/>
        </p:nvSpPr>
        <p:spPr>
          <a:xfrm>
            <a:off x="442146" y="4194064"/>
            <a:ext cx="3792970" cy="815608"/>
          </a:xfrm>
          <a:prstGeom prst="rect">
            <a:avLst/>
          </a:prstGeom>
          <a:noFill/>
        </p:spPr>
        <p:txBody>
          <a:bodyPr wrap="square" rtlCol="0">
            <a:spAutoFit/>
          </a:bodyPr>
          <a:lstStyle/>
          <a:p>
            <a:pPr lvl="1" algn="just"/>
            <a:r>
              <a:rPr lang="it-IT" sz="1100" b="1">
                <a:latin typeface="Helvetica" panose="020B0604020202030204"/>
                <a:cs typeface="Helvetica" panose="020B0604020202030204"/>
              </a:rPr>
              <a:t>Iniziativa di Venture Capital </a:t>
            </a:r>
            <a:r>
              <a:rPr lang="it-IT" sz="1100">
                <a:latin typeface="Helvetica" panose="020B0604020202030204"/>
                <a:cs typeface="Helvetica" panose="020B0604020202030204"/>
              </a:rPr>
              <a:t>a sostegno di </a:t>
            </a:r>
            <a:r>
              <a:rPr lang="it-IT" sz="1100" b="1">
                <a:latin typeface="Helvetica" panose="020B0604020202030204"/>
                <a:cs typeface="Helvetica" panose="020B0604020202030204"/>
              </a:rPr>
              <a:t>PMI </a:t>
            </a:r>
            <a:r>
              <a:rPr lang="it-IT" sz="1100">
                <a:latin typeface="Helvetica" panose="020B0604020202030204"/>
                <a:cs typeface="Helvetica" panose="020B0604020202030204"/>
              </a:rPr>
              <a:t>che svolgono attività in uno dei seguenti ambiti previsti dal Regolamento STEP:</a:t>
            </a:r>
            <a:endParaRPr lang="it-IT" sz="1100">
              <a:solidFill>
                <a:schemeClr val="tx1"/>
              </a:solidFill>
              <a:effectLst/>
              <a:latin typeface="Helvetica" panose="020B0604020202030204"/>
              <a:ea typeface="Calibri" panose="020F0502020204030204" pitchFamily="34" charset="0"/>
              <a:cs typeface="Helvetica" panose="020B0604020202030204"/>
            </a:endParaRPr>
          </a:p>
          <a:p>
            <a:pPr algn="just"/>
            <a:endParaRPr lang="it-IT" sz="1400">
              <a:solidFill>
                <a:schemeClr val="tx1"/>
              </a:solidFill>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F6E0AB46-8396-4642-FB1A-80C622127041}"/>
              </a:ext>
            </a:extLst>
          </p:cNvPr>
          <p:cNvSpPr txBox="1"/>
          <p:nvPr/>
        </p:nvSpPr>
        <p:spPr>
          <a:xfrm>
            <a:off x="442146" y="4751031"/>
            <a:ext cx="4739058" cy="1069524"/>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
            </a:pPr>
            <a:r>
              <a:rPr lang="it-IT" sz="1100">
                <a:latin typeface="Helvetica" panose="020B0604020202030204"/>
                <a:ea typeface="Calibri" panose="020F0502020204030204" pitchFamily="34" charset="0"/>
                <a:cs typeface="Helvetica" panose="020B0604020202030204"/>
              </a:rPr>
              <a:t>T</a:t>
            </a:r>
            <a:r>
              <a:rPr lang="it-IT" sz="1100">
                <a:effectLst/>
                <a:latin typeface="Helvetica" panose="020B0604020202030204"/>
                <a:ea typeface="Calibri" panose="020F0502020204030204" pitchFamily="34" charset="0"/>
                <a:cs typeface="Helvetica" panose="020B0604020202030204"/>
              </a:rPr>
              <a:t>ecnologie digitali e </a:t>
            </a:r>
            <a:r>
              <a:rPr lang="it-IT" sz="1100" b="1">
                <a:effectLst/>
                <a:latin typeface="Helvetica" panose="020B0604020202030204"/>
                <a:ea typeface="Calibri" panose="020F0502020204030204" pitchFamily="34" charset="0"/>
                <a:cs typeface="Helvetica" panose="020B0604020202030204"/>
              </a:rPr>
              <a:t>deep tech</a:t>
            </a:r>
            <a:r>
              <a:rPr lang="it-IT" sz="1100" b="1">
                <a:latin typeface="Helvetica" panose="020B0604020202030204"/>
                <a:ea typeface="Calibri" panose="020F0502020204030204" pitchFamily="34" charset="0"/>
                <a:cs typeface="Helvetica" panose="020B0604020202030204"/>
              </a:rPr>
              <a:t>;</a:t>
            </a:r>
          </a:p>
          <a:p>
            <a:pPr marL="742950" lvl="1" indent="-285750" algn="just">
              <a:lnSpc>
                <a:spcPct val="150000"/>
              </a:lnSpc>
              <a:buFont typeface="Wingdings" panose="05000000000000000000" pitchFamily="2" charset="2"/>
              <a:buChar char="§"/>
            </a:pPr>
            <a:r>
              <a:rPr lang="it-IT" sz="1100" b="1">
                <a:latin typeface="Helvetica" panose="020B0604020202030204"/>
                <a:ea typeface="Calibri" panose="020F0502020204030204" pitchFamily="34" charset="0"/>
                <a:cs typeface="Helvetica" panose="020B0604020202030204"/>
              </a:rPr>
              <a:t>Tecnologie pulite;</a:t>
            </a:r>
          </a:p>
          <a:p>
            <a:pPr marL="742950" lvl="1" indent="-285750" algn="just">
              <a:lnSpc>
                <a:spcPct val="150000"/>
              </a:lnSpc>
              <a:buFont typeface="Wingdings" panose="05000000000000000000" pitchFamily="2" charset="2"/>
              <a:buChar char="§"/>
            </a:pPr>
            <a:r>
              <a:rPr lang="it-IT" sz="1100" b="1">
                <a:latin typeface="Helvetica" panose="020B0604020202030204"/>
                <a:ea typeface="Calibri" panose="020F0502020204030204" pitchFamily="34" charset="0"/>
                <a:cs typeface="Helvetica" panose="020B0604020202030204"/>
              </a:rPr>
              <a:t>B</a:t>
            </a:r>
            <a:r>
              <a:rPr lang="it-IT" sz="1100" b="1">
                <a:effectLst/>
                <a:latin typeface="Helvetica" panose="020B0604020202030204"/>
                <a:ea typeface="Calibri" panose="020F0502020204030204" pitchFamily="34" charset="0"/>
                <a:cs typeface="Helvetica" panose="020B0604020202030204"/>
              </a:rPr>
              <a:t>iotecnologie.</a:t>
            </a:r>
            <a:endParaRPr lang="it-IT" sz="1100" b="1">
              <a:solidFill>
                <a:schemeClr val="tx1"/>
              </a:solidFill>
              <a:effectLst/>
              <a:latin typeface="Helvetica" panose="020B0604020202030204"/>
              <a:ea typeface="Calibri" panose="020F0502020204030204" pitchFamily="34" charset="0"/>
              <a:cs typeface="Helvetica" panose="020B0604020202030204"/>
            </a:endParaRPr>
          </a:p>
          <a:p>
            <a:endParaRPr lang="it-IT" sz="1400"/>
          </a:p>
        </p:txBody>
      </p:sp>
      <p:pic>
        <p:nvPicPr>
          <p:cNvPr id="18" name="Picture 17">
            <a:extLst>
              <a:ext uri="{FF2B5EF4-FFF2-40B4-BE49-F238E27FC236}">
                <a16:creationId xmlns:a16="http://schemas.microsoft.com/office/drawing/2014/main" id="{AA4513F8-069E-5005-ACB0-EF355BA39F54}"/>
              </a:ext>
            </a:extLst>
          </p:cNvPr>
          <p:cNvPicPr>
            <a:picLocks noChangeAspect="1"/>
          </p:cNvPicPr>
          <p:nvPr/>
        </p:nvPicPr>
        <p:blipFill>
          <a:blip r:embed="rId2">
            <a:duotone>
              <a:prstClr val="black"/>
              <a:schemeClr val="accent5">
                <a:tint val="45000"/>
                <a:satMod val="400000"/>
              </a:schemeClr>
            </a:duotone>
          </a:blip>
          <a:stretch>
            <a:fillRect/>
          </a:stretch>
        </p:blipFill>
        <p:spPr>
          <a:xfrm>
            <a:off x="442146" y="2185352"/>
            <a:ext cx="360000" cy="360000"/>
          </a:xfrm>
          <a:prstGeom prst="rect">
            <a:avLst/>
          </a:prstGeom>
        </p:spPr>
      </p:pic>
      <p:pic>
        <p:nvPicPr>
          <p:cNvPr id="19" name="Picture 18">
            <a:extLst>
              <a:ext uri="{FF2B5EF4-FFF2-40B4-BE49-F238E27FC236}">
                <a16:creationId xmlns:a16="http://schemas.microsoft.com/office/drawing/2014/main" id="{14A2E8C4-97EC-E6AD-0FE3-0A696B9AABED}"/>
              </a:ext>
            </a:extLst>
          </p:cNvPr>
          <p:cNvPicPr>
            <a:picLocks noChangeAspect="1"/>
          </p:cNvPicPr>
          <p:nvPr/>
        </p:nvPicPr>
        <p:blipFill>
          <a:blip r:embed="rId2">
            <a:duotone>
              <a:prstClr val="black"/>
              <a:schemeClr val="accent5">
                <a:tint val="45000"/>
                <a:satMod val="400000"/>
              </a:schemeClr>
            </a:duotone>
          </a:blip>
          <a:stretch>
            <a:fillRect/>
          </a:stretch>
        </p:blipFill>
        <p:spPr>
          <a:xfrm>
            <a:off x="488183" y="4325085"/>
            <a:ext cx="360000" cy="360000"/>
          </a:xfrm>
          <a:prstGeom prst="rect">
            <a:avLst/>
          </a:prstGeom>
        </p:spPr>
      </p:pic>
      <p:sp>
        <p:nvSpPr>
          <p:cNvPr id="20" name="Rectangle 19">
            <a:extLst>
              <a:ext uri="{FF2B5EF4-FFF2-40B4-BE49-F238E27FC236}">
                <a16:creationId xmlns:a16="http://schemas.microsoft.com/office/drawing/2014/main" id="{9F540D31-DC2D-EA3B-E032-6B0D6A7CE025}"/>
              </a:ext>
            </a:extLst>
          </p:cNvPr>
          <p:cNvSpPr/>
          <p:nvPr/>
        </p:nvSpPr>
        <p:spPr>
          <a:xfrm>
            <a:off x="4647827" y="1453606"/>
            <a:ext cx="4262400" cy="4395600"/>
          </a:xfrm>
          <a:prstGeom prst="rect">
            <a:avLst/>
          </a:prstGeom>
          <a:noFill/>
          <a:ln w="19050">
            <a:solidFill>
              <a:srgbClr val="00723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A52BEC6-6C05-6159-464E-2B1B207F3E96}"/>
              </a:ext>
            </a:extLst>
          </p:cNvPr>
          <p:cNvSpPr/>
          <p:nvPr/>
        </p:nvSpPr>
        <p:spPr>
          <a:xfrm>
            <a:off x="4838904" y="1821823"/>
            <a:ext cx="3974400" cy="1720800"/>
          </a:xfrm>
          <a:prstGeom prst="rect">
            <a:avLst/>
          </a:prstGeom>
          <a:solidFill>
            <a:schemeClr val="accent6">
              <a:lumMod val="20000"/>
              <a:lumOff val="80000"/>
            </a:schemeClr>
          </a:solidFill>
          <a:ln w="38100">
            <a:solidFill>
              <a:srgbClr val="007239"/>
            </a:solidFill>
          </a:ln>
        </p:spPr>
        <p:style>
          <a:lnRef idx="2">
            <a:schemeClr val="accent1">
              <a:shade val="50000"/>
            </a:schemeClr>
          </a:lnRef>
          <a:fillRef idx="1">
            <a:schemeClr val="accent1"/>
          </a:fillRef>
          <a:effectRef idx="0">
            <a:schemeClr val="accent1"/>
          </a:effectRef>
          <a:fontRef idx="minor">
            <a:schemeClr val="lt1"/>
          </a:fontRef>
        </p:style>
        <p:txBody>
          <a:bodyPr lIns="504000" tIns="36000" bIns="288000" rtlCol="0" anchor="ctr"/>
          <a:lstStyle/>
          <a:p>
            <a:pPr lvl="0" algn="just"/>
            <a:endParaRPr lang="it-IT" sz="1600">
              <a:solidFill>
                <a:schemeClr val="tx1"/>
              </a:solidFill>
              <a:effectLst/>
              <a:latin typeface="Calibri" panose="020F0502020204030204" pitchFamily="34" charset="0"/>
              <a:ea typeface="Calibri" panose="020F0502020204030204" pitchFamily="34" charset="0"/>
            </a:endParaRPr>
          </a:p>
        </p:txBody>
      </p:sp>
      <p:sp>
        <p:nvSpPr>
          <p:cNvPr id="22" name="TextBox 21">
            <a:extLst>
              <a:ext uri="{FF2B5EF4-FFF2-40B4-BE49-F238E27FC236}">
                <a16:creationId xmlns:a16="http://schemas.microsoft.com/office/drawing/2014/main" id="{1EF7049B-6866-BBD7-663C-F98C6BB8A4D4}"/>
              </a:ext>
            </a:extLst>
          </p:cNvPr>
          <p:cNvSpPr txBox="1"/>
          <p:nvPr/>
        </p:nvSpPr>
        <p:spPr>
          <a:xfrm>
            <a:off x="5836104" y="1652546"/>
            <a:ext cx="1980000" cy="307777"/>
          </a:xfrm>
          <a:prstGeom prst="rect">
            <a:avLst/>
          </a:prstGeom>
          <a:solidFill>
            <a:schemeClr val="bg1"/>
          </a:solidFill>
          <a:ln>
            <a:solidFill>
              <a:srgbClr val="007239"/>
            </a:solidFill>
          </a:ln>
        </p:spPr>
        <p:txBody>
          <a:bodyPr wrap="square" rtlCol="0">
            <a:spAutoFit/>
          </a:bodyPr>
          <a:lstStyle/>
          <a:p>
            <a:r>
              <a:rPr lang="it-IT" sz="1350" b="1">
                <a:solidFill>
                  <a:srgbClr val="007239"/>
                </a:solidFill>
                <a:latin typeface="Helvetica" panose="020B0604020202030204"/>
                <a:cs typeface="Helvetica" panose="020B0604020202030204"/>
              </a:rPr>
              <a:t>Azione 2.9.1 – 10 M€</a:t>
            </a:r>
          </a:p>
        </p:txBody>
      </p:sp>
      <p:sp>
        <p:nvSpPr>
          <p:cNvPr id="23" name="Rectangle 22">
            <a:extLst>
              <a:ext uri="{FF2B5EF4-FFF2-40B4-BE49-F238E27FC236}">
                <a16:creationId xmlns:a16="http://schemas.microsoft.com/office/drawing/2014/main" id="{D73D916F-FBAD-60ED-5FF8-AB96C991996A}"/>
              </a:ext>
            </a:extLst>
          </p:cNvPr>
          <p:cNvSpPr/>
          <p:nvPr/>
        </p:nvSpPr>
        <p:spPr>
          <a:xfrm>
            <a:off x="4838904" y="3921891"/>
            <a:ext cx="3974400" cy="1720800"/>
          </a:xfrm>
          <a:prstGeom prst="rect">
            <a:avLst/>
          </a:prstGeom>
          <a:solidFill>
            <a:schemeClr val="accent6">
              <a:lumMod val="20000"/>
              <a:lumOff val="80000"/>
            </a:schemeClr>
          </a:solidFill>
          <a:ln w="38100">
            <a:solidFill>
              <a:srgbClr val="007239"/>
            </a:solidFill>
          </a:ln>
        </p:spPr>
        <p:style>
          <a:lnRef idx="2">
            <a:schemeClr val="accent1">
              <a:shade val="50000"/>
            </a:schemeClr>
          </a:lnRef>
          <a:fillRef idx="1">
            <a:schemeClr val="accent1"/>
          </a:fillRef>
          <a:effectRef idx="0">
            <a:schemeClr val="accent1"/>
          </a:effectRef>
          <a:fontRef idx="minor">
            <a:schemeClr val="lt1"/>
          </a:fontRef>
        </p:style>
        <p:txBody>
          <a:bodyPr lIns="504000" tIns="36000" bIns="288000" rtlCol="0" anchor="ctr"/>
          <a:lstStyle/>
          <a:p>
            <a:pPr lvl="0" algn="just"/>
            <a:endParaRPr lang="it-IT" sz="1600">
              <a:solidFill>
                <a:schemeClr val="tx1"/>
              </a:solidFill>
              <a:effectLst/>
              <a:latin typeface="Calibri" panose="020F0502020204030204" pitchFamily="34" charset="0"/>
              <a:ea typeface="Calibri" panose="020F0502020204030204" pitchFamily="34" charset="0"/>
            </a:endParaRPr>
          </a:p>
        </p:txBody>
      </p:sp>
      <p:sp>
        <p:nvSpPr>
          <p:cNvPr id="24" name="TextBox 23">
            <a:extLst>
              <a:ext uri="{FF2B5EF4-FFF2-40B4-BE49-F238E27FC236}">
                <a16:creationId xmlns:a16="http://schemas.microsoft.com/office/drawing/2014/main" id="{0E7F59D3-68CF-EB49-7B59-1E42FB39ACBA}"/>
              </a:ext>
            </a:extLst>
          </p:cNvPr>
          <p:cNvSpPr txBox="1"/>
          <p:nvPr/>
        </p:nvSpPr>
        <p:spPr>
          <a:xfrm>
            <a:off x="5836104" y="3752614"/>
            <a:ext cx="1980000" cy="307777"/>
          </a:xfrm>
          <a:prstGeom prst="rect">
            <a:avLst/>
          </a:prstGeom>
          <a:solidFill>
            <a:schemeClr val="bg1"/>
          </a:solidFill>
          <a:ln>
            <a:solidFill>
              <a:srgbClr val="007239"/>
            </a:solidFill>
          </a:ln>
        </p:spPr>
        <p:txBody>
          <a:bodyPr wrap="square" rtlCol="0">
            <a:spAutoFit/>
          </a:bodyPr>
          <a:lstStyle/>
          <a:p>
            <a:r>
              <a:rPr lang="it-IT" sz="1350" b="1">
                <a:solidFill>
                  <a:srgbClr val="007239"/>
                </a:solidFill>
                <a:latin typeface="Helvetica" panose="020B0604020202030204"/>
                <a:cs typeface="Helvetica" panose="020B0604020202030204"/>
              </a:rPr>
              <a:t>Azione 2.9.2 – 20 M€</a:t>
            </a:r>
          </a:p>
        </p:txBody>
      </p:sp>
      <p:sp>
        <p:nvSpPr>
          <p:cNvPr id="25" name="TextBox 24">
            <a:extLst>
              <a:ext uri="{FF2B5EF4-FFF2-40B4-BE49-F238E27FC236}">
                <a16:creationId xmlns:a16="http://schemas.microsoft.com/office/drawing/2014/main" id="{5CF59EC6-CE2B-C4EF-047D-F40C45F68F38}"/>
              </a:ext>
            </a:extLst>
          </p:cNvPr>
          <p:cNvSpPr txBox="1"/>
          <p:nvPr/>
        </p:nvSpPr>
        <p:spPr>
          <a:xfrm>
            <a:off x="4949467" y="1262903"/>
            <a:ext cx="3600000" cy="307777"/>
          </a:xfrm>
          <a:prstGeom prst="rect">
            <a:avLst/>
          </a:prstGeom>
          <a:solidFill>
            <a:srgbClr val="007239"/>
          </a:solidFill>
          <a:ln w="19050">
            <a:solidFill>
              <a:srgbClr val="007239"/>
            </a:solidFill>
          </a:ln>
        </p:spPr>
        <p:txBody>
          <a:bodyPr wrap="square" rtlCol="0">
            <a:spAutoFit/>
          </a:bodyPr>
          <a:lstStyle/>
          <a:p>
            <a:pPr algn="ctr"/>
            <a:r>
              <a:rPr lang="it-IT" sz="1350" b="1">
                <a:solidFill>
                  <a:schemeClr val="bg1"/>
                </a:solidFill>
                <a:latin typeface="Helvetica" panose="020B0604020202030204"/>
                <a:cs typeface="Helvetica" panose="020B0604020202030204"/>
              </a:rPr>
              <a:t>Asse VII: Obiettivio Specifico 2.9 – 30 M€</a:t>
            </a:r>
          </a:p>
        </p:txBody>
      </p:sp>
      <p:sp>
        <p:nvSpPr>
          <p:cNvPr id="26" name="TextBox 25">
            <a:extLst>
              <a:ext uri="{FF2B5EF4-FFF2-40B4-BE49-F238E27FC236}">
                <a16:creationId xmlns:a16="http://schemas.microsoft.com/office/drawing/2014/main" id="{C3DD7280-75EA-EBE6-E445-E4EBB7221227}"/>
              </a:ext>
            </a:extLst>
          </p:cNvPr>
          <p:cNvSpPr txBox="1"/>
          <p:nvPr/>
        </p:nvSpPr>
        <p:spPr>
          <a:xfrm>
            <a:off x="4938642" y="2078776"/>
            <a:ext cx="3794400" cy="1492716"/>
          </a:xfrm>
          <a:prstGeom prst="rect">
            <a:avLst/>
          </a:prstGeom>
          <a:noFill/>
        </p:spPr>
        <p:txBody>
          <a:bodyPr wrap="square" rtlCol="0">
            <a:spAutoFit/>
          </a:bodyPr>
          <a:lstStyle/>
          <a:p>
            <a:pPr lvl="1" algn="just"/>
            <a:r>
              <a:rPr lang="it-IT" sz="1100">
                <a:solidFill>
                  <a:schemeClr val="tx1"/>
                </a:solidFill>
                <a:effectLst/>
                <a:latin typeface="Helvetica" panose="020B0604020202030204"/>
                <a:ea typeface="Calibri" panose="020F0502020204030204" pitchFamily="34" charset="0"/>
                <a:cs typeface="Helvetica" panose="020B0604020202030204"/>
              </a:rPr>
              <a:t>Finanziamento a </a:t>
            </a:r>
            <a:r>
              <a:rPr lang="it-IT" sz="1100" b="1">
                <a:solidFill>
                  <a:schemeClr val="tx1"/>
                </a:solidFill>
                <a:effectLst/>
                <a:latin typeface="Helvetica" panose="020B0604020202030204"/>
                <a:ea typeface="Calibri" panose="020F0502020204030204" pitchFamily="34" charset="0"/>
                <a:cs typeface="Helvetica" panose="020B0604020202030204"/>
              </a:rPr>
              <a:t>fondo perduto </a:t>
            </a:r>
            <a:r>
              <a:rPr lang="it-IT" sz="1100">
                <a:solidFill>
                  <a:schemeClr val="tx1"/>
                </a:solidFill>
                <a:effectLst/>
                <a:latin typeface="Helvetica" panose="020B0604020202030204"/>
                <a:ea typeface="Calibri" panose="020F0502020204030204" pitchFamily="34" charset="0"/>
                <a:cs typeface="Helvetica" panose="020B0604020202030204"/>
              </a:rPr>
              <a:t>a favore di </a:t>
            </a:r>
            <a:r>
              <a:rPr lang="it-IT" sz="1100" b="1">
                <a:solidFill>
                  <a:schemeClr val="tx1"/>
                </a:solidFill>
                <a:effectLst/>
                <a:latin typeface="Helvetica" panose="020B0604020202030204"/>
                <a:ea typeface="Calibri" panose="020F0502020204030204" pitchFamily="34" charset="0"/>
                <a:cs typeface="Helvetica" panose="020B0604020202030204"/>
              </a:rPr>
              <a:t>Grandi Imprese e PMI </a:t>
            </a:r>
            <a:r>
              <a:rPr lang="it-IT" sz="1100">
                <a:solidFill>
                  <a:schemeClr val="tx1"/>
                </a:solidFill>
                <a:effectLst/>
                <a:latin typeface="Helvetica" panose="020B0604020202030204"/>
                <a:ea typeface="Calibri" panose="020F0502020204030204" pitchFamily="34" charset="0"/>
                <a:cs typeface="Helvetica" panose="020B0604020202030204"/>
              </a:rPr>
              <a:t>per sostenere il riciclo e il recupero di materie prime critiche, con un focus sui seguenti settori:</a:t>
            </a:r>
          </a:p>
          <a:p>
            <a:pPr marL="742950" lvl="1" indent="-285750" algn="just">
              <a:lnSpc>
                <a:spcPct val="150000"/>
              </a:lnSpc>
              <a:buFont typeface="Wingdings" panose="05000000000000000000" pitchFamily="2" charset="2"/>
              <a:buChar char="§"/>
            </a:pPr>
            <a:r>
              <a:rPr lang="it-IT" sz="1100">
                <a:latin typeface="Helvetica" panose="020B0604020202030204"/>
                <a:ea typeface="Calibri" panose="020F0502020204030204" pitchFamily="34" charset="0"/>
                <a:cs typeface="Helvetica" panose="020B0604020202030204"/>
              </a:rPr>
              <a:t>Riciclaggio di </a:t>
            </a:r>
            <a:r>
              <a:rPr lang="it-IT" sz="1100" b="1">
                <a:latin typeface="Helvetica" panose="020B0604020202030204"/>
                <a:ea typeface="Calibri" panose="020F0502020204030204" pitchFamily="34" charset="0"/>
                <a:cs typeface="Helvetica" panose="020B0604020202030204"/>
              </a:rPr>
              <a:t>batterie e RAEE;</a:t>
            </a:r>
          </a:p>
          <a:p>
            <a:pPr marL="742950" lvl="1" indent="-285750" algn="just">
              <a:lnSpc>
                <a:spcPct val="150000"/>
              </a:lnSpc>
              <a:buFont typeface="Wingdings" panose="05000000000000000000" pitchFamily="2" charset="2"/>
              <a:buChar char="§"/>
            </a:pPr>
            <a:r>
              <a:rPr lang="it-IT" sz="1100">
                <a:latin typeface="Helvetica" panose="020B0604020202030204"/>
                <a:ea typeface="Calibri" panose="020F0502020204030204" pitchFamily="34" charset="0"/>
                <a:cs typeface="Helvetica" panose="020B0604020202030204"/>
              </a:rPr>
              <a:t>Recupero del </a:t>
            </a:r>
            <a:r>
              <a:rPr lang="it-IT" sz="1100" b="1">
                <a:latin typeface="Helvetica" panose="020B0604020202030204"/>
                <a:ea typeface="Calibri" panose="020F0502020204030204" pitchFamily="34" charset="0"/>
                <a:cs typeface="Helvetica" panose="020B0604020202030204"/>
              </a:rPr>
              <a:t>fosforo</a:t>
            </a:r>
            <a:r>
              <a:rPr lang="it-IT" sz="1100" b="1">
                <a:effectLst/>
                <a:latin typeface="Helvetica" panose="020B0604020202030204"/>
                <a:ea typeface="Calibri" panose="020F0502020204030204" pitchFamily="34" charset="0"/>
                <a:cs typeface="Helvetica" panose="020B0604020202030204"/>
              </a:rPr>
              <a:t>.</a:t>
            </a:r>
            <a:endParaRPr lang="it-IT" sz="1100" b="1">
              <a:solidFill>
                <a:schemeClr val="tx1"/>
              </a:solidFill>
              <a:effectLst/>
              <a:latin typeface="Helvetica" panose="020B0604020202030204"/>
              <a:ea typeface="Calibri" panose="020F0502020204030204" pitchFamily="34" charset="0"/>
              <a:cs typeface="Helvetica" panose="020B0604020202030204"/>
            </a:endParaRPr>
          </a:p>
          <a:p>
            <a:pPr algn="just"/>
            <a:endParaRPr lang="it-IT" sz="1400">
              <a:solidFill>
                <a:schemeClr val="tx1"/>
              </a:solidFill>
              <a:effectLst/>
              <a:latin typeface="Calibri" panose="020F050202020403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0EF670AB-9070-6545-B0D6-C41028E228F1}"/>
              </a:ext>
            </a:extLst>
          </p:cNvPr>
          <p:cNvSpPr txBox="1"/>
          <p:nvPr/>
        </p:nvSpPr>
        <p:spPr>
          <a:xfrm>
            <a:off x="4928904" y="4155481"/>
            <a:ext cx="3794400" cy="1708160"/>
          </a:xfrm>
          <a:prstGeom prst="rect">
            <a:avLst/>
          </a:prstGeom>
          <a:noFill/>
        </p:spPr>
        <p:txBody>
          <a:bodyPr wrap="square" rtlCol="0">
            <a:spAutoFit/>
          </a:bodyPr>
          <a:lstStyle/>
          <a:p>
            <a:pPr lvl="1" algn="just"/>
            <a:r>
              <a:rPr lang="it-IT" sz="1100" b="1">
                <a:latin typeface="Helvetica" panose="020B0604020202030204"/>
                <a:cs typeface="Helvetica" panose="020B0604020202030204"/>
              </a:rPr>
              <a:t>Iniziativa di Venture Capital </a:t>
            </a:r>
            <a:r>
              <a:rPr lang="it-IT" sz="1100">
                <a:latin typeface="Helvetica" panose="020B0604020202030204"/>
                <a:cs typeface="Helvetica" panose="020B0604020202030204"/>
              </a:rPr>
              <a:t>progettata per sostenere </a:t>
            </a:r>
            <a:r>
              <a:rPr lang="it-IT" sz="1100" b="1">
                <a:latin typeface="Helvetica" panose="020B0604020202030204"/>
                <a:cs typeface="Helvetica" panose="020B0604020202030204"/>
              </a:rPr>
              <a:t>PMI e startup</a:t>
            </a:r>
            <a:r>
              <a:rPr lang="it-IT" sz="1100">
                <a:latin typeface="Helvetica" panose="020B0604020202030204"/>
                <a:cs typeface="Helvetica" panose="020B0604020202030204"/>
              </a:rPr>
              <a:t> operanti esclusivamente nel </a:t>
            </a:r>
            <a:r>
              <a:rPr lang="it-IT" sz="1100" b="1">
                <a:latin typeface="Helvetica" panose="020B0604020202030204"/>
                <a:cs typeface="Helvetica" panose="020B0604020202030204"/>
              </a:rPr>
              <a:t>settore delle tecnologie pulite</a:t>
            </a:r>
            <a:r>
              <a:rPr lang="it-IT" sz="1100">
                <a:latin typeface="Helvetica" panose="020B0604020202030204"/>
                <a:cs typeface="Helvetica" panose="020B0604020202030204"/>
              </a:rPr>
              <a:t>. </a:t>
            </a:r>
          </a:p>
          <a:p>
            <a:pPr lvl="1" algn="just"/>
            <a:endParaRPr lang="it-IT" sz="1100">
              <a:solidFill>
                <a:schemeClr val="tx1"/>
              </a:solidFill>
              <a:effectLst/>
              <a:latin typeface="Helvetica" panose="020B0604020202030204"/>
              <a:ea typeface="Calibri" panose="020F0502020204030204" pitchFamily="34" charset="0"/>
              <a:cs typeface="Helvetica" panose="020B0604020202030204"/>
            </a:endParaRPr>
          </a:p>
          <a:p>
            <a:pPr lvl="1" algn="just"/>
            <a:r>
              <a:rPr lang="it-IT" sz="1100" kern="100">
                <a:effectLst/>
                <a:latin typeface="Helvetica" panose="020B0604020202030204"/>
                <a:ea typeface="Aptos" panose="020B0004020202020204" pitchFamily="34" charset="0"/>
                <a:cs typeface="Helvetica" panose="020B0604020202030204"/>
              </a:rPr>
              <a:t>La dotazione di </a:t>
            </a:r>
            <a:r>
              <a:rPr lang="it-IT" sz="1100" b="1" kern="100">
                <a:latin typeface="Helvetica" panose="020B0604020202030204"/>
                <a:ea typeface="Aptos" panose="020B0004020202020204" pitchFamily="34" charset="0"/>
                <a:cs typeface="Helvetica" panose="020B0604020202030204"/>
              </a:rPr>
              <a:t>20</a:t>
            </a:r>
            <a:r>
              <a:rPr lang="it-IT" sz="1100" b="1" kern="100">
                <a:effectLst/>
                <a:latin typeface="Helvetica" panose="020B0604020202030204"/>
                <a:ea typeface="Aptos" panose="020B0004020202020204" pitchFamily="34" charset="0"/>
                <a:cs typeface="Helvetica" panose="020B0604020202030204"/>
              </a:rPr>
              <a:t> M€</a:t>
            </a:r>
            <a:r>
              <a:rPr lang="it-IT" sz="1100" kern="100">
                <a:effectLst/>
                <a:latin typeface="Helvetica" panose="020B0604020202030204"/>
                <a:ea typeface="Aptos" panose="020B0004020202020204" pitchFamily="34" charset="0"/>
                <a:cs typeface="Helvetica" panose="020B0604020202030204"/>
              </a:rPr>
              <a:t> deve essere </a:t>
            </a:r>
            <a:r>
              <a:rPr lang="it-IT" sz="1100" b="1" kern="100">
                <a:effectLst/>
                <a:latin typeface="Helvetica" panose="020B0604020202030204"/>
                <a:ea typeface="Aptos" panose="020B0004020202020204" pitchFamily="34" charset="0"/>
                <a:cs typeface="Helvetica" panose="020B0604020202030204"/>
              </a:rPr>
              <a:t>vincolata all’Asse VII </a:t>
            </a:r>
            <a:r>
              <a:rPr lang="it-IT" sz="1100" kern="100">
                <a:effectLst/>
                <a:latin typeface="Helvetica" panose="020B0604020202030204"/>
                <a:ea typeface="Aptos" panose="020B0004020202020204" pitchFamily="34" charset="0"/>
                <a:cs typeface="Helvetica" panose="020B0604020202030204"/>
              </a:rPr>
              <a:t>per mantenere il rispetto della </a:t>
            </a:r>
            <a:r>
              <a:rPr lang="it-IT" sz="1100" b="1" kern="100">
                <a:effectLst/>
                <a:latin typeface="Helvetica" panose="020B0604020202030204"/>
                <a:ea typeface="Aptos" panose="020B0004020202020204" pitchFamily="34" charset="0"/>
                <a:cs typeface="Helvetica" panose="020B0604020202030204"/>
              </a:rPr>
              <a:t>concentrazione tematica </a:t>
            </a:r>
            <a:r>
              <a:rPr lang="it-IT" sz="1100" kern="100">
                <a:effectLst/>
                <a:latin typeface="Helvetica" panose="020B0604020202030204"/>
                <a:ea typeface="Aptos" panose="020B0004020202020204" pitchFamily="34" charset="0"/>
                <a:cs typeface="Helvetica" panose="020B0604020202030204"/>
              </a:rPr>
              <a:t>(almeno il 30% delle risorse assegnate all’OS 2).</a:t>
            </a:r>
          </a:p>
          <a:p>
            <a:pPr lvl="1" algn="just"/>
            <a:endParaRPr lang="it-IT" sz="1400">
              <a:solidFill>
                <a:schemeClr val="tx1"/>
              </a:solidFill>
              <a:effectLst/>
              <a:latin typeface="Calibri" panose="020F0502020204030204" pitchFamily="34" charset="0"/>
              <a:ea typeface="Calibri" panose="020F0502020204030204" pitchFamily="34" charset="0"/>
            </a:endParaRPr>
          </a:p>
          <a:p>
            <a:pPr algn="just"/>
            <a:endParaRPr lang="it-IT" sz="1400">
              <a:solidFill>
                <a:schemeClr val="tx1"/>
              </a:solidFill>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66409F58-577A-FE84-7BF7-00CBF81E5A1D}"/>
              </a:ext>
            </a:extLst>
          </p:cNvPr>
          <p:cNvPicPr>
            <a:picLocks noChangeAspect="1"/>
          </p:cNvPicPr>
          <p:nvPr/>
        </p:nvPicPr>
        <p:blipFill>
          <a:blip r:embed="rId3"/>
          <a:stretch>
            <a:fillRect/>
          </a:stretch>
        </p:blipFill>
        <p:spPr>
          <a:xfrm>
            <a:off x="4995208" y="2185352"/>
            <a:ext cx="371991" cy="371991"/>
          </a:xfrm>
          <a:prstGeom prst="rect">
            <a:avLst/>
          </a:prstGeom>
        </p:spPr>
      </p:pic>
      <p:pic>
        <p:nvPicPr>
          <p:cNvPr id="8" name="Picture 7">
            <a:extLst>
              <a:ext uri="{FF2B5EF4-FFF2-40B4-BE49-F238E27FC236}">
                <a16:creationId xmlns:a16="http://schemas.microsoft.com/office/drawing/2014/main" id="{CD09086C-A3B4-49C0-39D2-E13604E7964B}"/>
              </a:ext>
            </a:extLst>
          </p:cNvPr>
          <p:cNvPicPr>
            <a:picLocks noChangeAspect="1"/>
          </p:cNvPicPr>
          <p:nvPr/>
        </p:nvPicPr>
        <p:blipFill>
          <a:blip r:embed="rId3"/>
          <a:stretch>
            <a:fillRect/>
          </a:stretch>
        </p:blipFill>
        <p:spPr>
          <a:xfrm>
            <a:off x="4995207" y="4325085"/>
            <a:ext cx="371991" cy="371991"/>
          </a:xfrm>
          <a:prstGeom prst="rect">
            <a:avLst/>
          </a:prstGeom>
        </p:spPr>
      </p:pic>
    </p:spTree>
    <p:extLst>
      <p:ext uri="{BB962C8B-B14F-4D97-AF65-F5344CB8AC3E}">
        <p14:creationId xmlns:p14="http://schemas.microsoft.com/office/powerpoint/2010/main" val="709923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EBF470-606B-3FAF-23DC-472D99F4A809}"/>
              </a:ext>
            </a:extLst>
          </p:cNvPr>
          <p:cNvSpPr>
            <a:spLocks noGrp="1"/>
          </p:cNvSpPr>
          <p:nvPr>
            <p:ph type="sldNum" sz="quarter" idx="12"/>
          </p:nvPr>
        </p:nvSpPr>
        <p:spPr/>
        <p:txBody>
          <a:bodyPr/>
          <a:lstStyle/>
          <a:p>
            <a:fld id="{5D6FADB2-AAFA-4CEB-A977-8D3C4EBEFCC7}" type="slidenum">
              <a:rPr lang="it-IT" smtClean="0"/>
              <a:t>34</a:t>
            </a:fld>
            <a:endParaRPr lang="it-IT"/>
          </a:p>
        </p:txBody>
      </p:sp>
      <p:sp>
        <p:nvSpPr>
          <p:cNvPr id="3" name="CasellaDiTesto 6">
            <a:extLst>
              <a:ext uri="{FF2B5EF4-FFF2-40B4-BE49-F238E27FC236}">
                <a16:creationId xmlns:a16="http://schemas.microsoft.com/office/drawing/2014/main" id="{5596006D-19B0-2023-9361-4706F827951A}"/>
              </a:ext>
            </a:extLst>
          </p:cNvPr>
          <p:cNvSpPr txBox="1"/>
          <p:nvPr/>
        </p:nvSpPr>
        <p:spPr>
          <a:xfrm>
            <a:off x="2106096" y="600135"/>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Adesione a STEP relativamente al POR FESR 2014-2020</a:t>
            </a:r>
          </a:p>
        </p:txBody>
      </p:sp>
      <p:sp>
        <p:nvSpPr>
          <p:cNvPr id="5" name="TextBox 4">
            <a:extLst>
              <a:ext uri="{FF2B5EF4-FFF2-40B4-BE49-F238E27FC236}">
                <a16:creationId xmlns:a16="http://schemas.microsoft.com/office/drawing/2014/main" id="{503578C9-1FAD-6B01-E29E-96DB45377DE0}"/>
              </a:ext>
            </a:extLst>
          </p:cNvPr>
          <p:cNvSpPr txBox="1"/>
          <p:nvPr/>
        </p:nvSpPr>
        <p:spPr>
          <a:xfrm>
            <a:off x="417040" y="1103328"/>
            <a:ext cx="8314770" cy="738664"/>
          </a:xfrm>
          <a:prstGeom prst="rect">
            <a:avLst/>
          </a:prstGeom>
          <a:noFill/>
        </p:spPr>
        <p:txBody>
          <a:bodyPr wrap="square">
            <a:spAutoFit/>
          </a:bodyPr>
          <a:lstStyle/>
          <a:p>
            <a:pPr algn="just">
              <a:spcAft>
                <a:spcPts val="600"/>
              </a:spcAft>
              <a:defRPr/>
            </a:pPr>
            <a:r>
              <a:rPr lang="it-IT" sz="1400" kern="100">
                <a:latin typeface="Helvetica" panose="020B0604020202030204"/>
                <a:ea typeface="Calibri" panose="020F0502020204030204" pitchFamily="34" charset="0"/>
                <a:cs typeface="Helvetica" panose="020B0604020202030204"/>
              </a:rPr>
              <a:t>Il Regolamento (UE) 2024/795 (</a:t>
            </a:r>
            <a:r>
              <a:rPr lang="it-IT" sz="1400" b="1" kern="100">
                <a:latin typeface="Helvetica" panose="020B0604020202030204"/>
                <a:ea typeface="Calibri" panose="020F0502020204030204" pitchFamily="34" charset="0"/>
                <a:cs typeface="Helvetica" panose="020B0604020202030204"/>
              </a:rPr>
              <a:t>STEP</a:t>
            </a:r>
            <a:r>
              <a:rPr lang="it-IT" sz="1400" kern="100">
                <a:latin typeface="Helvetica" panose="020B0604020202030204"/>
                <a:ea typeface="Calibri" panose="020F0502020204030204" pitchFamily="34" charset="0"/>
                <a:cs typeface="Helvetica" panose="020B0604020202030204"/>
              </a:rPr>
              <a:t>) ha apportato anche alcune modifiche al Reg. (UE) 1303/2013 relativo all’attuazione della </a:t>
            </a:r>
            <a:r>
              <a:rPr lang="it-IT" sz="1400" b="1" kern="100">
                <a:latin typeface="Helvetica" panose="020B0604020202030204"/>
                <a:ea typeface="Calibri" panose="020F0502020204030204" pitchFamily="34" charset="0"/>
                <a:cs typeface="Helvetica" panose="020B0604020202030204"/>
              </a:rPr>
              <a:t>Programmazione 2014-2020</a:t>
            </a:r>
            <a:r>
              <a:rPr lang="it-IT" sz="1400" kern="100">
                <a:latin typeface="Helvetica" panose="020B0604020202030204"/>
                <a:ea typeface="Calibri" panose="020F0502020204030204" pitchFamily="34" charset="0"/>
                <a:cs typeface="Helvetica" panose="020B0604020202030204"/>
              </a:rPr>
              <a:t>. Di seguito sono riassunte le principali modifiche rilevanti per il POR FESR 2014-2020 di Regione Lombardia:</a:t>
            </a:r>
          </a:p>
        </p:txBody>
      </p:sp>
      <p:grpSp>
        <p:nvGrpSpPr>
          <p:cNvPr id="22" name="Group 21">
            <a:extLst>
              <a:ext uri="{FF2B5EF4-FFF2-40B4-BE49-F238E27FC236}">
                <a16:creationId xmlns:a16="http://schemas.microsoft.com/office/drawing/2014/main" id="{9E7A5620-1D14-94BD-41B3-211C4915E40E}"/>
              </a:ext>
            </a:extLst>
          </p:cNvPr>
          <p:cNvGrpSpPr/>
          <p:nvPr/>
        </p:nvGrpSpPr>
        <p:grpSpPr>
          <a:xfrm>
            <a:off x="556427" y="1921507"/>
            <a:ext cx="8175382" cy="876573"/>
            <a:chOff x="556427" y="1921507"/>
            <a:chExt cx="8175382" cy="876573"/>
          </a:xfrm>
        </p:grpSpPr>
        <p:sp>
          <p:nvSpPr>
            <p:cNvPr id="6" name="Rectangle 5">
              <a:extLst>
                <a:ext uri="{FF2B5EF4-FFF2-40B4-BE49-F238E27FC236}">
                  <a16:creationId xmlns:a16="http://schemas.microsoft.com/office/drawing/2014/main" id="{EBC69984-C33D-636F-7EFD-9314542D36C3}"/>
                </a:ext>
              </a:extLst>
            </p:cNvPr>
            <p:cNvSpPr/>
            <p:nvPr/>
          </p:nvSpPr>
          <p:spPr>
            <a:xfrm>
              <a:off x="556427" y="1921507"/>
              <a:ext cx="1080000" cy="864000"/>
            </a:xfrm>
            <a:prstGeom prst="rect">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B8FB5F46-5158-5A74-7596-BB79A40BB4EE}"/>
                </a:ext>
              </a:extLst>
            </p:cNvPr>
            <p:cNvSpPr/>
            <p:nvPr/>
          </p:nvSpPr>
          <p:spPr>
            <a:xfrm>
              <a:off x="1719480" y="1929455"/>
              <a:ext cx="7012329" cy="864000"/>
            </a:xfrm>
            <a:prstGeom prst="rect">
              <a:avLst/>
            </a:prstGeom>
            <a:solidFill>
              <a:schemeClr val="bg1"/>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a:extLst>
                <a:ext uri="{FF2B5EF4-FFF2-40B4-BE49-F238E27FC236}">
                  <a16:creationId xmlns:a16="http://schemas.microsoft.com/office/drawing/2014/main" id="{CAAF3A33-2E38-C8E5-E384-C9556217E272}"/>
                </a:ext>
              </a:extLst>
            </p:cNvPr>
            <p:cNvSpPr txBox="1"/>
            <p:nvPr/>
          </p:nvSpPr>
          <p:spPr>
            <a:xfrm>
              <a:off x="1729563" y="1957545"/>
              <a:ext cx="5694957" cy="276999"/>
            </a:xfrm>
            <a:prstGeom prst="rect">
              <a:avLst/>
            </a:prstGeom>
            <a:noFill/>
          </p:spPr>
          <p:txBody>
            <a:bodyPr wrap="none" rtlCol="0">
              <a:spAutoFit/>
            </a:bodyPr>
            <a:lstStyle/>
            <a:p>
              <a:r>
                <a:rPr lang="it-IT" sz="1200" b="1" u="sng">
                  <a:latin typeface="Helvetica" panose="020B0604020202030204"/>
                  <a:cs typeface="Helvetica" panose="020B0604020202030204"/>
                </a:rPr>
                <a:t>APPLICAZIONE DEL TASSO DI COFINANZIAMENTO AL 100% IN QUOTA UE</a:t>
              </a:r>
            </a:p>
          </p:txBody>
        </p:sp>
        <p:sp>
          <p:nvSpPr>
            <p:cNvPr id="13" name="TextBox 12">
              <a:extLst>
                <a:ext uri="{FF2B5EF4-FFF2-40B4-BE49-F238E27FC236}">
                  <a16:creationId xmlns:a16="http://schemas.microsoft.com/office/drawing/2014/main" id="{4DF042AF-ED9C-4DAC-2E3C-89F62C3C8A0A}"/>
                </a:ext>
              </a:extLst>
            </p:cNvPr>
            <p:cNvSpPr txBox="1"/>
            <p:nvPr/>
          </p:nvSpPr>
          <p:spPr>
            <a:xfrm>
              <a:off x="1719478" y="2151749"/>
              <a:ext cx="7012329" cy="646331"/>
            </a:xfrm>
            <a:prstGeom prst="rect">
              <a:avLst/>
            </a:prstGeom>
            <a:noFill/>
          </p:spPr>
          <p:txBody>
            <a:bodyPr wrap="square" rtlCol="0">
              <a:spAutoFit/>
            </a:bodyPr>
            <a:lstStyle/>
            <a:p>
              <a:pPr algn="just"/>
              <a:r>
                <a:rPr lang="it-IT" sz="1200">
                  <a:latin typeface="Helvetica" panose="020B0604020202030204"/>
                  <a:cs typeface="Helvetica" panose="020B0604020202030204"/>
                </a:rPr>
                <a:t>Un tasso di cofinanziamento del </a:t>
              </a:r>
              <a:r>
                <a:rPr lang="it-IT" sz="1200" b="1">
                  <a:latin typeface="Helvetica" panose="020B0604020202030204"/>
                  <a:cs typeface="Helvetica" panose="020B0604020202030204"/>
                </a:rPr>
                <a:t>100 %</a:t>
              </a:r>
              <a:r>
                <a:rPr lang="it-IT" sz="1200">
                  <a:latin typeface="Helvetica" panose="020B0604020202030204"/>
                  <a:cs typeface="Helvetica" panose="020B0604020202030204"/>
                </a:rPr>
                <a:t> può essere applicato alle </a:t>
              </a:r>
              <a:r>
                <a:rPr lang="it-IT" sz="1200" b="1">
                  <a:latin typeface="Helvetica" panose="020B0604020202030204"/>
                  <a:cs typeface="Helvetica" panose="020B0604020202030204"/>
                </a:rPr>
                <a:t>spese dichiarate nelle domande di pagamento riguardanti l'intero periodo contabile che inizia il 1° luglio 2023 e termina il 30 giugno 2024 </a:t>
              </a:r>
              <a:r>
                <a:rPr lang="it-IT" sz="1200">
                  <a:latin typeface="Helvetica" panose="020B0604020202030204"/>
                  <a:cs typeface="Helvetica" panose="020B0604020202030204"/>
                </a:rPr>
                <a:t>per uno o più assi prioritari di un programma finanziato dal FESR.</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87AE54D-B55E-F0B3-7BB2-4E581718693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574" y="2072139"/>
              <a:ext cx="576000" cy="576000"/>
            </a:xfrm>
            <a:prstGeom prst="rect">
              <a:avLst/>
            </a:prstGeom>
          </p:spPr>
        </p:pic>
      </p:grpSp>
      <p:grpSp>
        <p:nvGrpSpPr>
          <p:cNvPr id="23" name="Group 22">
            <a:extLst>
              <a:ext uri="{FF2B5EF4-FFF2-40B4-BE49-F238E27FC236}">
                <a16:creationId xmlns:a16="http://schemas.microsoft.com/office/drawing/2014/main" id="{77ECD91B-FC4D-46D3-6E7A-A3FC0DF5460B}"/>
              </a:ext>
            </a:extLst>
          </p:cNvPr>
          <p:cNvGrpSpPr/>
          <p:nvPr/>
        </p:nvGrpSpPr>
        <p:grpSpPr>
          <a:xfrm>
            <a:off x="560098" y="2874553"/>
            <a:ext cx="8185465" cy="864000"/>
            <a:chOff x="556427" y="2952918"/>
            <a:chExt cx="8185465" cy="864000"/>
          </a:xfrm>
        </p:grpSpPr>
        <p:sp>
          <p:nvSpPr>
            <p:cNvPr id="7" name="Rectangle 6">
              <a:extLst>
                <a:ext uri="{FF2B5EF4-FFF2-40B4-BE49-F238E27FC236}">
                  <a16:creationId xmlns:a16="http://schemas.microsoft.com/office/drawing/2014/main" id="{528F81BA-12F7-C0F5-BAFE-1F476D99693E}"/>
                </a:ext>
              </a:extLst>
            </p:cNvPr>
            <p:cNvSpPr/>
            <p:nvPr/>
          </p:nvSpPr>
          <p:spPr>
            <a:xfrm>
              <a:off x="556427" y="2952918"/>
              <a:ext cx="1080000" cy="864000"/>
            </a:xfrm>
            <a:prstGeom prst="rect">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a:extLst>
                <a:ext uri="{FF2B5EF4-FFF2-40B4-BE49-F238E27FC236}">
                  <a16:creationId xmlns:a16="http://schemas.microsoft.com/office/drawing/2014/main" id="{3993BCFC-A9AB-8F88-3278-6E7C57FA8F36}"/>
                </a:ext>
              </a:extLst>
            </p:cNvPr>
            <p:cNvSpPr/>
            <p:nvPr/>
          </p:nvSpPr>
          <p:spPr>
            <a:xfrm>
              <a:off x="1719479" y="2952918"/>
              <a:ext cx="7012329" cy="864000"/>
            </a:xfrm>
            <a:prstGeom prst="rect">
              <a:avLst/>
            </a:prstGeom>
            <a:solidFill>
              <a:schemeClr val="bg1"/>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07B0FDE6-DDE4-2CD8-48B2-6AB5710953A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7574" y="3100918"/>
              <a:ext cx="576000" cy="576000"/>
            </a:xfrm>
            <a:prstGeom prst="rect">
              <a:avLst/>
            </a:prstGeom>
          </p:spPr>
        </p:pic>
        <p:sp>
          <p:nvSpPr>
            <p:cNvPr id="16" name="TextBox 15">
              <a:extLst>
                <a:ext uri="{FF2B5EF4-FFF2-40B4-BE49-F238E27FC236}">
                  <a16:creationId xmlns:a16="http://schemas.microsoft.com/office/drawing/2014/main" id="{F6F8AF2B-EE13-E00C-19A0-91F8316E394A}"/>
                </a:ext>
              </a:extLst>
            </p:cNvPr>
            <p:cNvSpPr txBox="1"/>
            <p:nvPr/>
          </p:nvSpPr>
          <p:spPr>
            <a:xfrm>
              <a:off x="1729563" y="2988534"/>
              <a:ext cx="5846537" cy="276999"/>
            </a:xfrm>
            <a:prstGeom prst="rect">
              <a:avLst/>
            </a:prstGeom>
            <a:noFill/>
          </p:spPr>
          <p:txBody>
            <a:bodyPr wrap="none" rtlCol="0">
              <a:spAutoFit/>
            </a:bodyPr>
            <a:lstStyle/>
            <a:p>
              <a:r>
                <a:rPr lang="it-IT" sz="1200" b="1" u="sng">
                  <a:latin typeface="Helvetica" panose="020B0604020202030204"/>
                  <a:cs typeface="Helvetica" panose="020B0604020202030204"/>
                </a:rPr>
                <a:t>TRASMISSIONE DELLA DOMANDA FINALE DI UN PAGAMENTO INTERMEDIO</a:t>
              </a:r>
            </a:p>
          </p:txBody>
        </p:sp>
        <p:sp>
          <p:nvSpPr>
            <p:cNvPr id="17" name="TextBox 16">
              <a:extLst>
                <a:ext uri="{FF2B5EF4-FFF2-40B4-BE49-F238E27FC236}">
                  <a16:creationId xmlns:a16="http://schemas.microsoft.com/office/drawing/2014/main" id="{B7DD79F8-9449-24ED-FB0A-2E9FA39EC324}"/>
                </a:ext>
              </a:extLst>
            </p:cNvPr>
            <p:cNvSpPr txBox="1"/>
            <p:nvPr/>
          </p:nvSpPr>
          <p:spPr>
            <a:xfrm>
              <a:off x="1729563" y="3265533"/>
              <a:ext cx="7012329" cy="461665"/>
            </a:xfrm>
            <a:prstGeom prst="rect">
              <a:avLst/>
            </a:prstGeom>
            <a:noFill/>
          </p:spPr>
          <p:txBody>
            <a:bodyPr wrap="square" rtlCol="0">
              <a:spAutoFit/>
            </a:bodyPr>
            <a:lstStyle/>
            <a:p>
              <a:pPr algn="just"/>
              <a:r>
                <a:rPr lang="it-IT" sz="1200">
                  <a:latin typeface="Helvetica" panose="020B0604020202030204"/>
                  <a:cs typeface="Helvetica" panose="020B0604020202030204"/>
                </a:rPr>
                <a:t>Il </a:t>
              </a:r>
              <a:r>
                <a:rPr lang="it-IT" sz="1200" b="1">
                  <a:latin typeface="Helvetica" panose="020B0604020202030204"/>
                  <a:cs typeface="Helvetica" panose="020B0604020202030204"/>
                </a:rPr>
                <a:t>termine</a:t>
              </a:r>
              <a:r>
                <a:rPr lang="it-IT" sz="1200">
                  <a:latin typeface="Helvetica" panose="020B0604020202030204"/>
                  <a:cs typeface="Helvetica" panose="020B0604020202030204"/>
                </a:rPr>
                <a:t> per la trasmissione della </a:t>
              </a:r>
              <a:r>
                <a:rPr lang="it-IT" sz="1200" b="1">
                  <a:latin typeface="Helvetica" panose="020B0604020202030204"/>
                  <a:cs typeface="Helvetica" panose="020B0604020202030204"/>
                </a:rPr>
                <a:t>domanda finale di un pagamento intermedio per il periodo contabile finale</a:t>
              </a:r>
              <a:r>
                <a:rPr lang="it-IT" sz="1200">
                  <a:latin typeface="Helvetica" panose="020B0604020202030204"/>
                  <a:cs typeface="Helvetica" panose="020B0604020202030204"/>
                </a:rPr>
                <a:t> è posticipato al </a:t>
              </a:r>
              <a:r>
                <a:rPr lang="it-IT" sz="1200" b="1">
                  <a:latin typeface="Helvetica" panose="020B0604020202030204"/>
                  <a:cs typeface="Helvetica" panose="020B0604020202030204"/>
                </a:rPr>
                <a:t>31 luglio 2025</a:t>
              </a:r>
              <a:r>
                <a:rPr lang="it-IT" sz="1200">
                  <a:latin typeface="Helvetica" panose="020B0604020202030204"/>
                  <a:cs typeface="Helvetica" panose="020B0604020202030204"/>
                </a:rPr>
                <a:t>.</a:t>
              </a:r>
            </a:p>
          </p:txBody>
        </p:sp>
      </p:grpSp>
      <p:grpSp>
        <p:nvGrpSpPr>
          <p:cNvPr id="24" name="Group 23">
            <a:extLst>
              <a:ext uri="{FF2B5EF4-FFF2-40B4-BE49-F238E27FC236}">
                <a16:creationId xmlns:a16="http://schemas.microsoft.com/office/drawing/2014/main" id="{6B54820F-70C5-6872-A167-B64369BA9883}"/>
              </a:ext>
            </a:extLst>
          </p:cNvPr>
          <p:cNvGrpSpPr/>
          <p:nvPr/>
        </p:nvGrpSpPr>
        <p:grpSpPr>
          <a:xfrm>
            <a:off x="556427" y="3835185"/>
            <a:ext cx="8175380" cy="870248"/>
            <a:chOff x="556427" y="3978081"/>
            <a:chExt cx="8175380" cy="870248"/>
          </a:xfrm>
        </p:grpSpPr>
        <p:sp>
          <p:nvSpPr>
            <p:cNvPr id="8" name="Rectangle 7">
              <a:extLst>
                <a:ext uri="{FF2B5EF4-FFF2-40B4-BE49-F238E27FC236}">
                  <a16:creationId xmlns:a16="http://schemas.microsoft.com/office/drawing/2014/main" id="{7756410C-D158-3A8D-48B1-744C946A46B3}"/>
                </a:ext>
              </a:extLst>
            </p:cNvPr>
            <p:cNvSpPr/>
            <p:nvPr/>
          </p:nvSpPr>
          <p:spPr>
            <a:xfrm>
              <a:off x="556427" y="3984329"/>
              <a:ext cx="1080000" cy="864000"/>
            </a:xfrm>
            <a:prstGeom prst="rect">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B7D09C05-7153-5311-33AA-E2B7E2FA70F6}"/>
                </a:ext>
              </a:extLst>
            </p:cNvPr>
            <p:cNvSpPr/>
            <p:nvPr/>
          </p:nvSpPr>
          <p:spPr>
            <a:xfrm>
              <a:off x="1719478" y="3978081"/>
              <a:ext cx="7012329" cy="864000"/>
            </a:xfrm>
            <a:prstGeom prst="rect">
              <a:avLst/>
            </a:prstGeom>
            <a:solidFill>
              <a:schemeClr val="bg1"/>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Graphic 17" descr="Clipboard Checked outline">
              <a:extLst>
                <a:ext uri="{FF2B5EF4-FFF2-40B4-BE49-F238E27FC236}">
                  <a16:creationId xmlns:a16="http://schemas.microsoft.com/office/drawing/2014/main" id="{97A5D4A8-FD47-8A46-995F-F194650A35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574" y="4077000"/>
              <a:ext cx="612000" cy="612000"/>
            </a:xfrm>
            <a:prstGeom prst="rect">
              <a:avLst/>
            </a:prstGeom>
          </p:spPr>
        </p:pic>
        <p:sp>
          <p:nvSpPr>
            <p:cNvPr id="19" name="TextBox 18">
              <a:extLst>
                <a:ext uri="{FF2B5EF4-FFF2-40B4-BE49-F238E27FC236}">
                  <a16:creationId xmlns:a16="http://schemas.microsoft.com/office/drawing/2014/main" id="{CE296069-E439-C913-71D9-0A4A7D79571D}"/>
                </a:ext>
              </a:extLst>
            </p:cNvPr>
            <p:cNvSpPr txBox="1"/>
            <p:nvPr/>
          </p:nvSpPr>
          <p:spPr>
            <a:xfrm>
              <a:off x="1729563" y="4249658"/>
              <a:ext cx="7002244" cy="461665"/>
            </a:xfrm>
            <a:prstGeom prst="rect">
              <a:avLst/>
            </a:prstGeom>
            <a:noFill/>
          </p:spPr>
          <p:txBody>
            <a:bodyPr wrap="square" rtlCol="0">
              <a:spAutoFit/>
            </a:bodyPr>
            <a:lstStyle/>
            <a:p>
              <a:pPr algn="just"/>
              <a:r>
                <a:rPr lang="it-IT" sz="1200">
                  <a:latin typeface="Helvetica" panose="020B0604020202030204"/>
                  <a:cs typeface="Helvetica" panose="020B0604020202030204"/>
                </a:rPr>
                <a:t>Gli Stati Membri possono trasmettere i </a:t>
              </a:r>
              <a:r>
                <a:rPr lang="it-IT" sz="1200" b="1">
                  <a:latin typeface="Helvetica" panose="020B0604020202030204"/>
                  <a:cs typeface="Helvetica" panose="020B0604020202030204"/>
                </a:rPr>
                <a:t>documenti per la chiusura ordinaria </a:t>
              </a:r>
              <a:r>
                <a:rPr lang="it-IT" sz="1200">
                  <a:latin typeface="Helvetica" panose="020B0604020202030204"/>
                  <a:cs typeface="Helvetica" panose="020B0604020202030204"/>
                </a:rPr>
                <a:t>del Programma entro il </a:t>
              </a:r>
              <a:r>
                <a:rPr lang="it-IT" sz="1200" b="1">
                  <a:latin typeface="Helvetica" panose="020B0604020202030204"/>
                  <a:cs typeface="Helvetica" panose="020B0604020202030204"/>
                </a:rPr>
                <a:t>15 febbraio 2026</a:t>
              </a:r>
              <a:r>
                <a:rPr lang="it-IT" sz="1200">
                  <a:latin typeface="Helvetica" panose="020B0604020202030204"/>
                  <a:cs typeface="Helvetica" panose="020B0604020202030204"/>
                </a:rPr>
                <a:t>.</a:t>
              </a:r>
            </a:p>
          </p:txBody>
        </p:sp>
        <p:sp>
          <p:nvSpPr>
            <p:cNvPr id="20" name="TextBox 19">
              <a:extLst>
                <a:ext uri="{FF2B5EF4-FFF2-40B4-BE49-F238E27FC236}">
                  <a16:creationId xmlns:a16="http://schemas.microsoft.com/office/drawing/2014/main" id="{0512C230-C374-80A9-FEE1-D9E8D7D02F2F}"/>
                </a:ext>
              </a:extLst>
            </p:cNvPr>
            <p:cNvSpPr txBox="1"/>
            <p:nvPr/>
          </p:nvSpPr>
          <p:spPr>
            <a:xfrm>
              <a:off x="1729562" y="3988776"/>
              <a:ext cx="4162678" cy="276999"/>
            </a:xfrm>
            <a:prstGeom prst="rect">
              <a:avLst/>
            </a:prstGeom>
            <a:noFill/>
          </p:spPr>
          <p:txBody>
            <a:bodyPr wrap="none" rtlCol="0">
              <a:spAutoFit/>
            </a:bodyPr>
            <a:lstStyle/>
            <a:p>
              <a:r>
                <a:rPr lang="it-IT" sz="1200" b="1" u="sng">
                  <a:latin typeface="Helvetica" panose="020B0604020202030204"/>
                  <a:cs typeface="Helvetica" panose="020B0604020202030204"/>
                </a:rPr>
                <a:t>PROROGA CHIUSURA ORDINARIA DEL PROGRAMMA</a:t>
              </a:r>
            </a:p>
          </p:txBody>
        </p:sp>
      </p:grpSp>
      <p:sp>
        <p:nvSpPr>
          <p:cNvPr id="21" name="TextBox 20">
            <a:extLst>
              <a:ext uri="{FF2B5EF4-FFF2-40B4-BE49-F238E27FC236}">
                <a16:creationId xmlns:a16="http://schemas.microsoft.com/office/drawing/2014/main" id="{567EB344-4C85-0B21-2385-85861C02D4C8}"/>
              </a:ext>
            </a:extLst>
          </p:cNvPr>
          <p:cNvSpPr txBox="1"/>
          <p:nvPr/>
        </p:nvSpPr>
        <p:spPr>
          <a:xfrm>
            <a:off x="414615" y="4775942"/>
            <a:ext cx="8314770" cy="1246495"/>
          </a:xfrm>
          <a:prstGeom prst="rect">
            <a:avLst/>
          </a:prstGeom>
          <a:noFill/>
        </p:spPr>
        <p:txBody>
          <a:bodyPr wrap="square">
            <a:spAutoFit/>
          </a:bodyPr>
          <a:lstStyle/>
          <a:p>
            <a:pPr algn="just">
              <a:spcAft>
                <a:spcPts val="600"/>
              </a:spcAft>
              <a:defRPr/>
            </a:pPr>
            <a:r>
              <a:rPr lang="it-IT" sz="1400" kern="100">
                <a:latin typeface="Helvetica" panose="020B0604020202030204"/>
                <a:ea typeface="Calibri" panose="020F0502020204030204" pitchFamily="34" charset="0"/>
                <a:cs typeface="Helvetica" panose="020B0604020202030204"/>
              </a:rPr>
              <a:t>Con nota prot. A1.2024.0537439 del 23 settembre 2024, l’</a:t>
            </a:r>
            <a:r>
              <a:rPr lang="it-IT" sz="1400" kern="100" err="1">
                <a:latin typeface="Helvetica" panose="020B0604020202030204"/>
                <a:ea typeface="Calibri" panose="020F0502020204030204" pitchFamily="34" charset="0"/>
                <a:cs typeface="Helvetica" panose="020B0604020202030204"/>
              </a:rPr>
              <a:t>AdG</a:t>
            </a:r>
            <a:r>
              <a:rPr lang="it-IT" sz="1400" kern="100">
                <a:latin typeface="Helvetica" panose="020B0604020202030204"/>
                <a:ea typeface="Calibri" panose="020F0502020204030204" pitchFamily="34" charset="0"/>
                <a:cs typeface="Helvetica" panose="020B0604020202030204"/>
              </a:rPr>
              <a:t> ha avviato una </a:t>
            </a:r>
            <a:r>
              <a:rPr lang="it-IT" sz="1400" b="1" kern="100">
                <a:latin typeface="Helvetica" panose="020B0604020202030204"/>
                <a:ea typeface="Calibri" panose="020F0502020204030204" pitchFamily="34" charset="0"/>
                <a:cs typeface="Helvetica" panose="020B0604020202030204"/>
              </a:rPr>
              <a:t>procedura scritta del Comitato di Sorveglianza</a:t>
            </a:r>
            <a:r>
              <a:rPr lang="it-IT" sz="1400" kern="100">
                <a:latin typeface="Helvetica" panose="020B0604020202030204"/>
                <a:ea typeface="Calibri" panose="020F0502020204030204" pitchFamily="34" charset="0"/>
                <a:cs typeface="Helvetica" panose="020B0604020202030204"/>
              </a:rPr>
              <a:t> per l’approvazione dell’adesione all’opzione di certificazione della spesa al </a:t>
            </a:r>
            <a:r>
              <a:rPr lang="it-IT" sz="1400" b="1" kern="100">
                <a:latin typeface="Helvetica" panose="020B0604020202030204"/>
                <a:ea typeface="Calibri" panose="020F0502020204030204" pitchFamily="34" charset="0"/>
                <a:cs typeface="Helvetica" panose="020B0604020202030204"/>
              </a:rPr>
              <a:t>100% in quota UE </a:t>
            </a:r>
            <a:r>
              <a:rPr lang="it-IT" sz="1400" kern="100">
                <a:latin typeface="Helvetica" panose="020B0604020202030204"/>
                <a:ea typeface="Calibri" panose="020F0502020204030204" pitchFamily="34" charset="0"/>
                <a:cs typeface="Helvetica" panose="020B0604020202030204"/>
              </a:rPr>
              <a:t>per il X P.C. Il Comitato si è chiuso in data 8 ottobre 2024.</a:t>
            </a:r>
          </a:p>
          <a:p>
            <a:pPr algn="just">
              <a:spcAft>
                <a:spcPts val="600"/>
              </a:spcAft>
              <a:defRPr/>
            </a:pPr>
            <a:r>
              <a:rPr lang="it-IT" sz="1400" kern="100">
                <a:latin typeface="Helvetica" panose="020B0604020202030204"/>
                <a:ea typeface="Calibri" panose="020F0502020204030204" pitchFamily="34" charset="0"/>
                <a:cs typeface="Helvetica" panose="020B0604020202030204"/>
              </a:rPr>
              <a:t>Relativamente al </a:t>
            </a:r>
            <a:r>
              <a:rPr lang="it-IT" sz="1400" b="1" kern="100">
                <a:latin typeface="Helvetica" panose="020B0604020202030204"/>
                <a:ea typeface="Calibri" panose="020F0502020204030204" pitchFamily="34" charset="0"/>
                <a:cs typeface="Helvetica" panose="020B0604020202030204"/>
              </a:rPr>
              <a:t>processo di chiusura del POR FESR 2014-2020</a:t>
            </a:r>
            <a:r>
              <a:rPr lang="it-IT" sz="1400" kern="100">
                <a:latin typeface="Helvetica" panose="020B0604020202030204"/>
                <a:ea typeface="Calibri" panose="020F0502020204030204" pitchFamily="34" charset="0"/>
                <a:cs typeface="Helvetica" panose="020B0604020202030204"/>
              </a:rPr>
              <a:t>, sarà successivamente organizzato un momento dedicato.</a:t>
            </a:r>
          </a:p>
        </p:txBody>
      </p:sp>
    </p:spTree>
    <p:extLst>
      <p:ext uri="{BB962C8B-B14F-4D97-AF65-F5344CB8AC3E}">
        <p14:creationId xmlns:p14="http://schemas.microsoft.com/office/powerpoint/2010/main" val="145890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35</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3079917"/>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7" name="Group 26">
            <a:extLst>
              <a:ext uri="{FF2B5EF4-FFF2-40B4-BE49-F238E27FC236}">
                <a16:creationId xmlns:a16="http://schemas.microsoft.com/office/drawing/2014/main" id="{8AF15597-BC08-D372-B05F-2D0D5EF61478}"/>
              </a:ext>
            </a:extLst>
          </p:cNvPr>
          <p:cNvGrpSpPr/>
          <p:nvPr/>
        </p:nvGrpSpPr>
        <p:grpSpPr>
          <a:xfrm>
            <a:off x="669229" y="3480155"/>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956EC4E9-A264-7D01-EE1B-FD6DD66F2330}"/>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1978308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7BE096-0947-FA3F-7CF0-FA4669FE6C60}"/>
              </a:ext>
            </a:extLst>
          </p:cNvPr>
          <p:cNvSpPr>
            <a:spLocks noGrp="1"/>
          </p:cNvSpPr>
          <p:nvPr>
            <p:ph type="sldNum" sz="quarter" idx="12"/>
          </p:nvPr>
        </p:nvSpPr>
        <p:spPr/>
        <p:txBody>
          <a:bodyPr/>
          <a:lstStyle/>
          <a:p>
            <a:fld id="{5D6FADB2-AAFA-4CEB-A977-8D3C4EBEFCC7}" type="slidenum">
              <a:rPr lang="it-IT" smtClean="0"/>
              <a:t>36</a:t>
            </a:fld>
            <a:endParaRPr lang="it-IT"/>
          </a:p>
        </p:txBody>
      </p:sp>
      <p:sp>
        <p:nvSpPr>
          <p:cNvPr id="3" name="CasellaDiTesto 6">
            <a:extLst>
              <a:ext uri="{FF2B5EF4-FFF2-40B4-BE49-F238E27FC236}">
                <a16:creationId xmlns:a16="http://schemas.microsoft.com/office/drawing/2014/main" id="{06F63C20-4634-D66E-FBE6-5EA1AFDA5446}"/>
              </a:ext>
            </a:extLst>
          </p:cNvPr>
          <p:cNvSpPr txBox="1"/>
          <p:nvPr/>
        </p:nvSpPr>
        <p:spPr>
          <a:xfrm>
            <a:off x="2085644" y="548763"/>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DL Coesione e interventi prioritari [1/2]</a:t>
            </a:r>
          </a:p>
        </p:txBody>
      </p:sp>
      <p:sp>
        <p:nvSpPr>
          <p:cNvPr id="49" name="Right Brace 48">
            <a:extLst>
              <a:ext uri="{FF2B5EF4-FFF2-40B4-BE49-F238E27FC236}">
                <a16:creationId xmlns:a16="http://schemas.microsoft.com/office/drawing/2014/main" id="{440385D2-3037-B5B4-3148-DFF1EA3F8445}"/>
              </a:ext>
            </a:extLst>
          </p:cNvPr>
          <p:cNvSpPr/>
          <p:nvPr/>
        </p:nvSpPr>
        <p:spPr>
          <a:xfrm>
            <a:off x="5503450" y="2899003"/>
            <a:ext cx="288937" cy="1493606"/>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4" name="Rectangle 53">
            <a:extLst>
              <a:ext uri="{FF2B5EF4-FFF2-40B4-BE49-F238E27FC236}">
                <a16:creationId xmlns:a16="http://schemas.microsoft.com/office/drawing/2014/main" id="{2280363F-ACE8-4F61-F0C3-4A82E62040C4}"/>
              </a:ext>
            </a:extLst>
          </p:cNvPr>
          <p:cNvSpPr/>
          <p:nvPr/>
        </p:nvSpPr>
        <p:spPr>
          <a:xfrm>
            <a:off x="5865431" y="3085535"/>
            <a:ext cx="2996030" cy="91894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Helvetica" panose="020B0604020202030204"/>
                <a:ea typeface="Aptos" panose="020B0004020202020204" pitchFamily="34" charset="0"/>
                <a:cs typeface="Helvetica" panose="020B0604020202030204"/>
              </a:rPr>
              <a:t>Settori strategici n</a:t>
            </a:r>
            <a:r>
              <a:rPr lang="it-IT" sz="1600" b="1">
                <a:solidFill>
                  <a:schemeClr val="tx1"/>
                </a:solidFill>
                <a:effectLst/>
                <a:latin typeface="Helvetica" panose="020B0604020202030204"/>
                <a:ea typeface="Aptos" panose="020B0004020202020204" pitchFamily="34" charset="0"/>
                <a:cs typeface="Helvetica" panose="020B0604020202030204"/>
              </a:rPr>
              <a:t>on previsti nel PR FESR</a:t>
            </a:r>
            <a:endParaRPr lang="it-IT" sz="1600" b="1">
              <a:solidFill>
                <a:schemeClr val="tx1"/>
              </a:solidFill>
              <a:latin typeface="Helvetica" panose="020B0604020202030204"/>
              <a:cs typeface="Helvetica" panose="020B0604020202030204"/>
            </a:endParaRPr>
          </a:p>
        </p:txBody>
      </p:sp>
      <p:grpSp>
        <p:nvGrpSpPr>
          <p:cNvPr id="18" name="Group 17">
            <a:extLst>
              <a:ext uri="{FF2B5EF4-FFF2-40B4-BE49-F238E27FC236}">
                <a16:creationId xmlns:a16="http://schemas.microsoft.com/office/drawing/2014/main" id="{91532882-7596-4A43-CCE6-BB20A0E8A686}"/>
              </a:ext>
            </a:extLst>
          </p:cNvPr>
          <p:cNvGrpSpPr/>
          <p:nvPr/>
        </p:nvGrpSpPr>
        <p:grpSpPr>
          <a:xfrm>
            <a:off x="706891" y="2893368"/>
            <a:ext cx="4795729" cy="360000"/>
            <a:chOff x="706891" y="3013114"/>
            <a:chExt cx="4795729" cy="360000"/>
          </a:xfrm>
        </p:grpSpPr>
        <p:grpSp>
          <p:nvGrpSpPr>
            <p:cNvPr id="7" name="Group 6">
              <a:extLst>
                <a:ext uri="{FF2B5EF4-FFF2-40B4-BE49-F238E27FC236}">
                  <a16:creationId xmlns:a16="http://schemas.microsoft.com/office/drawing/2014/main" id="{271EB8D4-EEF2-ED73-BB60-B313D17CC4F1}"/>
                </a:ext>
              </a:extLst>
            </p:cNvPr>
            <p:cNvGrpSpPr/>
            <p:nvPr/>
          </p:nvGrpSpPr>
          <p:grpSpPr>
            <a:xfrm>
              <a:off x="706891" y="3013114"/>
              <a:ext cx="360000" cy="360000"/>
              <a:chOff x="665754" y="1451061"/>
              <a:chExt cx="900000" cy="900000"/>
            </a:xfrm>
          </p:grpSpPr>
          <p:sp>
            <p:nvSpPr>
              <p:cNvPr id="11" name="Oval 10">
                <a:extLst>
                  <a:ext uri="{FF2B5EF4-FFF2-40B4-BE49-F238E27FC236}">
                    <a16:creationId xmlns:a16="http://schemas.microsoft.com/office/drawing/2014/main" id="{05CC5279-D6AC-C05E-BE72-BE0CFEA8E373}"/>
                  </a:ext>
                </a:extLst>
              </p:cNvPr>
              <p:cNvSpPr/>
              <p:nvPr/>
            </p:nvSpPr>
            <p:spPr>
              <a:xfrm>
                <a:off x="665754" y="1451061"/>
                <a:ext cx="900000" cy="9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pic>
            <p:nvPicPr>
              <p:cNvPr id="13" name="Picture 12">
                <a:extLst>
                  <a:ext uri="{FF2B5EF4-FFF2-40B4-BE49-F238E27FC236}">
                    <a16:creationId xmlns:a16="http://schemas.microsoft.com/office/drawing/2014/main" id="{C89972CC-56A7-5BA9-5D6E-C697386E8C92}"/>
                  </a:ext>
                </a:extLst>
              </p:cNvPr>
              <p:cNvPicPr>
                <a:picLocks noChangeAspect="1"/>
              </p:cNvPicPr>
              <p:nvPr/>
            </p:nvPicPr>
            <p:blipFill>
              <a:blip r:embed="rId2"/>
              <a:stretch>
                <a:fillRect/>
              </a:stretch>
            </p:blipFill>
            <p:spPr>
              <a:xfrm>
                <a:off x="737754" y="1523061"/>
                <a:ext cx="756000" cy="756000"/>
              </a:xfrm>
              <a:prstGeom prst="rect">
                <a:avLst/>
              </a:prstGeom>
            </p:spPr>
          </p:pic>
        </p:grpSp>
        <p:sp>
          <p:nvSpPr>
            <p:cNvPr id="9" name="TextBox 8">
              <a:extLst>
                <a:ext uri="{FF2B5EF4-FFF2-40B4-BE49-F238E27FC236}">
                  <a16:creationId xmlns:a16="http://schemas.microsoft.com/office/drawing/2014/main" id="{9CF4C5C6-DFE0-C9DC-F979-365BBE171E9F}"/>
                </a:ext>
              </a:extLst>
            </p:cNvPr>
            <p:cNvSpPr txBox="1"/>
            <p:nvPr/>
          </p:nvSpPr>
          <p:spPr>
            <a:xfrm>
              <a:off x="1175420" y="3031532"/>
              <a:ext cx="4327200" cy="323165"/>
            </a:xfrm>
            <a:prstGeom prst="rect">
              <a:avLst/>
            </a:prstGeom>
            <a:noFill/>
          </p:spPr>
          <p:txBody>
            <a:bodyPr wrap="square" rtlCol="0" anchor="ctr" anchorCtr="0">
              <a:spAutoFit/>
            </a:bodyPr>
            <a:lstStyle/>
            <a:p>
              <a:pPr algn="just"/>
              <a:r>
                <a:rPr lang="it-IT" sz="1500" b="1">
                  <a:latin typeface="Helvetica" panose="020B0604020202030204"/>
                  <a:cs typeface="Helvetica" panose="020B0604020202030204"/>
                </a:rPr>
                <a:t>Risorse idriche</a:t>
              </a:r>
            </a:p>
          </p:txBody>
        </p:sp>
      </p:grpSp>
      <p:grpSp>
        <p:nvGrpSpPr>
          <p:cNvPr id="20" name="Group 19">
            <a:extLst>
              <a:ext uri="{FF2B5EF4-FFF2-40B4-BE49-F238E27FC236}">
                <a16:creationId xmlns:a16="http://schemas.microsoft.com/office/drawing/2014/main" id="{C372A377-8737-6ADC-FCDC-204C00D1C0FA}"/>
              </a:ext>
            </a:extLst>
          </p:cNvPr>
          <p:cNvGrpSpPr/>
          <p:nvPr/>
        </p:nvGrpSpPr>
        <p:grpSpPr>
          <a:xfrm>
            <a:off x="706891" y="3304823"/>
            <a:ext cx="4796559" cy="553998"/>
            <a:chOff x="706891" y="3387753"/>
            <a:chExt cx="4796559" cy="553998"/>
          </a:xfrm>
        </p:grpSpPr>
        <p:grpSp>
          <p:nvGrpSpPr>
            <p:cNvPr id="15" name="Group 14">
              <a:extLst>
                <a:ext uri="{FF2B5EF4-FFF2-40B4-BE49-F238E27FC236}">
                  <a16:creationId xmlns:a16="http://schemas.microsoft.com/office/drawing/2014/main" id="{796A2EA0-EC84-D372-3C9F-EE5EA564A3DF}"/>
                </a:ext>
              </a:extLst>
            </p:cNvPr>
            <p:cNvGrpSpPr/>
            <p:nvPr/>
          </p:nvGrpSpPr>
          <p:grpSpPr>
            <a:xfrm>
              <a:off x="706891" y="3479670"/>
              <a:ext cx="360000" cy="360000"/>
              <a:chOff x="2348877" y="1451061"/>
              <a:chExt cx="900000" cy="900000"/>
            </a:xfrm>
          </p:grpSpPr>
          <p:sp>
            <p:nvSpPr>
              <p:cNvPr id="17" name="Oval 16">
                <a:extLst>
                  <a:ext uri="{FF2B5EF4-FFF2-40B4-BE49-F238E27FC236}">
                    <a16:creationId xmlns:a16="http://schemas.microsoft.com/office/drawing/2014/main" id="{CC0028AD-69DC-1755-ED2D-0E7AC253ABE1}"/>
                  </a:ext>
                </a:extLst>
              </p:cNvPr>
              <p:cNvSpPr/>
              <p:nvPr/>
            </p:nvSpPr>
            <p:spPr>
              <a:xfrm>
                <a:off x="2348877" y="1451061"/>
                <a:ext cx="900000" cy="9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pic>
            <p:nvPicPr>
              <p:cNvPr id="19" name="Picture 18">
                <a:extLst>
                  <a:ext uri="{FF2B5EF4-FFF2-40B4-BE49-F238E27FC236}">
                    <a16:creationId xmlns:a16="http://schemas.microsoft.com/office/drawing/2014/main" id="{2A87F52A-E59A-2238-C7B1-537D91964363}"/>
                  </a:ext>
                </a:extLst>
              </p:cNvPr>
              <p:cNvPicPr>
                <a:picLocks noChangeAspect="1"/>
              </p:cNvPicPr>
              <p:nvPr/>
            </p:nvPicPr>
            <p:blipFill>
              <a:blip r:embed="rId3"/>
              <a:stretch>
                <a:fillRect/>
              </a:stretch>
            </p:blipFill>
            <p:spPr>
              <a:xfrm>
                <a:off x="2420877" y="1523061"/>
                <a:ext cx="756000" cy="756000"/>
              </a:xfrm>
              <a:prstGeom prst="rect">
                <a:avLst/>
              </a:prstGeom>
            </p:spPr>
          </p:pic>
        </p:grpSp>
        <p:sp>
          <p:nvSpPr>
            <p:cNvPr id="21" name="TextBox 20">
              <a:extLst>
                <a:ext uri="{FF2B5EF4-FFF2-40B4-BE49-F238E27FC236}">
                  <a16:creationId xmlns:a16="http://schemas.microsoft.com/office/drawing/2014/main" id="{87416B5A-453A-3C32-AD35-10183F7D66C8}"/>
                </a:ext>
              </a:extLst>
            </p:cNvPr>
            <p:cNvSpPr txBox="1"/>
            <p:nvPr/>
          </p:nvSpPr>
          <p:spPr>
            <a:xfrm>
              <a:off x="1171820" y="3387753"/>
              <a:ext cx="4331630" cy="553998"/>
            </a:xfrm>
            <a:prstGeom prst="rect">
              <a:avLst/>
            </a:prstGeom>
            <a:noFill/>
          </p:spPr>
          <p:txBody>
            <a:bodyPr wrap="square" rtlCol="0">
              <a:spAutoFit/>
            </a:bodyPr>
            <a:lstStyle/>
            <a:p>
              <a:pPr algn="just"/>
              <a:r>
                <a:rPr lang="it-IT" sz="1500" b="1">
                  <a:latin typeface="Helvetica" panose="020B0604020202030204"/>
                  <a:cs typeface="Helvetica" panose="020B0604020202030204"/>
                </a:rPr>
                <a:t>Infrastrutture per il rischio idrogeologico e il idraulico e per la protezione dell’ambiente</a:t>
              </a:r>
            </a:p>
          </p:txBody>
        </p:sp>
      </p:grpSp>
      <p:grpSp>
        <p:nvGrpSpPr>
          <p:cNvPr id="22" name="Group 21">
            <a:extLst>
              <a:ext uri="{FF2B5EF4-FFF2-40B4-BE49-F238E27FC236}">
                <a16:creationId xmlns:a16="http://schemas.microsoft.com/office/drawing/2014/main" id="{ACC6F4E6-1792-8D42-0CC5-DC5A87F7208F}"/>
              </a:ext>
            </a:extLst>
          </p:cNvPr>
          <p:cNvGrpSpPr/>
          <p:nvPr/>
        </p:nvGrpSpPr>
        <p:grpSpPr>
          <a:xfrm>
            <a:off x="706891" y="3910275"/>
            <a:ext cx="4795729" cy="360000"/>
            <a:chOff x="706891" y="4030021"/>
            <a:chExt cx="4795729" cy="360000"/>
          </a:xfrm>
        </p:grpSpPr>
        <p:grpSp>
          <p:nvGrpSpPr>
            <p:cNvPr id="25" name="Group 24">
              <a:extLst>
                <a:ext uri="{FF2B5EF4-FFF2-40B4-BE49-F238E27FC236}">
                  <a16:creationId xmlns:a16="http://schemas.microsoft.com/office/drawing/2014/main" id="{F49D62F6-651E-8545-4C3C-9760C95B9949}"/>
                </a:ext>
              </a:extLst>
            </p:cNvPr>
            <p:cNvGrpSpPr/>
            <p:nvPr/>
          </p:nvGrpSpPr>
          <p:grpSpPr>
            <a:xfrm>
              <a:off x="706891" y="4030021"/>
              <a:ext cx="360000" cy="360000"/>
              <a:chOff x="4032000" y="1451061"/>
              <a:chExt cx="900000" cy="900000"/>
            </a:xfrm>
          </p:grpSpPr>
          <p:sp>
            <p:nvSpPr>
              <p:cNvPr id="27" name="Oval 26">
                <a:extLst>
                  <a:ext uri="{FF2B5EF4-FFF2-40B4-BE49-F238E27FC236}">
                    <a16:creationId xmlns:a16="http://schemas.microsoft.com/office/drawing/2014/main" id="{C6E2F0B4-649A-A0B5-02E4-7705F4D481DD}"/>
                  </a:ext>
                </a:extLst>
              </p:cNvPr>
              <p:cNvSpPr/>
              <p:nvPr/>
            </p:nvSpPr>
            <p:spPr>
              <a:xfrm>
                <a:off x="4032000" y="1451061"/>
                <a:ext cx="900000" cy="9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pic>
            <p:nvPicPr>
              <p:cNvPr id="29" name="Picture 28">
                <a:extLst>
                  <a:ext uri="{FF2B5EF4-FFF2-40B4-BE49-F238E27FC236}">
                    <a16:creationId xmlns:a16="http://schemas.microsoft.com/office/drawing/2014/main" id="{3326F29E-273B-A502-7485-A5F8D03404C8}"/>
                  </a:ext>
                </a:extLst>
              </p:cNvPr>
              <p:cNvPicPr>
                <a:picLocks noChangeAspect="1"/>
              </p:cNvPicPr>
              <p:nvPr/>
            </p:nvPicPr>
            <p:blipFill>
              <a:blip r:embed="rId4"/>
              <a:stretch>
                <a:fillRect/>
              </a:stretch>
            </p:blipFill>
            <p:spPr>
              <a:xfrm>
                <a:off x="4122000" y="1541061"/>
                <a:ext cx="720000" cy="720000"/>
              </a:xfrm>
              <a:prstGeom prst="rect">
                <a:avLst/>
              </a:prstGeom>
            </p:spPr>
          </p:pic>
        </p:grpSp>
        <p:sp>
          <p:nvSpPr>
            <p:cNvPr id="31" name="TextBox 30">
              <a:extLst>
                <a:ext uri="{FF2B5EF4-FFF2-40B4-BE49-F238E27FC236}">
                  <a16:creationId xmlns:a16="http://schemas.microsoft.com/office/drawing/2014/main" id="{4C656E5F-9BDC-9AF5-F7EE-F04EE34C852A}"/>
                </a:ext>
              </a:extLst>
            </p:cNvPr>
            <p:cNvSpPr txBox="1"/>
            <p:nvPr/>
          </p:nvSpPr>
          <p:spPr>
            <a:xfrm>
              <a:off x="1171820" y="4048820"/>
              <a:ext cx="4330800" cy="323165"/>
            </a:xfrm>
            <a:prstGeom prst="rect">
              <a:avLst/>
            </a:prstGeom>
            <a:noFill/>
          </p:spPr>
          <p:txBody>
            <a:bodyPr wrap="square" rtlCol="0">
              <a:spAutoFit/>
            </a:bodyPr>
            <a:lstStyle/>
            <a:p>
              <a:pPr algn="just"/>
              <a:r>
                <a:rPr lang="it-IT" sz="1500" b="1">
                  <a:latin typeface="Helvetica" panose="020B0604020202030204"/>
                  <a:cs typeface="Helvetica" panose="020B0604020202030204"/>
                </a:rPr>
                <a:t>Rifiuti</a:t>
              </a:r>
            </a:p>
          </p:txBody>
        </p:sp>
      </p:grpSp>
      <p:grpSp>
        <p:nvGrpSpPr>
          <p:cNvPr id="14" name="Group 13">
            <a:extLst>
              <a:ext uri="{FF2B5EF4-FFF2-40B4-BE49-F238E27FC236}">
                <a16:creationId xmlns:a16="http://schemas.microsoft.com/office/drawing/2014/main" id="{260FF575-349E-AA76-CE04-678AFEB3C4DC}"/>
              </a:ext>
            </a:extLst>
          </p:cNvPr>
          <p:cNvGrpSpPr/>
          <p:nvPr/>
        </p:nvGrpSpPr>
        <p:grpSpPr>
          <a:xfrm>
            <a:off x="706891" y="4482350"/>
            <a:ext cx="4795729" cy="360000"/>
            <a:chOff x="706891" y="4787157"/>
            <a:chExt cx="4795729" cy="360000"/>
          </a:xfrm>
        </p:grpSpPr>
        <p:grpSp>
          <p:nvGrpSpPr>
            <p:cNvPr id="10" name="Group 9">
              <a:extLst>
                <a:ext uri="{FF2B5EF4-FFF2-40B4-BE49-F238E27FC236}">
                  <a16:creationId xmlns:a16="http://schemas.microsoft.com/office/drawing/2014/main" id="{610CCBF1-A229-FBD2-14B4-C20D79190977}"/>
                </a:ext>
              </a:extLst>
            </p:cNvPr>
            <p:cNvGrpSpPr/>
            <p:nvPr/>
          </p:nvGrpSpPr>
          <p:grpSpPr>
            <a:xfrm>
              <a:off x="706891" y="4787157"/>
              <a:ext cx="360000" cy="360000"/>
              <a:chOff x="706891" y="4754172"/>
              <a:chExt cx="360000" cy="360000"/>
            </a:xfrm>
          </p:grpSpPr>
          <p:sp>
            <p:nvSpPr>
              <p:cNvPr id="37" name="Oval 36">
                <a:extLst>
                  <a:ext uri="{FF2B5EF4-FFF2-40B4-BE49-F238E27FC236}">
                    <a16:creationId xmlns:a16="http://schemas.microsoft.com/office/drawing/2014/main" id="{7CC47C4A-98AF-7065-5178-363924072895}"/>
                  </a:ext>
                </a:extLst>
              </p:cNvPr>
              <p:cNvSpPr/>
              <p:nvPr/>
            </p:nvSpPr>
            <p:spPr>
              <a:xfrm>
                <a:off x="706891" y="4754172"/>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pic>
            <p:nvPicPr>
              <p:cNvPr id="39" name="Picture 38">
                <a:extLst>
                  <a:ext uri="{FF2B5EF4-FFF2-40B4-BE49-F238E27FC236}">
                    <a16:creationId xmlns:a16="http://schemas.microsoft.com/office/drawing/2014/main" id="{D7B2E339-3485-2E1E-CB94-338AB9C123E6}"/>
                  </a:ext>
                </a:extLst>
              </p:cNvPr>
              <p:cNvPicPr>
                <a:picLocks noChangeAspect="1"/>
              </p:cNvPicPr>
              <p:nvPr/>
            </p:nvPicPr>
            <p:blipFill>
              <a:blip r:embed="rId5"/>
              <a:stretch>
                <a:fillRect/>
              </a:stretch>
            </p:blipFill>
            <p:spPr>
              <a:xfrm>
                <a:off x="760805" y="4811669"/>
                <a:ext cx="259200" cy="259200"/>
              </a:xfrm>
              <a:prstGeom prst="rect">
                <a:avLst/>
              </a:prstGeom>
            </p:spPr>
          </p:pic>
        </p:grpSp>
        <p:sp>
          <p:nvSpPr>
            <p:cNvPr id="35" name="TextBox 34">
              <a:extLst>
                <a:ext uri="{FF2B5EF4-FFF2-40B4-BE49-F238E27FC236}">
                  <a16:creationId xmlns:a16="http://schemas.microsoft.com/office/drawing/2014/main" id="{C31DEACD-A7A3-26AE-8EC8-D5B47C3058C8}"/>
                </a:ext>
              </a:extLst>
            </p:cNvPr>
            <p:cNvSpPr txBox="1"/>
            <p:nvPr/>
          </p:nvSpPr>
          <p:spPr>
            <a:xfrm>
              <a:off x="1171820" y="4812671"/>
              <a:ext cx="4330800" cy="323165"/>
            </a:xfrm>
            <a:prstGeom prst="rect">
              <a:avLst/>
            </a:prstGeom>
            <a:noFill/>
          </p:spPr>
          <p:txBody>
            <a:bodyPr wrap="square" rtlCol="0" anchor="ctr" anchorCtr="0">
              <a:spAutoFit/>
            </a:bodyPr>
            <a:lstStyle>
              <a:defPPr>
                <a:defRPr lang="en-US"/>
              </a:defPPr>
              <a:lvl1pPr>
                <a:defRPr sz="1500">
                  <a:latin typeface="Helvetica" panose="020B0604020202030204"/>
                  <a:cs typeface="Helvetica" panose="020B0604020202030204"/>
                </a:defRPr>
              </a:lvl1pPr>
            </a:lstStyle>
            <a:p>
              <a:pPr algn="just"/>
              <a:r>
                <a:rPr lang="it-IT" b="1"/>
                <a:t>Trasporti e mobilità sostenibile</a:t>
              </a:r>
            </a:p>
          </p:txBody>
        </p:sp>
      </p:grpSp>
      <p:grpSp>
        <p:nvGrpSpPr>
          <p:cNvPr id="16" name="Group 15">
            <a:extLst>
              <a:ext uri="{FF2B5EF4-FFF2-40B4-BE49-F238E27FC236}">
                <a16:creationId xmlns:a16="http://schemas.microsoft.com/office/drawing/2014/main" id="{8B42FC1C-BA3E-B1A9-D68D-65F0FA2DE9B1}"/>
              </a:ext>
            </a:extLst>
          </p:cNvPr>
          <p:cNvGrpSpPr/>
          <p:nvPr/>
        </p:nvGrpSpPr>
        <p:grpSpPr>
          <a:xfrm>
            <a:off x="706891" y="4892866"/>
            <a:ext cx="4795729" cy="554400"/>
            <a:chOff x="706891" y="5197673"/>
            <a:chExt cx="4795729" cy="554400"/>
          </a:xfrm>
        </p:grpSpPr>
        <p:grpSp>
          <p:nvGrpSpPr>
            <p:cNvPr id="12" name="Group 11">
              <a:extLst>
                <a:ext uri="{FF2B5EF4-FFF2-40B4-BE49-F238E27FC236}">
                  <a16:creationId xmlns:a16="http://schemas.microsoft.com/office/drawing/2014/main" id="{943290FE-17EE-4F00-5285-5279E7E09BA0}"/>
                </a:ext>
              </a:extLst>
            </p:cNvPr>
            <p:cNvGrpSpPr/>
            <p:nvPr/>
          </p:nvGrpSpPr>
          <p:grpSpPr>
            <a:xfrm>
              <a:off x="706891" y="5299275"/>
              <a:ext cx="360000" cy="360000"/>
              <a:chOff x="346891" y="5178086"/>
              <a:chExt cx="360000" cy="360000"/>
            </a:xfrm>
          </p:grpSpPr>
          <p:sp>
            <p:nvSpPr>
              <p:cNvPr id="51" name="Oval 50">
                <a:extLst>
                  <a:ext uri="{FF2B5EF4-FFF2-40B4-BE49-F238E27FC236}">
                    <a16:creationId xmlns:a16="http://schemas.microsoft.com/office/drawing/2014/main" id="{43609D1F-6819-C6D0-6B25-26EC7B32864A}"/>
                  </a:ext>
                </a:extLst>
              </p:cNvPr>
              <p:cNvSpPr/>
              <p:nvPr/>
            </p:nvSpPr>
            <p:spPr>
              <a:xfrm>
                <a:off x="346891" y="517808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pic>
            <p:nvPicPr>
              <p:cNvPr id="60" name="Picture 59">
                <a:extLst>
                  <a:ext uri="{FF2B5EF4-FFF2-40B4-BE49-F238E27FC236}">
                    <a16:creationId xmlns:a16="http://schemas.microsoft.com/office/drawing/2014/main" id="{1C9677D0-731D-788E-3D1C-67527AA80C7C}"/>
                  </a:ext>
                </a:extLst>
              </p:cNvPr>
              <p:cNvPicPr>
                <a:picLocks noChangeAspect="1"/>
              </p:cNvPicPr>
              <p:nvPr/>
            </p:nvPicPr>
            <p:blipFill>
              <a:blip r:embed="rId6"/>
              <a:stretch>
                <a:fillRect/>
              </a:stretch>
            </p:blipFill>
            <p:spPr>
              <a:xfrm>
                <a:off x="382891" y="5214086"/>
                <a:ext cx="288000" cy="288000"/>
              </a:xfrm>
              <a:prstGeom prst="rect">
                <a:avLst/>
              </a:prstGeom>
            </p:spPr>
          </p:pic>
        </p:grpSp>
        <p:sp>
          <p:nvSpPr>
            <p:cNvPr id="61" name="TextBox 60">
              <a:extLst>
                <a:ext uri="{FF2B5EF4-FFF2-40B4-BE49-F238E27FC236}">
                  <a16:creationId xmlns:a16="http://schemas.microsoft.com/office/drawing/2014/main" id="{7C5631D2-E58E-6E15-9ED3-0842EACB10BB}"/>
                </a:ext>
              </a:extLst>
            </p:cNvPr>
            <p:cNvSpPr txBox="1"/>
            <p:nvPr/>
          </p:nvSpPr>
          <p:spPr>
            <a:xfrm>
              <a:off x="1171820" y="5197673"/>
              <a:ext cx="4330800" cy="554400"/>
            </a:xfrm>
            <a:prstGeom prst="rect">
              <a:avLst/>
            </a:prstGeom>
            <a:noFill/>
          </p:spPr>
          <p:txBody>
            <a:bodyPr wrap="square" rtlCol="0">
              <a:spAutoFit/>
            </a:bodyPr>
            <a:lstStyle>
              <a:defPPr>
                <a:defRPr lang="en-US"/>
              </a:defPPr>
              <a:lvl1pPr>
                <a:defRPr sz="1500">
                  <a:latin typeface="Helvetica" panose="020B0604020202030204"/>
                  <a:cs typeface="Helvetica" panose="020B0604020202030204"/>
                </a:defRPr>
              </a:lvl1pPr>
            </a:lstStyle>
            <a:p>
              <a:pPr algn="just"/>
              <a:r>
                <a:rPr lang="it-IT" b="1"/>
                <a:t>Sostegno allo sviluppo e all’attrattività delle imprese </a:t>
              </a:r>
            </a:p>
          </p:txBody>
        </p:sp>
      </p:grpSp>
      <p:sp>
        <p:nvSpPr>
          <p:cNvPr id="62" name="Right Brace 61">
            <a:extLst>
              <a:ext uri="{FF2B5EF4-FFF2-40B4-BE49-F238E27FC236}">
                <a16:creationId xmlns:a16="http://schemas.microsoft.com/office/drawing/2014/main" id="{CB8193BA-B500-C085-2B0E-391848D58940}"/>
              </a:ext>
            </a:extLst>
          </p:cNvPr>
          <p:cNvSpPr/>
          <p:nvPr/>
        </p:nvSpPr>
        <p:spPr>
          <a:xfrm>
            <a:off x="5503450" y="4449009"/>
            <a:ext cx="288937" cy="918943"/>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7" name="Rectangle 66">
            <a:extLst>
              <a:ext uri="{FF2B5EF4-FFF2-40B4-BE49-F238E27FC236}">
                <a16:creationId xmlns:a16="http://schemas.microsoft.com/office/drawing/2014/main" id="{BFCD800E-23E1-A725-A0FC-FBB4CEDAFBF6}"/>
              </a:ext>
            </a:extLst>
          </p:cNvPr>
          <p:cNvSpPr/>
          <p:nvPr/>
        </p:nvSpPr>
        <p:spPr>
          <a:xfrm>
            <a:off x="5865431" y="4439066"/>
            <a:ext cx="2996030" cy="9180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Helvetica" panose="020B0604020202030204"/>
                <a:ea typeface="Aptos" panose="020B0004020202020204" pitchFamily="34" charset="0"/>
                <a:cs typeface="Helvetica" panose="020B0604020202030204"/>
              </a:rPr>
              <a:t>Nel PR presenti solo bandi senza operazioni selezionate o con progetti non strategici</a:t>
            </a:r>
            <a:endParaRPr lang="it-IT" sz="1600" b="1">
              <a:solidFill>
                <a:schemeClr val="tx1"/>
              </a:solidFill>
              <a:latin typeface="Helvetica" panose="020B0604020202030204"/>
              <a:cs typeface="Helvetica" panose="020B0604020202030204"/>
            </a:endParaRPr>
          </a:p>
        </p:txBody>
      </p:sp>
      <p:sp>
        <p:nvSpPr>
          <p:cNvPr id="75" name="Rectangle 74">
            <a:extLst>
              <a:ext uri="{FF2B5EF4-FFF2-40B4-BE49-F238E27FC236}">
                <a16:creationId xmlns:a16="http://schemas.microsoft.com/office/drawing/2014/main" id="{C266DD44-FAD3-FF8C-0882-866AC345CF39}"/>
              </a:ext>
            </a:extLst>
          </p:cNvPr>
          <p:cNvSpPr/>
          <p:nvPr/>
        </p:nvSpPr>
        <p:spPr>
          <a:xfrm>
            <a:off x="5865431" y="5472559"/>
            <a:ext cx="2996030" cy="785649"/>
          </a:xfrm>
          <a:prstGeom prst="rect">
            <a:avLst/>
          </a:prstGeom>
          <a:solidFill>
            <a:srgbClr val="A9D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b="1">
                <a:solidFill>
                  <a:schemeClr val="tx1"/>
                </a:solidFill>
                <a:latin typeface="Helvetica" panose="020B0604020202030204"/>
                <a:ea typeface="Aptos" panose="020B0004020202020204" pitchFamily="34" charset="0"/>
                <a:cs typeface="Helvetica" panose="020B0604020202030204"/>
              </a:rPr>
              <a:t>Risorse disponibili nell’Asse 2 del PR FESR</a:t>
            </a:r>
            <a:endParaRPr lang="it-IT" sz="1600" b="1">
              <a:solidFill>
                <a:schemeClr val="tx1"/>
              </a:solidFill>
              <a:latin typeface="Helvetica" panose="020B0604020202030204"/>
              <a:cs typeface="Helvetica" panose="020B0604020202030204"/>
            </a:endParaRPr>
          </a:p>
        </p:txBody>
      </p:sp>
      <p:grpSp>
        <p:nvGrpSpPr>
          <p:cNvPr id="23" name="Group 22">
            <a:extLst>
              <a:ext uri="{FF2B5EF4-FFF2-40B4-BE49-F238E27FC236}">
                <a16:creationId xmlns:a16="http://schemas.microsoft.com/office/drawing/2014/main" id="{74960CB7-BFBB-F06D-5F36-F36903A7801C}"/>
              </a:ext>
            </a:extLst>
          </p:cNvPr>
          <p:cNvGrpSpPr/>
          <p:nvPr/>
        </p:nvGrpSpPr>
        <p:grpSpPr>
          <a:xfrm>
            <a:off x="706891" y="5664549"/>
            <a:ext cx="360000" cy="360000"/>
            <a:chOff x="346891" y="5865384"/>
            <a:chExt cx="360000" cy="360000"/>
          </a:xfrm>
        </p:grpSpPr>
        <p:pic>
          <p:nvPicPr>
            <p:cNvPr id="71" name="Picture 70">
              <a:extLst>
                <a:ext uri="{FF2B5EF4-FFF2-40B4-BE49-F238E27FC236}">
                  <a16:creationId xmlns:a16="http://schemas.microsoft.com/office/drawing/2014/main" id="{1A078DF7-F709-4E0F-49CC-593A4EAFB1A1}"/>
                </a:ext>
              </a:extLst>
            </p:cNvPr>
            <p:cNvPicPr>
              <a:picLocks noChangeAspect="1"/>
            </p:cNvPicPr>
            <p:nvPr/>
          </p:nvPicPr>
          <p:blipFill>
            <a:blip r:embed="rId7"/>
            <a:stretch>
              <a:fillRect/>
            </a:stretch>
          </p:blipFill>
          <p:spPr>
            <a:xfrm>
              <a:off x="404491" y="5919384"/>
              <a:ext cx="252000" cy="252000"/>
            </a:xfrm>
            <a:prstGeom prst="rect">
              <a:avLst/>
            </a:prstGeom>
          </p:spPr>
        </p:pic>
        <p:sp>
          <p:nvSpPr>
            <p:cNvPr id="72" name="Oval 71">
              <a:extLst>
                <a:ext uri="{FF2B5EF4-FFF2-40B4-BE49-F238E27FC236}">
                  <a16:creationId xmlns:a16="http://schemas.microsoft.com/office/drawing/2014/main" id="{EAB803B8-EA00-5F46-2001-E6F259BEA659}"/>
                </a:ext>
              </a:extLst>
            </p:cNvPr>
            <p:cNvSpPr/>
            <p:nvPr/>
          </p:nvSpPr>
          <p:spPr>
            <a:xfrm>
              <a:off x="346891" y="5865384"/>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grpSp>
      <p:sp>
        <p:nvSpPr>
          <p:cNvPr id="73" name="TextBox 72">
            <a:extLst>
              <a:ext uri="{FF2B5EF4-FFF2-40B4-BE49-F238E27FC236}">
                <a16:creationId xmlns:a16="http://schemas.microsoft.com/office/drawing/2014/main" id="{B252F301-C351-BF23-D1B8-99CC12002FEF}"/>
              </a:ext>
            </a:extLst>
          </p:cNvPr>
          <p:cNvSpPr txBox="1"/>
          <p:nvPr/>
        </p:nvSpPr>
        <p:spPr>
          <a:xfrm>
            <a:off x="1171820" y="5703801"/>
            <a:ext cx="4330800" cy="323165"/>
          </a:xfrm>
          <a:prstGeom prst="rect">
            <a:avLst/>
          </a:prstGeom>
          <a:noFill/>
        </p:spPr>
        <p:txBody>
          <a:bodyPr wrap="square" rtlCol="0">
            <a:spAutoFit/>
          </a:bodyPr>
          <a:lstStyle>
            <a:defPPr>
              <a:defRPr lang="en-US"/>
            </a:defPPr>
            <a:lvl1pPr>
              <a:defRPr sz="1500">
                <a:latin typeface="Helvetica" panose="020B0604020202030204"/>
                <a:cs typeface="Helvetica" panose="020B0604020202030204"/>
              </a:defRPr>
            </a:lvl1pPr>
          </a:lstStyle>
          <a:p>
            <a:r>
              <a:rPr lang="it-IT" b="1"/>
              <a:t>Energia</a:t>
            </a:r>
          </a:p>
        </p:txBody>
      </p:sp>
      <p:cxnSp>
        <p:nvCxnSpPr>
          <p:cNvPr id="79" name="Straight Arrow Connector 78">
            <a:extLst>
              <a:ext uri="{FF2B5EF4-FFF2-40B4-BE49-F238E27FC236}">
                <a16:creationId xmlns:a16="http://schemas.microsoft.com/office/drawing/2014/main" id="{70D4ED7C-B26B-BE85-8EB7-88AD061EC366}"/>
              </a:ext>
            </a:extLst>
          </p:cNvPr>
          <p:cNvCxnSpPr>
            <a:cxnSpLocks/>
          </p:cNvCxnSpPr>
          <p:nvPr/>
        </p:nvCxnSpPr>
        <p:spPr>
          <a:xfrm>
            <a:off x="2235841" y="5865383"/>
            <a:ext cx="3492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21B7777E-894F-77F0-A88D-D2EDBCD737DC}"/>
              </a:ext>
            </a:extLst>
          </p:cNvPr>
          <p:cNvSpPr txBox="1"/>
          <p:nvPr/>
        </p:nvSpPr>
        <p:spPr>
          <a:xfrm>
            <a:off x="426842" y="1141357"/>
            <a:ext cx="8316000" cy="1815882"/>
          </a:xfrm>
          <a:prstGeom prst="rect">
            <a:avLst/>
          </a:prstGeom>
          <a:noFill/>
        </p:spPr>
        <p:txBody>
          <a:bodyPr wrap="square">
            <a:spAutoFit/>
          </a:bodyPr>
          <a:lstStyle/>
          <a:p>
            <a:pPr algn="just"/>
            <a:r>
              <a:rPr lang="it-IT" sz="1400">
                <a:latin typeface="Helvetica" panose="020B0604020202030204"/>
                <a:cs typeface="Helvetica" panose="020B0604020202030204"/>
              </a:rPr>
              <a:t>L’art. 4 del </a:t>
            </a:r>
            <a:r>
              <a:rPr lang="it-IT" sz="1400" b="1">
                <a:latin typeface="Helvetica" panose="020B0604020202030204"/>
                <a:cs typeface="Helvetica" panose="020B0604020202030204"/>
              </a:rPr>
              <a:t>DL 60/2024 (c.d. DL Coesione)</a:t>
            </a:r>
            <a:r>
              <a:rPr lang="it-IT" sz="1400">
                <a:latin typeface="Helvetica" panose="020B0604020202030204"/>
                <a:cs typeface="Helvetica" panose="020B0604020202030204"/>
              </a:rPr>
              <a:t> prevede che ogni Amministrazione titolare di PR o PN individui un elenco di </a:t>
            </a:r>
            <a:r>
              <a:rPr lang="it-IT" sz="1400" b="1">
                <a:latin typeface="Helvetica" panose="020B0604020202030204"/>
                <a:cs typeface="Helvetica" panose="020B0604020202030204"/>
              </a:rPr>
              <a:t>interventi prioritari</a:t>
            </a:r>
            <a:r>
              <a:rPr lang="it-IT" sz="1400">
                <a:latin typeface="Helvetica" panose="020B0604020202030204"/>
                <a:cs typeface="Helvetica" panose="020B0604020202030204"/>
              </a:rPr>
              <a:t>, nell’ambito dei </a:t>
            </a:r>
            <a:r>
              <a:rPr lang="it-IT" sz="1400" b="1">
                <a:latin typeface="Helvetica" panose="020B0604020202030204"/>
                <a:cs typeface="Helvetica" panose="020B0604020202030204"/>
              </a:rPr>
              <a:t>settori strategici</a:t>
            </a:r>
            <a:r>
              <a:rPr lang="it-IT" sz="1400">
                <a:latin typeface="Helvetica" panose="020B0604020202030204"/>
                <a:cs typeface="Helvetica" panose="020B0604020202030204"/>
              </a:rPr>
              <a:t> sotto riportati, allo scopo di sottoporli a un sistema di </a:t>
            </a:r>
            <a:r>
              <a:rPr lang="it-IT" sz="1400" b="1">
                <a:latin typeface="Helvetica" panose="020B0604020202030204"/>
                <a:cs typeface="Helvetica" panose="020B0604020202030204"/>
              </a:rPr>
              <a:t>monitoraggio rafforzato </a:t>
            </a:r>
            <a:r>
              <a:rPr lang="it-IT" sz="1400">
                <a:latin typeface="Helvetica" panose="020B0604020202030204"/>
                <a:cs typeface="Helvetica" panose="020B0604020202030204"/>
              </a:rPr>
              <a:t>finalizzato ad un efficientamento delle politiche di coesione e ad una maggiore integrazione con PNRR e FSC.</a:t>
            </a:r>
          </a:p>
          <a:p>
            <a:pPr algn="just"/>
            <a:endParaRPr lang="it-IT" sz="1000">
              <a:latin typeface="Helvetica" panose="020B0604020202030204"/>
              <a:cs typeface="Helvetica" panose="020B0604020202030204"/>
            </a:endParaRPr>
          </a:p>
          <a:p>
            <a:pPr algn="just"/>
            <a:r>
              <a:rPr lang="it-IT" sz="1400">
                <a:latin typeface="Helvetica" panose="020B0604020202030204"/>
                <a:cs typeface="Helvetica" panose="020B0604020202030204"/>
              </a:rPr>
              <a:t>In caso di </a:t>
            </a:r>
            <a:r>
              <a:rPr lang="it-IT" sz="1400" b="1">
                <a:latin typeface="Helvetica" panose="020B0604020202030204"/>
                <a:cs typeface="Helvetica" panose="020B0604020202030204"/>
              </a:rPr>
              <a:t>raggiungimento dei risultati </a:t>
            </a:r>
            <a:r>
              <a:rPr lang="it-IT" sz="1400">
                <a:latin typeface="Helvetica" panose="020B0604020202030204"/>
                <a:cs typeface="Helvetica" panose="020B0604020202030204"/>
              </a:rPr>
              <a:t>per gli interventi prioritari è previsto un </a:t>
            </a:r>
            <a:r>
              <a:rPr lang="it-IT" sz="1400" b="1">
                <a:latin typeface="Helvetica" panose="020B0604020202030204"/>
                <a:cs typeface="Helvetica" panose="020B0604020202030204"/>
              </a:rPr>
              <a:t>meccanismo di premialità</a:t>
            </a:r>
            <a:r>
              <a:rPr lang="it-IT" sz="1400">
                <a:latin typeface="Helvetica" panose="020B0604020202030204"/>
                <a:cs typeface="Helvetica" panose="020B0604020202030204"/>
              </a:rPr>
              <a:t> volto a coprire fino al </a:t>
            </a:r>
            <a:r>
              <a:rPr lang="it-IT" sz="1400" b="1">
                <a:latin typeface="Helvetica" panose="020B0604020202030204"/>
                <a:cs typeface="Helvetica" panose="020B0604020202030204"/>
              </a:rPr>
              <a:t>100% della quota di cofinanziamento regionale </a:t>
            </a:r>
            <a:r>
              <a:rPr lang="it-IT" sz="1400">
                <a:latin typeface="Helvetica" panose="020B0604020202030204"/>
                <a:cs typeface="Helvetica" panose="020B0604020202030204"/>
              </a:rPr>
              <a:t>dei Programmi, con le </a:t>
            </a:r>
            <a:r>
              <a:rPr lang="it-IT" sz="1400" b="1">
                <a:latin typeface="Helvetica" panose="020B0604020202030204"/>
                <a:cs typeface="Helvetica" panose="020B0604020202030204"/>
              </a:rPr>
              <a:t>economie</a:t>
            </a:r>
            <a:r>
              <a:rPr lang="it-IT" sz="1400">
                <a:latin typeface="Helvetica" panose="020B0604020202030204"/>
                <a:cs typeface="Helvetica" panose="020B0604020202030204"/>
              </a:rPr>
              <a:t> derivanti dai progetti</a:t>
            </a:r>
            <a:r>
              <a:rPr lang="it-IT" sz="1400" b="1">
                <a:latin typeface="Helvetica" panose="020B0604020202030204"/>
                <a:cs typeface="Helvetica" panose="020B0604020202030204"/>
              </a:rPr>
              <a:t> FSC</a:t>
            </a:r>
            <a:r>
              <a:rPr lang="it-IT" sz="1400">
                <a:latin typeface="Helvetica" panose="020B0604020202030204"/>
                <a:cs typeface="Helvetica" panose="020B0604020202030204"/>
              </a:rPr>
              <a:t>.</a:t>
            </a:r>
          </a:p>
        </p:txBody>
      </p:sp>
    </p:spTree>
    <p:extLst>
      <p:ext uri="{BB962C8B-B14F-4D97-AF65-F5344CB8AC3E}">
        <p14:creationId xmlns:p14="http://schemas.microsoft.com/office/powerpoint/2010/main" val="511614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D3CAA-B691-206D-72C8-17D430683DDB}"/>
              </a:ext>
            </a:extLst>
          </p:cNvPr>
          <p:cNvSpPr/>
          <p:nvPr/>
        </p:nvSpPr>
        <p:spPr>
          <a:xfrm>
            <a:off x="365190" y="1110342"/>
            <a:ext cx="8413618" cy="3106241"/>
          </a:xfrm>
          <a:prstGeom prst="rect">
            <a:avLst/>
          </a:prstGeom>
          <a:solidFill>
            <a:srgbClr val="A9D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500">
                <a:solidFill>
                  <a:schemeClr val="tx1"/>
                </a:solidFill>
                <a:effectLst/>
                <a:latin typeface="Helvetica" panose="020B0604020202030204"/>
                <a:ea typeface="Aptos" panose="020B0004020202020204" pitchFamily="34" charset="0"/>
                <a:cs typeface="Helvetica" panose="020B0604020202030204"/>
              </a:rPr>
              <a:t>A seguito dell’anali</a:t>
            </a:r>
            <a:r>
              <a:rPr lang="it-IT" sz="1500">
                <a:solidFill>
                  <a:schemeClr val="tx1"/>
                </a:solidFill>
                <a:latin typeface="Helvetica" panose="020B0604020202030204"/>
                <a:ea typeface="Aptos" panose="020B0004020202020204" pitchFamily="34" charset="0"/>
                <a:cs typeface="Helvetica" panose="020B0604020202030204"/>
              </a:rPr>
              <a:t>si dei settori strategici e della loro integrabilità con il PR, che ha portato alla selezione del settore </a:t>
            </a:r>
            <a:r>
              <a:rPr lang="it-IT" sz="1500">
                <a:solidFill>
                  <a:schemeClr val="tx1"/>
                </a:solidFill>
                <a:effectLst/>
                <a:latin typeface="Helvetica" panose="020B0604020202030204"/>
                <a:ea typeface="Aptos" panose="020B0004020202020204" pitchFamily="34" charset="0"/>
                <a:cs typeface="Helvetica" panose="020B0604020202030204"/>
              </a:rPr>
              <a:t>«</a:t>
            </a:r>
            <a:r>
              <a:rPr lang="it-IT" sz="1500" b="1">
                <a:solidFill>
                  <a:schemeClr val="tx1"/>
                </a:solidFill>
                <a:effectLst/>
                <a:latin typeface="Helvetica" panose="020B0604020202030204"/>
                <a:ea typeface="Aptos" panose="020B0004020202020204" pitchFamily="34" charset="0"/>
                <a:cs typeface="Helvetica" panose="020B0604020202030204"/>
              </a:rPr>
              <a:t>Energia</a:t>
            </a:r>
            <a:r>
              <a:rPr lang="it-IT" sz="1500">
                <a:solidFill>
                  <a:schemeClr val="tx1"/>
                </a:solidFill>
                <a:effectLst/>
                <a:latin typeface="Helvetica" panose="020B0604020202030204"/>
                <a:ea typeface="Aptos" panose="020B0004020202020204" pitchFamily="34" charset="0"/>
                <a:cs typeface="Helvetica" panose="020B0604020202030204"/>
              </a:rPr>
              <a:t>» come settore di riferimento, si è analizzato il </a:t>
            </a:r>
            <a:r>
              <a:rPr lang="it-IT" sz="1500" b="1">
                <a:solidFill>
                  <a:schemeClr val="tx1"/>
                </a:solidFill>
                <a:effectLst/>
                <a:latin typeface="Helvetica" panose="020B0604020202030204"/>
                <a:ea typeface="Aptos" panose="020B0004020202020204" pitchFamily="34" charset="0"/>
                <a:cs typeface="Helvetica" panose="020B0604020202030204"/>
              </a:rPr>
              <a:t>PNRR</a:t>
            </a:r>
            <a:r>
              <a:rPr lang="it-IT" sz="1500">
                <a:solidFill>
                  <a:schemeClr val="tx1"/>
                </a:solidFill>
                <a:effectLst/>
                <a:latin typeface="Helvetica" panose="020B0604020202030204"/>
                <a:ea typeface="Aptos" panose="020B0004020202020204" pitchFamily="34" charset="0"/>
                <a:cs typeface="Helvetica" panose="020B0604020202030204"/>
              </a:rPr>
              <a:t> </a:t>
            </a:r>
            <a:r>
              <a:rPr lang="it-IT" sz="1500">
                <a:solidFill>
                  <a:schemeClr val="tx1"/>
                </a:solidFill>
                <a:latin typeface="Helvetica" panose="020B0604020202030204"/>
                <a:ea typeface="Aptos" panose="020B0004020202020204" pitchFamily="34" charset="0"/>
                <a:cs typeface="Helvetica" panose="020B0604020202030204"/>
              </a:rPr>
              <a:t>per individuare </a:t>
            </a:r>
            <a:r>
              <a:rPr lang="it-IT" sz="1500" b="1">
                <a:solidFill>
                  <a:schemeClr val="tx1"/>
                </a:solidFill>
                <a:effectLst/>
                <a:latin typeface="Helvetica" panose="020B0604020202030204"/>
                <a:ea typeface="Aptos" panose="020B0004020202020204" pitchFamily="34" charset="0"/>
                <a:cs typeface="Helvetica" panose="020B0604020202030204"/>
              </a:rPr>
              <a:t>progetti ammessi e non finanziati </a:t>
            </a:r>
            <a:r>
              <a:rPr lang="it-IT" sz="1500">
                <a:solidFill>
                  <a:schemeClr val="tx1"/>
                </a:solidFill>
                <a:effectLst/>
                <a:latin typeface="Helvetica" panose="020B0604020202030204"/>
                <a:ea typeface="Aptos" panose="020B0004020202020204" pitchFamily="34" charset="0"/>
                <a:cs typeface="Helvetica" panose="020B0604020202030204"/>
              </a:rPr>
              <a:t>allo scopo di includerli nel PR e categorizzarli come interventi prioritari.</a:t>
            </a:r>
          </a:p>
          <a:p>
            <a:pPr algn="just"/>
            <a:endParaRPr lang="it-IT" sz="1400">
              <a:solidFill>
                <a:schemeClr val="tx1"/>
              </a:solidFill>
              <a:effectLst/>
              <a:latin typeface="Helvetica" panose="020B0604020202030204"/>
              <a:ea typeface="Aptos" panose="020B0004020202020204" pitchFamily="34" charset="0"/>
              <a:cs typeface="Helvetica" panose="020B0604020202030204"/>
            </a:endParaRPr>
          </a:p>
          <a:p>
            <a:pPr algn="just"/>
            <a:r>
              <a:rPr lang="it-IT" sz="1500">
                <a:solidFill>
                  <a:schemeClr val="tx1"/>
                </a:solidFill>
                <a:effectLst/>
                <a:latin typeface="Helvetica" panose="020B0604020202030204"/>
                <a:ea typeface="Aptos" panose="020B0004020202020204" pitchFamily="34" charset="0"/>
                <a:cs typeface="Helvetica" panose="020B0604020202030204"/>
              </a:rPr>
              <a:t>Di particolare interesse è risultato l'Investimento 3.1 della M2C2 del PNRR, a titolarità del </a:t>
            </a:r>
            <a:r>
              <a:rPr lang="it-IT" sz="1500" b="1">
                <a:solidFill>
                  <a:schemeClr val="tx1"/>
                </a:solidFill>
                <a:effectLst/>
                <a:latin typeface="Helvetica" panose="020B0604020202030204"/>
                <a:ea typeface="Aptos" panose="020B0004020202020204" pitchFamily="34" charset="0"/>
                <a:cs typeface="Helvetica" panose="020B0604020202030204"/>
              </a:rPr>
              <a:t>MASE</a:t>
            </a:r>
            <a:r>
              <a:rPr lang="it-IT" sz="1500">
                <a:solidFill>
                  <a:schemeClr val="tx1"/>
                </a:solidFill>
                <a:latin typeface="Helvetica" panose="020B0604020202030204"/>
                <a:ea typeface="Aptos" panose="020B0004020202020204" pitchFamily="34" charset="0"/>
                <a:cs typeface="Helvetica" panose="020B0604020202030204"/>
              </a:rPr>
              <a:t>,</a:t>
            </a:r>
            <a:r>
              <a:rPr lang="it-IT" sz="1500" b="1">
                <a:solidFill>
                  <a:schemeClr val="tx1"/>
                </a:solidFill>
                <a:latin typeface="Helvetica" panose="020B0604020202030204"/>
                <a:ea typeface="Aptos" panose="020B0004020202020204" pitchFamily="34" charset="0"/>
                <a:cs typeface="Helvetica" panose="020B0604020202030204"/>
              </a:rPr>
              <a:t> </a:t>
            </a:r>
            <a:r>
              <a:rPr lang="it-IT" sz="1500">
                <a:solidFill>
                  <a:schemeClr val="tx1"/>
                </a:solidFill>
                <a:effectLst/>
                <a:latin typeface="Helvetica" panose="020B0604020202030204"/>
                <a:ea typeface="Aptos" panose="020B0004020202020204" pitchFamily="34" charset="0"/>
                <a:cs typeface="Helvetica" panose="020B0604020202030204"/>
              </a:rPr>
              <a:t>su cui </a:t>
            </a:r>
            <a:r>
              <a:rPr lang="it-IT" sz="1500" b="1">
                <a:solidFill>
                  <a:schemeClr val="tx1"/>
                </a:solidFill>
                <a:effectLst/>
                <a:latin typeface="Helvetica" panose="020B0604020202030204"/>
                <a:ea typeface="Aptos" panose="020B0004020202020204" pitchFamily="34" charset="0"/>
                <a:cs typeface="Helvetica" panose="020B0604020202030204"/>
              </a:rPr>
              <a:t>Regione Lombardia </a:t>
            </a:r>
            <a:r>
              <a:rPr lang="it-IT" sz="1500">
                <a:solidFill>
                  <a:schemeClr val="tx1"/>
                </a:solidFill>
                <a:effectLst/>
                <a:latin typeface="Helvetica" panose="020B0604020202030204"/>
                <a:ea typeface="Aptos" panose="020B0004020202020204" pitchFamily="34" charset="0"/>
                <a:cs typeface="Helvetica" panose="020B0604020202030204"/>
              </a:rPr>
              <a:t>svolge la funzione di </a:t>
            </a:r>
            <a:r>
              <a:rPr lang="it-IT" sz="1500" b="1">
                <a:solidFill>
                  <a:schemeClr val="tx1"/>
                </a:solidFill>
                <a:effectLst/>
                <a:latin typeface="Helvetica" panose="020B0604020202030204"/>
                <a:ea typeface="Aptos" panose="020B0004020202020204" pitchFamily="34" charset="0"/>
                <a:cs typeface="Helvetica" panose="020B0604020202030204"/>
              </a:rPr>
              <a:t>Organismo Intermedio</a:t>
            </a:r>
            <a:r>
              <a:rPr lang="it-IT" sz="1500">
                <a:solidFill>
                  <a:schemeClr val="tx1"/>
                </a:solidFill>
                <a:effectLst/>
                <a:latin typeface="Helvetica" panose="020B0604020202030204"/>
                <a:ea typeface="Aptos" panose="020B0004020202020204" pitchFamily="34" charset="0"/>
                <a:cs typeface="Helvetica" panose="020B0604020202030204"/>
              </a:rPr>
              <a:t>, e che sostiene la produzione e l’uso a livello locale di idrogeno verde nell’industria, nelle PMI e nel trasporto locale.</a:t>
            </a:r>
            <a:endParaRPr lang="it-IT" sz="1500" i="1">
              <a:solidFill>
                <a:schemeClr val="tx1"/>
              </a:solidFill>
              <a:effectLst/>
              <a:latin typeface="Helvetica" panose="020B0604020202030204"/>
              <a:ea typeface="Aptos" panose="020B0004020202020204" pitchFamily="34" charset="0"/>
              <a:cs typeface="Helvetica" panose="020B0604020202030204"/>
            </a:endParaRPr>
          </a:p>
          <a:p>
            <a:pPr algn="just"/>
            <a:r>
              <a:rPr lang="it-IT" sz="1500" kern="100">
                <a:solidFill>
                  <a:schemeClr val="tx1"/>
                </a:solidFill>
                <a:latin typeface="Helvetica" panose="020B0604020202030204"/>
                <a:ea typeface="Aptos" panose="020B0004020202020204" pitchFamily="34" charset="0"/>
                <a:cs typeface="Helvetica" panose="020B0604020202030204"/>
              </a:rPr>
              <a:t>Nell’ambito dell’investimento, a</a:t>
            </a:r>
            <a:r>
              <a:rPr lang="it-IT" sz="1500" kern="100">
                <a:solidFill>
                  <a:schemeClr val="tx1"/>
                </a:solidFill>
                <a:effectLst/>
                <a:latin typeface="Helvetica" panose="020B0604020202030204"/>
                <a:ea typeface="Aptos" panose="020B0004020202020204" pitchFamily="34" charset="0"/>
                <a:cs typeface="Helvetica" panose="020B0604020202030204"/>
              </a:rPr>
              <a:t> seguito </a:t>
            </a:r>
            <a:r>
              <a:rPr lang="it-IT" sz="1500" kern="100" err="1">
                <a:solidFill>
                  <a:schemeClr val="tx1"/>
                </a:solidFill>
                <a:effectLst/>
                <a:latin typeface="Helvetica" panose="020B0604020202030204"/>
                <a:ea typeface="Aptos" panose="020B0004020202020204" pitchFamily="34" charset="0"/>
                <a:cs typeface="Helvetica" panose="020B0604020202030204"/>
              </a:rPr>
              <a:t>dell</a:t>
            </a:r>
            <a:r>
              <a:rPr lang="en-US" sz="1500" kern="100">
                <a:solidFill>
                  <a:schemeClr val="tx1"/>
                </a:solidFill>
                <a:latin typeface="Helvetica" panose="020B0604020202030204"/>
                <a:ea typeface="Aptos" panose="020B0004020202020204" pitchFamily="34" charset="0"/>
                <a:cs typeface="Helvetica" panose="020B0604020202030204"/>
              </a:rPr>
              <a:t>’</a:t>
            </a:r>
            <a:r>
              <a:rPr lang="it-IT" sz="1500" kern="100">
                <a:solidFill>
                  <a:schemeClr val="tx1"/>
                </a:solidFill>
                <a:effectLst/>
                <a:latin typeface="Helvetica" panose="020B0604020202030204"/>
                <a:ea typeface="Aptos" panose="020B0004020202020204" pitchFamily="34" charset="0"/>
                <a:cs typeface="Helvetica" panose="020B0604020202030204"/>
              </a:rPr>
              <a:t>approvazione del MASE, sono stati assegnati a Regione Lombardia </a:t>
            </a:r>
            <a:r>
              <a:rPr lang="it-IT" sz="1500" b="1" kern="100">
                <a:solidFill>
                  <a:schemeClr val="tx1"/>
                </a:solidFill>
                <a:effectLst/>
                <a:latin typeface="Helvetica" panose="020B0604020202030204"/>
                <a:ea typeface="Aptos" panose="020B0004020202020204" pitchFamily="34" charset="0"/>
                <a:cs typeface="Helvetica" panose="020B0604020202030204"/>
              </a:rPr>
              <a:t>33,5 M €</a:t>
            </a:r>
            <a:r>
              <a:rPr lang="it-IT" sz="1500" kern="100">
                <a:solidFill>
                  <a:schemeClr val="tx1"/>
                </a:solidFill>
                <a:effectLst/>
                <a:latin typeface="Helvetica" panose="020B0604020202030204"/>
                <a:ea typeface="Aptos" panose="020B0004020202020204" pitchFamily="34" charset="0"/>
                <a:cs typeface="Helvetica" panose="020B0604020202030204"/>
              </a:rPr>
              <a:t>. RL ha quindi pubblicato un bando e i progetti ritenuti idonei sono stati </a:t>
            </a:r>
            <a:r>
              <a:rPr lang="it-IT" sz="1500" b="1" kern="100">
                <a:solidFill>
                  <a:schemeClr val="tx1"/>
                </a:solidFill>
                <a:effectLst/>
                <a:latin typeface="Helvetica" panose="020B0604020202030204"/>
                <a:ea typeface="Aptos" panose="020B0004020202020204" pitchFamily="34" charset="0"/>
                <a:cs typeface="Helvetica" panose="020B0604020202030204"/>
              </a:rPr>
              <a:t>9</a:t>
            </a:r>
            <a:r>
              <a:rPr lang="it-IT" sz="1500" kern="100">
                <a:solidFill>
                  <a:schemeClr val="tx1"/>
                </a:solidFill>
                <a:effectLst/>
                <a:latin typeface="Helvetica" panose="020B0604020202030204"/>
                <a:ea typeface="Aptos" panose="020B0004020202020204" pitchFamily="34" charset="0"/>
                <a:cs typeface="Helvetica" panose="020B0604020202030204"/>
              </a:rPr>
              <a:t>, di cui </a:t>
            </a:r>
            <a:r>
              <a:rPr lang="it-IT" sz="1500" b="1" kern="100">
                <a:solidFill>
                  <a:schemeClr val="tx1"/>
                </a:solidFill>
                <a:effectLst/>
                <a:latin typeface="Helvetica" panose="020B0604020202030204"/>
                <a:ea typeface="Aptos" panose="020B0004020202020204" pitchFamily="34" charset="0"/>
                <a:cs typeface="Helvetica" panose="020B0604020202030204"/>
              </a:rPr>
              <a:t>6 ammessi e finanziati</a:t>
            </a:r>
            <a:r>
              <a:rPr lang="it-IT" sz="1500" b="1" kern="100">
                <a:solidFill>
                  <a:schemeClr val="tx1"/>
                </a:solidFill>
                <a:latin typeface="Helvetica" panose="020B0604020202030204"/>
                <a:ea typeface="Aptos" panose="020B0004020202020204" pitchFamily="34" charset="0"/>
                <a:cs typeface="Helvetica" panose="020B0604020202030204"/>
              </a:rPr>
              <a:t> </a:t>
            </a:r>
            <a:r>
              <a:rPr lang="it-IT" sz="1500" kern="100">
                <a:solidFill>
                  <a:schemeClr val="tx1"/>
                </a:solidFill>
                <a:latin typeface="Helvetica" panose="020B0604020202030204"/>
                <a:ea typeface="Aptos" panose="020B0004020202020204" pitchFamily="34" charset="0"/>
                <a:cs typeface="Helvetica" panose="020B0604020202030204"/>
              </a:rPr>
              <a:t>e</a:t>
            </a:r>
            <a:r>
              <a:rPr lang="it-IT" sz="1500" b="1" kern="100">
                <a:solidFill>
                  <a:schemeClr val="tx1"/>
                </a:solidFill>
                <a:latin typeface="Helvetica" panose="020B0604020202030204"/>
                <a:ea typeface="Aptos" panose="020B0004020202020204" pitchFamily="34" charset="0"/>
                <a:cs typeface="Helvetica" panose="020B0604020202030204"/>
              </a:rPr>
              <a:t> 3 </a:t>
            </a:r>
            <a:r>
              <a:rPr lang="it-IT" sz="1500" b="1" kern="100">
                <a:solidFill>
                  <a:schemeClr val="tx1"/>
                </a:solidFill>
                <a:effectLst/>
                <a:latin typeface="Helvetica" panose="020B0604020202030204"/>
                <a:ea typeface="Aptos" panose="020B0004020202020204" pitchFamily="34" charset="0"/>
                <a:cs typeface="Helvetica" panose="020B0604020202030204"/>
              </a:rPr>
              <a:t>ammessi ma non finanziati </a:t>
            </a:r>
            <a:r>
              <a:rPr lang="it-IT" sz="1500" kern="100">
                <a:solidFill>
                  <a:schemeClr val="tx1"/>
                </a:solidFill>
                <a:effectLst/>
                <a:latin typeface="Helvetica" panose="020B0604020202030204"/>
                <a:ea typeface="Aptos" panose="020B0004020202020204" pitchFamily="34" charset="0"/>
                <a:cs typeface="Helvetica" panose="020B0604020202030204"/>
              </a:rPr>
              <a:t>per esaurimento delle risorse.</a:t>
            </a:r>
          </a:p>
        </p:txBody>
      </p:sp>
      <p:sp>
        <p:nvSpPr>
          <p:cNvPr id="5" name="Oval 4">
            <a:extLst>
              <a:ext uri="{FF2B5EF4-FFF2-40B4-BE49-F238E27FC236}">
                <a16:creationId xmlns:a16="http://schemas.microsoft.com/office/drawing/2014/main" id="{0D8F1D8E-00F6-F5D3-7265-31EBC1BB4F23}"/>
              </a:ext>
            </a:extLst>
          </p:cNvPr>
          <p:cNvSpPr/>
          <p:nvPr/>
        </p:nvSpPr>
        <p:spPr>
          <a:xfrm>
            <a:off x="220484" y="988584"/>
            <a:ext cx="360000" cy="36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sp>
        <p:nvSpPr>
          <p:cNvPr id="2" name="Slide Number Placeholder 1">
            <a:extLst>
              <a:ext uri="{FF2B5EF4-FFF2-40B4-BE49-F238E27FC236}">
                <a16:creationId xmlns:a16="http://schemas.microsoft.com/office/drawing/2014/main" id="{4ED500D0-B8F3-3AE1-869B-B92E65F2EAFE}"/>
              </a:ext>
            </a:extLst>
          </p:cNvPr>
          <p:cNvSpPr>
            <a:spLocks noGrp="1"/>
          </p:cNvSpPr>
          <p:nvPr>
            <p:ph type="sldNum" sz="quarter" idx="12"/>
          </p:nvPr>
        </p:nvSpPr>
        <p:spPr/>
        <p:txBody>
          <a:bodyPr/>
          <a:lstStyle/>
          <a:p>
            <a:pPr algn="just"/>
            <a:fld id="{5D6FADB2-AAFA-4CEB-A977-8D3C4EBEFCC7}" type="slidenum">
              <a:rPr lang="it-IT" sz="1500" smtClean="0">
                <a:latin typeface="Helvetica" panose="020B0604020202030204"/>
                <a:cs typeface="Helvetica" panose="020B0604020202030204"/>
              </a:rPr>
              <a:pPr algn="just"/>
              <a:t>37</a:t>
            </a:fld>
            <a:endParaRPr lang="it-IT" sz="1500">
              <a:latin typeface="Helvetica" panose="020B0604020202030204"/>
              <a:cs typeface="Helvetica" panose="020B0604020202030204"/>
            </a:endParaRPr>
          </a:p>
        </p:txBody>
      </p:sp>
      <p:sp>
        <p:nvSpPr>
          <p:cNvPr id="12" name="TextBox 11">
            <a:extLst>
              <a:ext uri="{FF2B5EF4-FFF2-40B4-BE49-F238E27FC236}">
                <a16:creationId xmlns:a16="http://schemas.microsoft.com/office/drawing/2014/main" id="{6087EB48-31B1-F900-2295-0F0277796569}"/>
              </a:ext>
            </a:extLst>
          </p:cNvPr>
          <p:cNvSpPr txBox="1"/>
          <p:nvPr/>
        </p:nvSpPr>
        <p:spPr>
          <a:xfrm>
            <a:off x="311023" y="4216584"/>
            <a:ext cx="8521954" cy="553998"/>
          </a:xfrm>
          <a:prstGeom prst="rect">
            <a:avLst/>
          </a:prstGeom>
          <a:noFill/>
        </p:spPr>
        <p:txBody>
          <a:bodyPr wrap="square">
            <a:spAutoFit/>
          </a:bodyPr>
          <a:lstStyle/>
          <a:p>
            <a:pPr algn="ctr"/>
            <a:r>
              <a:rPr lang="it-IT" sz="1500" b="1">
                <a:latin typeface="Helvetica" panose="020B0604020202030204"/>
                <a:ea typeface="Aptos" panose="020B0004020202020204" pitchFamily="34" charset="0"/>
                <a:cs typeface="Helvetica" panose="020B0604020202030204"/>
              </a:rPr>
              <a:t>Sono stati quindi individuati come interventi prioritari ai sensi dell’art. 4 i progetti ammessi e non finanziati dei seguenti beneficiari (di seguito è riportato anche il costo del progetto).</a:t>
            </a:r>
            <a:endParaRPr lang="it-IT" sz="1500">
              <a:latin typeface="Helvetica" panose="020B0604020202030204"/>
              <a:cs typeface="Helvetica" panose="020B0604020202030204"/>
            </a:endParaRPr>
          </a:p>
        </p:txBody>
      </p:sp>
      <p:sp>
        <p:nvSpPr>
          <p:cNvPr id="14" name="TextBox 13">
            <a:extLst>
              <a:ext uri="{FF2B5EF4-FFF2-40B4-BE49-F238E27FC236}">
                <a16:creationId xmlns:a16="http://schemas.microsoft.com/office/drawing/2014/main" id="{46EA5227-C3FF-C240-684F-FBE5F02CCDEB}"/>
              </a:ext>
            </a:extLst>
          </p:cNvPr>
          <p:cNvSpPr txBox="1"/>
          <p:nvPr/>
        </p:nvSpPr>
        <p:spPr>
          <a:xfrm>
            <a:off x="3340799" y="4982864"/>
            <a:ext cx="2462400" cy="583200"/>
          </a:xfrm>
          <a:prstGeom prst="rect">
            <a:avLst/>
          </a:prstGeom>
          <a:solidFill>
            <a:schemeClr val="bg1"/>
          </a:solidFill>
          <a:ln w="38100">
            <a:solidFill>
              <a:srgbClr val="A9D18E"/>
            </a:solidFill>
          </a:ln>
        </p:spPr>
        <p:txBody>
          <a:bodyPr wrap="square">
            <a:spAutoFit/>
          </a:bodyPr>
          <a:lstStyle/>
          <a:p>
            <a:pPr algn="ctr"/>
            <a:r>
              <a:rPr lang="it-IT" sz="1600">
                <a:effectLst/>
                <a:latin typeface="Helvetica" panose="020B0604020202030204"/>
                <a:ea typeface="Aptos" panose="020B0004020202020204" pitchFamily="34" charset="0"/>
                <a:cs typeface="Helvetica" panose="020B0604020202030204"/>
              </a:rPr>
              <a:t>BETTONI S.p.A.</a:t>
            </a:r>
          </a:p>
          <a:p>
            <a:pPr algn="ctr"/>
            <a:r>
              <a:rPr lang="it-IT" sz="1600" b="1">
                <a:latin typeface="Helvetica" panose="020B0604020202030204"/>
                <a:ea typeface="Aptos" panose="020B0004020202020204" pitchFamily="34" charset="0"/>
                <a:cs typeface="Helvetica" panose="020B0604020202030204"/>
              </a:rPr>
              <a:t>€ 5.327.000,00</a:t>
            </a:r>
          </a:p>
        </p:txBody>
      </p:sp>
      <p:sp>
        <p:nvSpPr>
          <p:cNvPr id="15" name="TextBox 14">
            <a:extLst>
              <a:ext uri="{FF2B5EF4-FFF2-40B4-BE49-F238E27FC236}">
                <a16:creationId xmlns:a16="http://schemas.microsoft.com/office/drawing/2014/main" id="{72BC4D5F-D267-24DA-28CC-E4150E38AE38}"/>
              </a:ext>
            </a:extLst>
          </p:cNvPr>
          <p:cNvSpPr txBox="1"/>
          <p:nvPr/>
        </p:nvSpPr>
        <p:spPr>
          <a:xfrm>
            <a:off x="6152385" y="4979556"/>
            <a:ext cx="2462400" cy="584775"/>
          </a:xfrm>
          <a:prstGeom prst="rect">
            <a:avLst/>
          </a:prstGeom>
          <a:solidFill>
            <a:schemeClr val="bg1"/>
          </a:solidFill>
          <a:ln w="38100">
            <a:solidFill>
              <a:srgbClr val="A9D18E"/>
            </a:solidFill>
          </a:ln>
        </p:spPr>
        <p:txBody>
          <a:bodyPr wrap="square">
            <a:spAutoFit/>
          </a:bodyPr>
          <a:lstStyle/>
          <a:p>
            <a:pPr algn="ctr"/>
            <a:r>
              <a:rPr lang="it-IT" sz="1600">
                <a:effectLst/>
                <a:latin typeface="Helvetica" panose="020B0604020202030204"/>
                <a:ea typeface="Aptos" panose="020B0004020202020204" pitchFamily="34" charset="0"/>
                <a:cs typeface="Helvetica" panose="020B0604020202030204"/>
              </a:rPr>
              <a:t>ENI S.p.A.</a:t>
            </a:r>
          </a:p>
          <a:p>
            <a:pPr algn="ctr"/>
            <a:r>
              <a:rPr lang="it-IT" sz="1600" b="1">
                <a:effectLst/>
                <a:latin typeface="Helvetica" panose="020B0604020202030204"/>
                <a:ea typeface="Aptos" panose="020B0004020202020204" pitchFamily="34" charset="0"/>
                <a:cs typeface="Helvetica" panose="020B0604020202030204"/>
              </a:rPr>
              <a:t>€ 17.450.000,00</a:t>
            </a:r>
          </a:p>
        </p:txBody>
      </p:sp>
      <p:sp>
        <p:nvSpPr>
          <p:cNvPr id="16" name="TextBox 15">
            <a:extLst>
              <a:ext uri="{FF2B5EF4-FFF2-40B4-BE49-F238E27FC236}">
                <a16:creationId xmlns:a16="http://schemas.microsoft.com/office/drawing/2014/main" id="{DE137173-4541-8A89-CFD9-DE94012116BB}"/>
              </a:ext>
            </a:extLst>
          </p:cNvPr>
          <p:cNvSpPr txBox="1"/>
          <p:nvPr/>
        </p:nvSpPr>
        <p:spPr>
          <a:xfrm>
            <a:off x="530084" y="4979557"/>
            <a:ext cx="2461529" cy="584775"/>
          </a:xfrm>
          <a:prstGeom prst="rect">
            <a:avLst/>
          </a:prstGeom>
          <a:solidFill>
            <a:schemeClr val="bg1"/>
          </a:solidFill>
          <a:ln w="38100">
            <a:solidFill>
              <a:srgbClr val="A9D18E"/>
            </a:solidFill>
          </a:ln>
        </p:spPr>
        <p:txBody>
          <a:bodyPr wrap="square">
            <a:spAutoFit/>
          </a:bodyPr>
          <a:lstStyle/>
          <a:p>
            <a:pPr algn="ctr"/>
            <a:r>
              <a:rPr lang="it-IT" sz="1600">
                <a:effectLst/>
                <a:latin typeface="Helvetica" panose="020B0604020202030204"/>
                <a:ea typeface="Aptos" panose="020B0004020202020204" pitchFamily="34" charset="0"/>
                <a:cs typeface="Helvetica" panose="020B0604020202030204"/>
              </a:rPr>
              <a:t>VITALI S.p.A.</a:t>
            </a:r>
            <a:endParaRPr lang="it-IT" sz="1600">
              <a:latin typeface="Helvetica" panose="020B0604020202030204"/>
              <a:ea typeface="Aptos" panose="020B0004020202020204" pitchFamily="34" charset="0"/>
              <a:cs typeface="Helvetica" panose="020B0604020202030204"/>
            </a:endParaRPr>
          </a:p>
          <a:p>
            <a:pPr algn="ctr"/>
            <a:r>
              <a:rPr lang="it-IT" sz="1600" b="1">
                <a:latin typeface="Helvetica" panose="020B0604020202030204"/>
                <a:ea typeface="Aptos" panose="020B0004020202020204" pitchFamily="34" charset="0"/>
                <a:cs typeface="Helvetica" panose="020B0604020202030204"/>
              </a:rPr>
              <a:t>€ 5.216.000,00</a:t>
            </a:r>
          </a:p>
        </p:txBody>
      </p:sp>
      <p:sp>
        <p:nvSpPr>
          <p:cNvPr id="3" name="CasellaDiTesto 6">
            <a:extLst>
              <a:ext uri="{FF2B5EF4-FFF2-40B4-BE49-F238E27FC236}">
                <a16:creationId xmlns:a16="http://schemas.microsoft.com/office/drawing/2014/main" id="{FF9435FC-00C5-1FC1-B37A-22E2DB62837F}"/>
              </a:ext>
            </a:extLst>
          </p:cNvPr>
          <p:cNvSpPr txBox="1"/>
          <p:nvPr/>
        </p:nvSpPr>
        <p:spPr>
          <a:xfrm>
            <a:off x="2085644" y="548763"/>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DL Coesione e interventi prioritari [2/2]</a:t>
            </a:r>
          </a:p>
        </p:txBody>
      </p:sp>
      <p:sp>
        <p:nvSpPr>
          <p:cNvPr id="23" name="TextBox 22">
            <a:extLst>
              <a:ext uri="{FF2B5EF4-FFF2-40B4-BE49-F238E27FC236}">
                <a16:creationId xmlns:a16="http://schemas.microsoft.com/office/drawing/2014/main" id="{436612F3-3B3E-4AFB-7B50-C98106480AA7}"/>
              </a:ext>
            </a:extLst>
          </p:cNvPr>
          <p:cNvSpPr txBox="1"/>
          <p:nvPr/>
        </p:nvSpPr>
        <p:spPr>
          <a:xfrm>
            <a:off x="365190" y="5684208"/>
            <a:ext cx="8413618" cy="553998"/>
          </a:xfrm>
          <a:prstGeom prst="rect">
            <a:avLst/>
          </a:prstGeom>
          <a:solidFill>
            <a:srgbClr val="DBDBDB"/>
          </a:solidFill>
          <a:ln>
            <a:noFill/>
          </a:ln>
        </p:spPr>
        <p:txBody>
          <a:bodyPr wrap="square">
            <a:spAutoFit/>
          </a:bodyPr>
          <a:lstStyle/>
          <a:p>
            <a:pPr algn="ctr"/>
            <a:r>
              <a:rPr lang="it-IT" sz="1500" b="1">
                <a:latin typeface="Helvetica" panose="020B0604020202030204"/>
                <a:ea typeface="Aptos" panose="020B0004020202020204" pitchFamily="34" charset="0"/>
                <a:cs typeface="Helvetica" panose="020B0604020202030204"/>
              </a:rPr>
              <a:t>I progetti individuati, se confermati, potranno trovare coerenza con l’Azione 2.2.1 del PR FESR 2021-2027</a:t>
            </a:r>
            <a:endParaRPr lang="it-IT" sz="1500">
              <a:latin typeface="Helvetica" panose="020B0604020202030204"/>
              <a:cs typeface="Helvetica" panose="020B0604020202030204"/>
            </a:endParaRPr>
          </a:p>
        </p:txBody>
      </p:sp>
      <p:pic>
        <p:nvPicPr>
          <p:cNvPr id="4" name="Picture 3">
            <a:extLst>
              <a:ext uri="{FF2B5EF4-FFF2-40B4-BE49-F238E27FC236}">
                <a16:creationId xmlns:a16="http://schemas.microsoft.com/office/drawing/2014/main" id="{BBFBE399-B6CA-8979-5AE6-B0BFEF620970}"/>
              </a:ext>
            </a:extLst>
          </p:cNvPr>
          <p:cNvPicPr>
            <a:picLocks noChangeAspect="1"/>
          </p:cNvPicPr>
          <p:nvPr/>
        </p:nvPicPr>
        <p:blipFill>
          <a:blip r:embed="rId2"/>
          <a:stretch>
            <a:fillRect/>
          </a:stretch>
        </p:blipFill>
        <p:spPr>
          <a:xfrm>
            <a:off x="278084" y="1042584"/>
            <a:ext cx="252000" cy="252000"/>
          </a:xfrm>
          <a:prstGeom prst="rect">
            <a:avLst/>
          </a:prstGeom>
        </p:spPr>
      </p:pic>
      <p:pic>
        <p:nvPicPr>
          <p:cNvPr id="10" name="Graphic 9" descr="Badge Tick1 with solid fill">
            <a:extLst>
              <a:ext uri="{FF2B5EF4-FFF2-40B4-BE49-F238E27FC236}">
                <a16:creationId xmlns:a16="http://schemas.microsoft.com/office/drawing/2014/main" id="{310CC7F3-37BC-3958-79A7-FD720EB396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127" y="4901417"/>
            <a:ext cx="360000" cy="360000"/>
          </a:xfrm>
          <a:prstGeom prst="rect">
            <a:avLst/>
          </a:prstGeom>
        </p:spPr>
      </p:pic>
      <p:pic>
        <p:nvPicPr>
          <p:cNvPr id="11" name="Graphic 10" descr="Badge Tick1 with solid fill">
            <a:extLst>
              <a:ext uri="{FF2B5EF4-FFF2-40B4-BE49-F238E27FC236}">
                <a16:creationId xmlns:a16="http://schemas.microsoft.com/office/drawing/2014/main" id="{8E90343D-0014-808A-6C14-7B47DC930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8773" y="4911943"/>
            <a:ext cx="360000" cy="360000"/>
          </a:xfrm>
          <a:prstGeom prst="rect">
            <a:avLst/>
          </a:prstGeom>
        </p:spPr>
      </p:pic>
      <p:pic>
        <p:nvPicPr>
          <p:cNvPr id="13" name="Graphic 12" descr="Badge Tick1 with solid fill">
            <a:extLst>
              <a:ext uri="{FF2B5EF4-FFF2-40B4-BE49-F238E27FC236}">
                <a16:creationId xmlns:a16="http://schemas.microsoft.com/office/drawing/2014/main" id="{CB033AC2-C38C-C481-B4FA-5D46C790A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0359" y="4901417"/>
            <a:ext cx="360000" cy="360000"/>
          </a:xfrm>
          <a:prstGeom prst="rect">
            <a:avLst/>
          </a:prstGeom>
        </p:spPr>
      </p:pic>
    </p:spTree>
    <p:extLst>
      <p:ext uri="{BB962C8B-B14F-4D97-AF65-F5344CB8AC3E}">
        <p14:creationId xmlns:p14="http://schemas.microsoft.com/office/powerpoint/2010/main" val="185333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38</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3469384"/>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663E4973-6661-41EB-F7AA-294502CED6B2}"/>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72863"/>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4036781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625F97-AE7D-0907-A89B-C3CBD80FEFF0}"/>
              </a:ext>
            </a:extLst>
          </p:cNvPr>
          <p:cNvSpPr txBox="1"/>
          <p:nvPr/>
        </p:nvSpPr>
        <p:spPr>
          <a:xfrm>
            <a:off x="382812" y="1213056"/>
            <a:ext cx="8378377" cy="815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indent="0" algn="just" defTabSz="457200" rtl="0" eaLnBrk="1" fontAlgn="auto" latinLnBrk="0" hangingPunct="1">
              <a:spcBef>
                <a:spcPts val="0"/>
              </a:spcBef>
              <a:spcAft>
                <a:spcPts val="600"/>
              </a:spcAft>
              <a:buClrTx/>
              <a:buSzTx/>
              <a:buFontTx/>
              <a:buNone/>
              <a:tabLst/>
              <a:defRPr/>
            </a:pPr>
            <a:r>
              <a:rPr lang="it-IT" sz="1400">
                <a:latin typeface="Helvetica" panose="020B0604020202020204" pitchFamily="34" charset="0"/>
                <a:cs typeface="Helvetica" panose="020B0604020202020204" pitchFamily="34" charset="0"/>
              </a:rPr>
              <a:t>Il </a:t>
            </a:r>
            <a:r>
              <a:rPr lang="it-IT" sz="1400" b="1">
                <a:latin typeface="Helvetica" panose="020B0604020202020204" pitchFamily="34" charset="0"/>
                <a:cs typeface="Helvetica" panose="020B0604020202020204" pitchFamily="34" charset="0"/>
              </a:rPr>
              <a:t>Sistema di Gestione e Controllo del PR FESR 2021-2027</a:t>
            </a:r>
            <a:r>
              <a:rPr lang="it-IT" sz="1400">
                <a:latin typeface="Helvetica" panose="020B0604020202020204" pitchFamily="34" charset="0"/>
                <a:cs typeface="Helvetica" panose="020B0604020202020204" pitchFamily="34" charset="0"/>
              </a:rPr>
              <a:t>, approvato con D.D.U.O. n. 9842 del 30 giugno 2023, è stato </a:t>
            </a:r>
            <a:r>
              <a:rPr lang="it-IT" sz="1400" b="1">
                <a:latin typeface="Helvetica" panose="020B0604020202020204" pitchFamily="34" charset="0"/>
                <a:cs typeface="Helvetica" panose="020B0604020202020204" pitchFamily="34" charset="0"/>
              </a:rPr>
              <a:t>modificato </a:t>
            </a:r>
            <a:r>
              <a:rPr lang="it-IT" sz="1400">
                <a:latin typeface="Helvetica" panose="020B0604020202020204" pitchFamily="34" charset="0"/>
                <a:cs typeface="Helvetica" panose="020B0604020202020204" pitchFamily="34" charset="0"/>
              </a:rPr>
              <a:t>con il </a:t>
            </a:r>
            <a:r>
              <a:rPr lang="it-IT" sz="1400" b="1">
                <a:latin typeface="Helvetica" panose="020B0604020202020204" pitchFamily="34" charset="0"/>
                <a:cs typeface="Helvetica" panose="020B0604020202020204" pitchFamily="34" charset="0"/>
              </a:rPr>
              <a:t>Decreto n. 9743 del 27/06/2024</a:t>
            </a:r>
            <a:r>
              <a:rPr lang="it-IT" sz="1400">
                <a:latin typeface="Helvetica" panose="020B0604020202020204" pitchFamily="34" charset="0"/>
                <a:cs typeface="Helvetica" panose="020B0604020202020204" pitchFamily="34" charset="0"/>
              </a:rPr>
              <a:t>.</a:t>
            </a:r>
          </a:p>
          <a:p>
            <a:pPr algn="just">
              <a:spcAft>
                <a:spcPts val="1200"/>
              </a:spcAft>
              <a:defRPr/>
            </a:pPr>
            <a:r>
              <a:rPr lang="it-IT" sz="1400">
                <a:latin typeface="Helvetica" panose="020B0604020202020204" pitchFamily="34" charset="0"/>
                <a:cs typeface="Helvetica" panose="020B0604020202020204" pitchFamily="34" charset="0"/>
              </a:rPr>
              <a:t>Di seguito sono elencate le </a:t>
            </a:r>
            <a:r>
              <a:rPr lang="it-IT" sz="1400" b="1">
                <a:latin typeface="Helvetica" panose="020B0604020202020204" pitchFamily="34" charset="0"/>
                <a:cs typeface="Helvetica" panose="020B0604020202020204" pitchFamily="34" charset="0"/>
              </a:rPr>
              <a:t>modifiche apportate</a:t>
            </a:r>
            <a:r>
              <a:rPr lang="it-IT" sz="1400">
                <a:latin typeface="Helvetica" panose="020B0604020202020204" pitchFamily="34" charset="0"/>
                <a:cs typeface="Helvetica" panose="020B0604020202020204" pitchFamily="34" charset="0"/>
              </a:rPr>
              <a:t>:</a:t>
            </a:r>
          </a:p>
        </p:txBody>
      </p:sp>
      <p:sp>
        <p:nvSpPr>
          <p:cNvPr id="2" name="Slide Number Placeholder 1">
            <a:extLst>
              <a:ext uri="{FF2B5EF4-FFF2-40B4-BE49-F238E27FC236}">
                <a16:creationId xmlns:a16="http://schemas.microsoft.com/office/drawing/2014/main" id="{D6F3B085-A784-426A-5E7B-1B0FFBA6C9B8}"/>
              </a:ext>
            </a:extLst>
          </p:cNvPr>
          <p:cNvSpPr>
            <a:spLocks noGrp="1"/>
          </p:cNvSpPr>
          <p:nvPr>
            <p:ph type="sldNum" sz="quarter" idx="12"/>
          </p:nvPr>
        </p:nvSpPr>
        <p:spPr/>
        <p:txBody>
          <a:bodyPr/>
          <a:lstStyle/>
          <a:p>
            <a:fld id="{5D6FADB2-AAFA-4CEB-A977-8D3C4EBEFCC7}" type="slidenum">
              <a:rPr lang="it-IT" smtClean="0"/>
              <a:t>39</a:t>
            </a:fld>
            <a:endParaRPr lang="it-IT"/>
          </a:p>
        </p:txBody>
      </p:sp>
      <p:sp>
        <p:nvSpPr>
          <p:cNvPr id="3" name="CasellaDiTesto 6">
            <a:extLst>
              <a:ext uri="{FF2B5EF4-FFF2-40B4-BE49-F238E27FC236}">
                <a16:creationId xmlns:a16="http://schemas.microsoft.com/office/drawing/2014/main" id="{4AF1A2CA-7A5E-6678-4A6A-240E89B6FB48}"/>
              </a:ext>
            </a:extLst>
          </p:cNvPr>
          <p:cNvSpPr txBox="1"/>
          <p:nvPr/>
        </p:nvSpPr>
        <p:spPr>
          <a:xfrm>
            <a:off x="2116370" y="589861"/>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Aggiornamento del SIGECO - PR FESR 21-27</a:t>
            </a:r>
          </a:p>
        </p:txBody>
      </p:sp>
      <p:sp>
        <p:nvSpPr>
          <p:cNvPr id="24" name="TextBox 23">
            <a:extLst>
              <a:ext uri="{FF2B5EF4-FFF2-40B4-BE49-F238E27FC236}">
                <a16:creationId xmlns:a16="http://schemas.microsoft.com/office/drawing/2014/main" id="{13991671-F728-3748-167A-3BEC6E1B8D2A}"/>
              </a:ext>
            </a:extLst>
          </p:cNvPr>
          <p:cNvSpPr txBox="1"/>
          <p:nvPr/>
        </p:nvSpPr>
        <p:spPr>
          <a:xfrm>
            <a:off x="474253" y="2157984"/>
            <a:ext cx="8286936" cy="3847207"/>
          </a:xfrm>
          <a:prstGeom prst="rect">
            <a:avLst/>
          </a:prstGeom>
          <a:noFill/>
        </p:spPr>
        <p:txBody>
          <a:bodyPr wrap="square" rtlCol="0">
            <a:spAutoFit/>
          </a:bodyPr>
          <a:lstStyle/>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Aggiornamento della lista delle </a:t>
            </a:r>
            <a:r>
              <a:rPr lang="it-IT" sz="1400" b="1">
                <a:latin typeface="Helvetica" panose="020B0604020202020204" pitchFamily="34" charset="0"/>
                <a:cs typeface="Helvetica" panose="020B0604020202020204" pitchFamily="34" charset="0"/>
              </a:rPr>
              <a:t>Autorità e degli Organismi </a:t>
            </a:r>
            <a:r>
              <a:rPr lang="it-IT" sz="1400">
                <a:latin typeface="Helvetica" panose="020B0604020202020204" pitchFamily="34" charset="0"/>
                <a:cs typeface="Helvetica" panose="020B0604020202020204" pitchFamily="34" charset="0"/>
              </a:rPr>
              <a:t>coinvolti nell’attuazione del Programma;</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Aggiornamento relativo alle </a:t>
            </a:r>
            <a:r>
              <a:rPr lang="it-IT" sz="1400" b="1">
                <a:latin typeface="Helvetica" panose="020B0604020202020204" pitchFamily="34" charset="0"/>
                <a:cs typeface="Helvetica" panose="020B0604020202020204" pitchFamily="34" charset="0"/>
              </a:rPr>
              <a:t>procedure di selezione delle operazioni e alle piste di controllo</a:t>
            </a:r>
            <a:r>
              <a:rPr lang="it-IT" sz="1400">
                <a:latin typeface="Helvetica" panose="020B0604020202020204" pitchFamily="34" charset="0"/>
                <a:cs typeface="Helvetica" panose="020B0604020202020204" pitchFamily="34" charset="0"/>
              </a:rPr>
              <a:t>;</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Aggiornamento della </a:t>
            </a:r>
            <a:r>
              <a:rPr lang="it-IT" sz="1400" b="1">
                <a:latin typeface="Helvetica" panose="020B0604020202020204" pitchFamily="34" charset="0"/>
                <a:cs typeface="Helvetica" panose="020B0604020202020204" pitchFamily="34" charset="0"/>
              </a:rPr>
              <a:t>struttura organizzativa dell’Autorità di Gestione </a:t>
            </a:r>
            <a:r>
              <a:rPr lang="it-IT" sz="1400">
                <a:latin typeface="Helvetica" panose="020B0604020202020204" pitchFamily="34" charset="0"/>
                <a:cs typeface="Helvetica" panose="020B0604020202020204" pitchFamily="34" charset="0"/>
              </a:rPr>
              <a:t>a seguito dell’entrata in vigore della DGR n. 628 del 13 luglio 2023;</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Modifica e integrazione dell’Allegato 1 – </a:t>
            </a:r>
            <a:r>
              <a:rPr lang="it-IT" sz="1400" b="1">
                <a:latin typeface="Helvetica" panose="020B0604020202020204" pitchFamily="34" charset="0"/>
                <a:cs typeface="Helvetica" panose="020B0604020202020204" pitchFamily="34" charset="0"/>
              </a:rPr>
              <a:t>Manuale delle procedure di selezione </a:t>
            </a:r>
            <a:r>
              <a:rPr lang="it-IT" sz="1400">
                <a:latin typeface="Helvetica" panose="020B0604020202020204" pitchFamily="34" charset="0"/>
                <a:cs typeface="Helvetica" panose="020B0604020202020204" pitchFamily="34" charset="0"/>
              </a:rPr>
              <a:t>(per i dettagli si rimanda al documento stesso);</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Modifica dell’Allegato 5 – </a:t>
            </a:r>
            <a:r>
              <a:rPr lang="it-IT" sz="1400" b="1">
                <a:latin typeface="Helvetica" panose="020B0604020202020204" pitchFamily="34" charset="0"/>
                <a:cs typeface="Helvetica" panose="020B0604020202020204" pitchFamily="34" charset="0"/>
              </a:rPr>
              <a:t>Piste di controllo </a:t>
            </a:r>
            <a:r>
              <a:rPr lang="it-IT" sz="1400">
                <a:latin typeface="Helvetica" panose="020B0604020202020204" pitchFamily="34" charset="0"/>
                <a:cs typeface="Helvetica" panose="020B0604020202020204" pitchFamily="34" charset="0"/>
              </a:rPr>
              <a:t>(per i dettagli si rimanda al documento stesso);</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Inserimento dell’Allegato 6 – </a:t>
            </a:r>
            <a:r>
              <a:rPr lang="it-IT" sz="1400" b="1">
                <a:latin typeface="Helvetica" panose="020B0604020202020204" pitchFamily="34" charset="0"/>
                <a:cs typeface="Helvetica" panose="020B0604020202020204" pitchFamily="34" charset="0"/>
              </a:rPr>
              <a:t>Manuale sulla prevenzione e gestione dei conflitti di interessi </a:t>
            </a:r>
            <a:r>
              <a:rPr lang="it-IT" sz="1400">
                <a:latin typeface="Helvetica" panose="020B0604020202020204" pitchFamily="34" charset="0"/>
                <a:cs typeface="Helvetica" panose="020B0604020202020204" pitchFamily="34" charset="0"/>
              </a:rPr>
              <a:t>(per i dettagli si rimanda al documento stesso);</a:t>
            </a:r>
          </a:p>
          <a:p>
            <a:pPr marL="285750" marR="0" lvl="0" indent="-285750" algn="just" defTabSz="457200" rtl="0" eaLnBrk="1" fontAlgn="auto" latinLnBrk="0" hangingPunct="1">
              <a:spcBef>
                <a:spcPts val="0"/>
              </a:spcBef>
              <a:spcAft>
                <a:spcPts val="1800"/>
              </a:spcAft>
              <a:buClrTx/>
              <a:buSzTx/>
              <a:buFont typeface="Arial" panose="020B0604020202020204" pitchFamily="34" charset="0"/>
              <a:buChar char="•"/>
              <a:tabLst/>
              <a:defRPr/>
            </a:pPr>
            <a:r>
              <a:rPr lang="it-IT" sz="1400">
                <a:latin typeface="Helvetica" panose="020B0604020202020204" pitchFamily="34" charset="0"/>
                <a:cs typeface="Helvetica" panose="020B0604020202020204" pitchFamily="34" charset="0"/>
              </a:rPr>
              <a:t>Inserimento dell’Allegato 7 – </a:t>
            </a:r>
            <a:r>
              <a:rPr lang="it-IT" sz="1400" b="1">
                <a:latin typeface="Helvetica" panose="020B0604020202020204" pitchFamily="34" charset="0"/>
                <a:cs typeface="Helvetica" panose="020B0604020202020204" pitchFamily="34" charset="0"/>
              </a:rPr>
              <a:t>Checklist appalti</a:t>
            </a:r>
            <a:r>
              <a:rPr lang="it-IT" sz="1400">
                <a:latin typeface="Helvetica" panose="020B0604020202020204" pitchFamily="34" charset="0"/>
                <a:cs typeface="Helvetica" panose="020B0604020202020204" pitchFamily="34" charset="0"/>
              </a:rPr>
              <a:t>.</a:t>
            </a:r>
          </a:p>
        </p:txBody>
      </p:sp>
      <p:pic>
        <p:nvPicPr>
          <p:cNvPr id="16" name="Picture 15" descr="A green circle with a white check mark in it&#10;&#10;Description automatically generated">
            <a:extLst>
              <a:ext uri="{FF2B5EF4-FFF2-40B4-BE49-F238E27FC236}">
                <a16:creationId xmlns:a16="http://schemas.microsoft.com/office/drawing/2014/main" id="{5AB740FE-04DF-A549-607D-9AB259137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0" y="2231897"/>
            <a:ext cx="214440" cy="214440"/>
          </a:xfrm>
          <a:prstGeom prst="rect">
            <a:avLst/>
          </a:prstGeom>
        </p:spPr>
      </p:pic>
      <p:pic>
        <p:nvPicPr>
          <p:cNvPr id="17" name="Picture 16" descr="A green circle with a white check mark in it&#10;&#10;Description automatically generated">
            <a:extLst>
              <a:ext uri="{FF2B5EF4-FFF2-40B4-BE49-F238E27FC236}">
                <a16:creationId xmlns:a16="http://schemas.microsoft.com/office/drawing/2014/main" id="{03991B6D-338E-1F11-BB9A-B8B5B79FD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0" y="2884513"/>
            <a:ext cx="214440" cy="214440"/>
          </a:xfrm>
          <a:prstGeom prst="rect">
            <a:avLst/>
          </a:prstGeom>
        </p:spPr>
      </p:pic>
      <p:pic>
        <p:nvPicPr>
          <p:cNvPr id="18" name="Picture 17" descr="A green circle with a white check mark in it&#10;&#10;Description automatically generated">
            <a:extLst>
              <a:ext uri="{FF2B5EF4-FFF2-40B4-BE49-F238E27FC236}">
                <a16:creationId xmlns:a16="http://schemas.microsoft.com/office/drawing/2014/main" id="{7269668C-3BD6-D962-38C7-0CE724D1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0" y="3326166"/>
            <a:ext cx="214440" cy="214440"/>
          </a:xfrm>
          <a:prstGeom prst="rect">
            <a:avLst/>
          </a:prstGeom>
        </p:spPr>
      </p:pic>
      <p:pic>
        <p:nvPicPr>
          <p:cNvPr id="19" name="Picture 18" descr="A green circle with a white check mark in it&#10;&#10;Description automatically generated">
            <a:extLst>
              <a:ext uri="{FF2B5EF4-FFF2-40B4-BE49-F238E27FC236}">
                <a16:creationId xmlns:a16="http://schemas.microsoft.com/office/drawing/2014/main" id="{90F3CA2B-7B31-7EAA-560D-7979BFF01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40" y="3989510"/>
            <a:ext cx="214440" cy="214440"/>
          </a:xfrm>
          <a:prstGeom prst="rect">
            <a:avLst/>
          </a:prstGeom>
        </p:spPr>
      </p:pic>
      <p:pic>
        <p:nvPicPr>
          <p:cNvPr id="20" name="Picture 19" descr="A green circle with a white check mark in it&#10;&#10;Description automatically generated">
            <a:extLst>
              <a:ext uri="{FF2B5EF4-FFF2-40B4-BE49-F238E27FC236}">
                <a16:creationId xmlns:a16="http://schemas.microsoft.com/office/drawing/2014/main" id="{147C7F7D-EA90-1215-0F10-B562E03B3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0" y="4625916"/>
            <a:ext cx="214440" cy="214440"/>
          </a:xfrm>
          <a:prstGeom prst="rect">
            <a:avLst/>
          </a:prstGeom>
        </p:spPr>
      </p:pic>
      <p:pic>
        <p:nvPicPr>
          <p:cNvPr id="21" name="Picture 20" descr="A green circle with a white check mark in it&#10;&#10;Description automatically generated">
            <a:extLst>
              <a:ext uri="{FF2B5EF4-FFF2-40B4-BE49-F238E27FC236}">
                <a16:creationId xmlns:a16="http://schemas.microsoft.com/office/drawing/2014/main" id="{DA093AB1-90A9-8072-001B-C8D955847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40" y="5093411"/>
            <a:ext cx="214440" cy="214440"/>
          </a:xfrm>
          <a:prstGeom prst="rect">
            <a:avLst/>
          </a:prstGeom>
        </p:spPr>
      </p:pic>
      <p:pic>
        <p:nvPicPr>
          <p:cNvPr id="22" name="Picture 21" descr="A green circle with a white check mark in it&#10;&#10;Description automatically generated">
            <a:extLst>
              <a:ext uri="{FF2B5EF4-FFF2-40B4-BE49-F238E27FC236}">
                <a16:creationId xmlns:a16="http://schemas.microsoft.com/office/drawing/2014/main" id="{66C9E4DD-032D-AD43-9359-F88EC6F1F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0" y="5723677"/>
            <a:ext cx="214440" cy="214440"/>
          </a:xfrm>
          <a:prstGeom prst="rect">
            <a:avLst/>
          </a:prstGeom>
        </p:spPr>
      </p:pic>
    </p:spTree>
    <p:extLst>
      <p:ext uri="{BB962C8B-B14F-4D97-AF65-F5344CB8AC3E}">
        <p14:creationId xmlns:p14="http://schemas.microsoft.com/office/powerpoint/2010/main" val="371561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4</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1497705"/>
            <a:ext cx="356302" cy="391811"/>
          </a:xfrm>
          <a:prstGeom prst="rect">
            <a:avLst/>
          </a:prstGeom>
        </p:spPr>
      </p:pic>
      <p:grpSp>
        <p:nvGrpSpPr>
          <p:cNvPr id="31" name="Group 30">
            <a:extLst>
              <a:ext uri="{FF2B5EF4-FFF2-40B4-BE49-F238E27FC236}">
                <a16:creationId xmlns:a16="http://schemas.microsoft.com/office/drawing/2014/main" id="{03D03AC2-733B-44BE-2774-6E8A4A4EA595}"/>
              </a:ext>
            </a:extLst>
          </p:cNvPr>
          <p:cNvGrpSpPr/>
          <p:nvPr/>
        </p:nvGrpSpPr>
        <p:grpSpPr>
          <a:xfrm>
            <a:off x="615380" y="1123907"/>
            <a:ext cx="7913241" cy="5081824"/>
            <a:chOff x="615380" y="1114282"/>
            <a:chExt cx="7913241" cy="5081824"/>
          </a:xfrm>
        </p:grpSpPr>
        <p:grpSp>
          <p:nvGrpSpPr>
            <p:cNvPr id="6" name="Group 5">
              <a:extLst>
                <a:ext uri="{FF2B5EF4-FFF2-40B4-BE49-F238E27FC236}">
                  <a16:creationId xmlns:a16="http://schemas.microsoft.com/office/drawing/2014/main" id="{BEB9CC1E-2AC4-B536-BD0A-A68F9F39C5E9}"/>
                </a:ext>
              </a:extLst>
            </p:cNvPr>
            <p:cNvGrpSpPr/>
            <p:nvPr/>
          </p:nvGrpSpPr>
          <p:grpSpPr>
            <a:xfrm>
              <a:off x="669229" y="1114282"/>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06990"/>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D147CE83-1942-5D13-6A29-33DBD21013D9}"/>
                </a:ext>
              </a:extLst>
            </p:cNvPr>
            <p:cNvGrpSpPr/>
            <p:nvPr/>
          </p:nvGrpSpPr>
          <p:grpSpPr>
            <a:xfrm>
              <a:off x="669229" y="1899698"/>
              <a:ext cx="7859392" cy="369332"/>
              <a:chOff x="648061" y="2081239"/>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39453" y="2139643"/>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48061" y="2103950"/>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08177" y="2081239"/>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292406"/>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85114"/>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7" name="Group 26">
              <a:extLst>
                <a:ext uri="{FF2B5EF4-FFF2-40B4-BE49-F238E27FC236}">
                  <a16:creationId xmlns:a16="http://schemas.microsoft.com/office/drawing/2014/main" id="{8AF15597-BC08-D372-B05F-2D0D5EF61478}"/>
                </a:ext>
              </a:extLst>
            </p:cNvPr>
            <p:cNvGrpSpPr/>
            <p:nvPr/>
          </p:nvGrpSpPr>
          <p:grpSpPr>
            <a:xfrm>
              <a:off x="669229" y="3470530"/>
              <a:ext cx="7859392" cy="369332"/>
              <a:chOff x="648061" y="3342190"/>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39453" y="340059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48061" y="336490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08177" y="334219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50F3113D-7B8C-8153-FF51-EE76278A33D3}"/>
                </a:ext>
              </a:extLst>
            </p:cNvPr>
            <p:cNvGrpSpPr/>
            <p:nvPr/>
          </p:nvGrpSpPr>
          <p:grpSpPr>
            <a:xfrm>
              <a:off x="669229" y="3863238"/>
              <a:ext cx="7859392" cy="369332"/>
              <a:chOff x="648061" y="369457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39453" y="375297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48061" y="371728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08177" y="369457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55946"/>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0155"/>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41362"/>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34070"/>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26774"/>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6" name="Group 25">
              <a:extLst>
                <a:ext uri="{FF2B5EF4-FFF2-40B4-BE49-F238E27FC236}">
                  <a16:creationId xmlns:a16="http://schemas.microsoft.com/office/drawing/2014/main" id="{F0B9BE32-2DDD-2D12-0E23-5EBA6C81E8E9}"/>
                </a:ext>
              </a:extLst>
            </p:cNvPr>
            <p:cNvGrpSpPr/>
            <p:nvPr/>
          </p:nvGrpSpPr>
          <p:grpSpPr>
            <a:xfrm>
              <a:off x="669229" y="3077822"/>
              <a:ext cx="7859392" cy="369332"/>
              <a:chOff x="648061" y="2965850"/>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39453" y="302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48061" y="29885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08177" y="29658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spTree>
    <p:extLst>
      <p:ext uri="{BB962C8B-B14F-4D97-AF65-F5344CB8AC3E}">
        <p14:creationId xmlns:p14="http://schemas.microsoft.com/office/powerpoint/2010/main" val="45435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3B085-A784-426A-5E7B-1B0FFBA6C9B8}"/>
              </a:ext>
            </a:extLst>
          </p:cNvPr>
          <p:cNvSpPr>
            <a:spLocks noGrp="1"/>
          </p:cNvSpPr>
          <p:nvPr>
            <p:ph type="sldNum" sz="quarter" idx="12"/>
          </p:nvPr>
        </p:nvSpPr>
        <p:spPr/>
        <p:txBody>
          <a:bodyPr/>
          <a:lstStyle/>
          <a:p>
            <a:fld id="{5D6FADB2-AAFA-4CEB-A977-8D3C4EBEFCC7}" type="slidenum">
              <a:rPr lang="it-IT" smtClean="0"/>
              <a:t>40</a:t>
            </a:fld>
            <a:endParaRPr lang="it-IT"/>
          </a:p>
        </p:txBody>
      </p:sp>
      <p:sp>
        <p:nvSpPr>
          <p:cNvPr id="3" name="CasellaDiTesto 6">
            <a:extLst>
              <a:ext uri="{FF2B5EF4-FFF2-40B4-BE49-F238E27FC236}">
                <a16:creationId xmlns:a16="http://schemas.microsoft.com/office/drawing/2014/main" id="{4AF1A2CA-7A5E-6678-4A6A-240E89B6FB48}"/>
              </a:ext>
            </a:extLst>
          </p:cNvPr>
          <p:cNvSpPr txBox="1"/>
          <p:nvPr/>
        </p:nvSpPr>
        <p:spPr>
          <a:xfrm>
            <a:off x="2116370" y="589861"/>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Aggiornamento soggetti coinvolti nell’attuazione del PR</a:t>
            </a:r>
          </a:p>
        </p:txBody>
      </p:sp>
      <p:sp>
        <p:nvSpPr>
          <p:cNvPr id="5" name="TextBox 4">
            <a:extLst>
              <a:ext uri="{FF2B5EF4-FFF2-40B4-BE49-F238E27FC236}">
                <a16:creationId xmlns:a16="http://schemas.microsoft.com/office/drawing/2014/main" id="{50B88EF6-7FB2-1A46-2CCC-86424C3D18F6}"/>
              </a:ext>
            </a:extLst>
          </p:cNvPr>
          <p:cNvSpPr txBox="1"/>
          <p:nvPr/>
        </p:nvSpPr>
        <p:spPr>
          <a:xfrm>
            <a:off x="355103" y="1185524"/>
            <a:ext cx="8188502" cy="817245"/>
          </a:xfrm>
          <a:prstGeom prst="roundRect">
            <a:avLst/>
          </a:prstGeom>
          <a:noFill/>
          <a:ln w="28575">
            <a:noFill/>
          </a:ln>
        </p:spPr>
        <p:txBody>
          <a:bodyPr wrap="square" rtlCol="0">
            <a:spAutoFit/>
          </a:bodyPr>
          <a:lstStyle/>
          <a:p>
            <a:pPr marR="0" lvl="0" indent="0" algn="just" defTabSz="457200" rtl="0" eaLnBrk="1" fontAlgn="auto" latinLnBrk="0" hangingPunct="1">
              <a:spcBef>
                <a:spcPts val="0"/>
              </a:spcBef>
              <a:spcAft>
                <a:spcPts val="1200"/>
              </a:spcAft>
              <a:buClrTx/>
              <a:buSzTx/>
              <a:buFontTx/>
              <a:buNone/>
              <a:tabLst/>
              <a:defRPr/>
            </a:pPr>
            <a:r>
              <a:rPr lang="it-IT" sz="1400">
                <a:latin typeface="Helvetica" panose="020B0604020202020204" pitchFamily="34" charset="0"/>
                <a:cs typeface="Helvetica" panose="020B0604020202020204" pitchFamily="34" charset="0"/>
              </a:rPr>
              <a:t>Di seguito sono evidenziati i </a:t>
            </a:r>
            <a:r>
              <a:rPr lang="it-IT" sz="1400" b="1">
                <a:latin typeface="Helvetica" panose="020B0604020202020204" pitchFamily="34" charset="0"/>
                <a:cs typeface="Helvetica" panose="020B0604020202020204" pitchFamily="34" charset="0"/>
              </a:rPr>
              <a:t>soggetti coinvolti </a:t>
            </a:r>
            <a:r>
              <a:rPr lang="it-IT" sz="1400">
                <a:latin typeface="Helvetica" panose="020B0604020202020204" pitchFamily="34" charset="0"/>
                <a:cs typeface="Helvetica" panose="020B0604020202020204" pitchFamily="34" charset="0"/>
              </a:rPr>
              <a:t>nell’attuazione del Programma indicati nel paragrafo dedicato alle</a:t>
            </a:r>
            <a:r>
              <a:rPr lang="it-IT" sz="1400" b="1">
                <a:latin typeface="Helvetica" panose="020B0604020202020204" pitchFamily="34" charset="0"/>
                <a:cs typeface="Helvetica" panose="020B0604020202020204" pitchFamily="34" charset="0"/>
              </a:rPr>
              <a:t> Autorità e agli Organismi del PR FESR 2021-2027 </a:t>
            </a:r>
            <a:r>
              <a:rPr lang="it-IT" sz="1400">
                <a:latin typeface="Helvetica" panose="020B0604020202020204" pitchFamily="34" charset="0"/>
                <a:cs typeface="Helvetica" panose="020B0604020202020204" pitchFamily="34" charset="0"/>
              </a:rPr>
              <a:t>del </a:t>
            </a:r>
            <a:r>
              <a:rPr lang="it-IT" sz="1400" b="1">
                <a:latin typeface="Helvetica" panose="020B0604020202020204" pitchFamily="34" charset="0"/>
                <a:cs typeface="Helvetica" panose="020B0604020202020204" pitchFamily="34" charset="0"/>
              </a:rPr>
              <a:t>Sistema di Gestione e Controllo</a:t>
            </a:r>
            <a:r>
              <a:rPr lang="it-IT" sz="1400">
                <a:latin typeface="Helvetica" panose="020B0604020202020204" pitchFamily="34" charset="0"/>
                <a:cs typeface="Helvetica" panose="020B0604020202020204" pitchFamily="34" charset="0"/>
              </a:rPr>
              <a:t>.</a:t>
            </a:r>
          </a:p>
        </p:txBody>
      </p:sp>
      <p:sp>
        <p:nvSpPr>
          <p:cNvPr id="4" name="Freeform 13">
            <a:extLst>
              <a:ext uri="{FF2B5EF4-FFF2-40B4-BE49-F238E27FC236}">
                <a16:creationId xmlns:a16="http://schemas.microsoft.com/office/drawing/2014/main" id="{5BC13AD3-5665-BEAF-D766-0A7240FDD045}"/>
              </a:ext>
            </a:extLst>
          </p:cNvPr>
          <p:cNvSpPr/>
          <p:nvPr/>
        </p:nvSpPr>
        <p:spPr>
          <a:xfrm>
            <a:off x="1497429" y="2346036"/>
            <a:ext cx="6149143" cy="3150037"/>
          </a:xfrm>
          <a:custGeom>
            <a:avLst/>
            <a:gdLst>
              <a:gd name="connsiteX0" fmla="*/ 3333366 w 6666732"/>
              <a:gd name="connsiteY0" fmla="*/ 0 h 3574666"/>
              <a:gd name="connsiteX1" fmla="*/ 6666732 w 6666732"/>
              <a:gd name="connsiteY1" fmla="*/ 3333366 h 3574666"/>
              <a:gd name="connsiteX2" fmla="*/ 6662395 w 6666732"/>
              <a:gd name="connsiteY2" fmla="*/ 3504901 h 3574666"/>
              <a:gd name="connsiteX3" fmla="*/ 6657090 w 6666732"/>
              <a:gd name="connsiteY3" fmla="*/ 3574666 h 3574666"/>
              <a:gd name="connsiteX4" fmla="*/ 9642 w 6666732"/>
              <a:gd name="connsiteY4" fmla="*/ 3574666 h 3574666"/>
              <a:gd name="connsiteX5" fmla="*/ 4337 w 6666732"/>
              <a:gd name="connsiteY5" fmla="*/ 3504901 h 3574666"/>
              <a:gd name="connsiteX6" fmla="*/ 0 w 6666732"/>
              <a:gd name="connsiteY6" fmla="*/ 3333366 h 3574666"/>
              <a:gd name="connsiteX7" fmla="*/ 3333366 w 6666732"/>
              <a:gd name="connsiteY7" fmla="*/ 0 h 3574666"/>
              <a:gd name="connsiteX0" fmla="*/ 9642 w 6666732"/>
              <a:gd name="connsiteY0" fmla="*/ 3574666 h 3725903"/>
              <a:gd name="connsiteX1" fmla="*/ 4337 w 6666732"/>
              <a:gd name="connsiteY1" fmla="*/ 3504901 h 3725903"/>
              <a:gd name="connsiteX2" fmla="*/ 0 w 6666732"/>
              <a:gd name="connsiteY2" fmla="*/ 3333366 h 3725903"/>
              <a:gd name="connsiteX3" fmla="*/ 3333366 w 6666732"/>
              <a:gd name="connsiteY3" fmla="*/ 0 h 3725903"/>
              <a:gd name="connsiteX4" fmla="*/ 6666732 w 6666732"/>
              <a:gd name="connsiteY4" fmla="*/ 3333366 h 3725903"/>
              <a:gd name="connsiteX5" fmla="*/ 6662395 w 6666732"/>
              <a:gd name="connsiteY5" fmla="*/ 3504901 h 3725903"/>
              <a:gd name="connsiteX6" fmla="*/ 6657090 w 6666732"/>
              <a:gd name="connsiteY6" fmla="*/ 3574666 h 3725903"/>
              <a:gd name="connsiteX7" fmla="*/ 160810 w 6666732"/>
              <a:gd name="connsiteY7" fmla="*/ 3725903 h 3725903"/>
              <a:gd name="connsiteX0" fmla="*/ 9642 w 6666732"/>
              <a:gd name="connsiteY0" fmla="*/ 3574666 h 3574666"/>
              <a:gd name="connsiteX1" fmla="*/ 4337 w 6666732"/>
              <a:gd name="connsiteY1" fmla="*/ 3504901 h 3574666"/>
              <a:gd name="connsiteX2" fmla="*/ 0 w 6666732"/>
              <a:gd name="connsiteY2" fmla="*/ 3333366 h 3574666"/>
              <a:gd name="connsiteX3" fmla="*/ 3333366 w 6666732"/>
              <a:gd name="connsiteY3" fmla="*/ 0 h 3574666"/>
              <a:gd name="connsiteX4" fmla="*/ 6666732 w 6666732"/>
              <a:gd name="connsiteY4" fmla="*/ 3333366 h 3574666"/>
              <a:gd name="connsiteX5" fmla="*/ 6662395 w 6666732"/>
              <a:gd name="connsiteY5" fmla="*/ 3504901 h 3574666"/>
              <a:gd name="connsiteX6" fmla="*/ 6657090 w 6666732"/>
              <a:gd name="connsiteY6" fmla="*/ 3574666 h 3574666"/>
              <a:gd name="connsiteX7" fmla="*/ 5466883 w 6666732"/>
              <a:gd name="connsiteY7" fmla="*/ 3428288 h 3574666"/>
              <a:gd name="connsiteX0" fmla="*/ 9642 w 6666732"/>
              <a:gd name="connsiteY0" fmla="*/ 3574666 h 3574666"/>
              <a:gd name="connsiteX1" fmla="*/ 4337 w 6666732"/>
              <a:gd name="connsiteY1" fmla="*/ 3504901 h 3574666"/>
              <a:gd name="connsiteX2" fmla="*/ 0 w 6666732"/>
              <a:gd name="connsiteY2" fmla="*/ 3333366 h 3574666"/>
              <a:gd name="connsiteX3" fmla="*/ 3333366 w 6666732"/>
              <a:gd name="connsiteY3" fmla="*/ 0 h 3574666"/>
              <a:gd name="connsiteX4" fmla="*/ 6666732 w 6666732"/>
              <a:gd name="connsiteY4" fmla="*/ 3333366 h 3574666"/>
              <a:gd name="connsiteX5" fmla="*/ 6662395 w 6666732"/>
              <a:gd name="connsiteY5" fmla="*/ 3504901 h 3574666"/>
              <a:gd name="connsiteX6" fmla="*/ 6657090 w 6666732"/>
              <a:gd name="connsiteY6" fmla="*/ 3574666 h 357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732" h="3574666">
                <a:moveTo>
                  <a:pt x="9642" y="3574666"/>
                </a:moveTo>
                <a:lnTo>
                  <a:pt x="4337" y="3504901"/>
                </a:lnTo>
                <a:cubicBezTo>
                  <a:pt x="1458" y="3448086"/>
                  <a:pt x="0" y="3390896"/>
                  <a:pt x="0" y="3333366"/>
                </a:cubicBezTo>
                <a:cubicBezTo>
                  <a:pt x="0" y="1492399"/>
                  <a:pt x="1492399" y="0"/>
                  <a:pt x="3333366" y="0"/>
                </a:cubicBezTo>
                <a:cubicBezTo>
                  <a:pt x="5174333" y="0"/>
                  <a:pt x="6666732" y="1492399"/>
                  <a:pt x="6666732" y="3333366"/>
                </a:cubicBezTo>
                <a:cubicBezTo>
                  <a:pt x="6666732" y="3390896"/>
                  <a:pt x="6665275" y="3448086"/>
                  <a:pt x="6662395" y="3504901"/>
                </a:cubicBezTo>
                <a:lnTo>
                  <a:pt x="6657090" y="3574666"/>
                </a:lnTo>
              </a:path>
            </a:pathLst>
          </a:custGeom>
          <a:noFill/>
          <a:ln w="38100" cap="sq" cmpd="sng" algn="ctr">
            <a:solidFill>
              <a:srgbClr val="009F4F"/>
            </a:solidFill>
            <a:prstDash val="solid"/>
            <a:miter lim="800000"/>
            <a:headEnd type="none" w="med" len="med"/>
            <a:tailEnd type="none"/>
          </a:ln>
          <a:effectLst/>
        </p:spPr>
        <p:txBody>
          <a:bodyPr rot="0" spcFirstLastPara="0" vertOverflow="overflow" horzOverflow="overflow" vert="horz" wrap="square" lIns="48696" tIns="48696" rIns="48696" bIns="48696"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5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75" name="Hexagon 174">
            <a:extLst>
              <a:ext uri="{FF2B5EF4-FFF2-40B4-BE49-F238E27FC236}">
                <a16:creationId xmlns:a16="http://schemas.microsoft.com/office/drawing/2014/main" id="{CE4A58F1-31D7-F9A7-5345-F33F3C7A8717}"/>
              </a:ext>
            </a:extLst>
          </p:cNvPr>
          <p:cNvSpPr/>
          <p:nvPr/>
        </p:nvSpPr>
        <p:spPr>
          <a:xfrm>
            <a:off x="3726389" y="4091827"/>
            <a:ext cx="1691221" cy="712978"/>
          </a:xfrm>
          <a:prstGeom prst="hexagon">
            <a:avLst/>
          </a:prstGeom>
          <a:ln>
            <a:solidFill>
              <a:srgbClr val="1541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t>PR FESR 2021-2027</a:t>
            </a:r>
          </a:p>
        </p:txBody>
      </p:sp>
      <p:grpSp>
        <p:nvGrpSpPr>
          <p:cNvPr id="204" name="Group 203">
            <a:extLst>
              <a:ext uri="{FF2B5EF4-FFF2-40B4-BE49-F238E27FC236}">
                <a16:creationId xmlns:a16="http://schemas.microsoft.com/office/drawing/2014/main" id="{458FBD9F-E844-7D87-7FB0-E4F30D364312}"/>
              </a:ext>
            </a:extLst>
          </p:cNvPr>
          <p:cNvGrpSpPr/>
          <p:nvPr/>
        </p:nvGrpSpPr>
        <p:grpSpPr>
          <a:xfrm>
            <a:off x="6193779" y="4986036"/>
            <a:ext cx="1721778" cy="581692"/>
            <a:chOff x="6193779" y="4986036"/>
            <a:chExt cx="1721778" cy="581692"/>
          </a:xfrm>
        </p:grpSpPr>
        <p:sp>
          <p:nvSpPr>
            <p:cNvPr id="7" name="Flowchart: Connector 11">
              <a:extLst>
                <a:ext uri="{FF2B5EF4-FFF2-40B4-BE49-F238E27FC236}">
                  <a16:creationId xmlns:a16="http://schemas.microsoft.com/office/drawing/2014/main" id="{A323F601-C981-A3F0-E491-3D551F5FA8F0}"/>
                </a:ext>
              </a:extLst>
            </p:cNvPr>
            <p:cNvSpPr>
              <a:spLocks noChangeAspect="1"/>
            </p:cNvSpPr>
            <p:nvPr/>
          </p:nvSpPr>
          <p:spPr bwMode="ltGray">
            <a:xfrm>
              <a:off x="7333598" y="4986036"/>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7" name="TextBox 186">
              <a:extLst>
                <a:ext uri="{FF2B5EF4-FFF2-40B4-BE49-F238E27FC236}">
                  <a16:creationId xmlns:a16="http://schemas.microsoft.com/office/drawing/2014/main" id="{68909E7B-6CDE-E134-DEF8-7A3A1ED00D42}"/>
                </a:ext>
              </a:extLst>
            </p:cNvPr>
            <p:cNvSpPr txBox="1"/>
            <p:nvPr/>
          </p:nvSpPr>
          <p:spPr>
            <a:xfrm>
              <a:off x="6193779" y="5055545"/>
              <a:ext cx="1303350" cy="442674"/>
            </a:xfrm>
            <a:prstGeom prst="roundRect">
              <a:avLst/>
            </a:prstGeom>
            <a:noFill/>
            <a:ln w="28575">
              <a:noFill/>
            </a:ln>
          </p:spPr>
          <p:txBody>
            <a:bodyPr wrap="square" rtlCol="0">
              <a:spAutoFit/>
            </a:bodyPr>
            <a:lstStyle/>
            <a:p>
              <a:pPr algn="ctr"/>
              <a:r>
                <a:rPr lang="it-IT" sz="1000" b="1">
                  <a:latin typeface="Helvetica" panose="020B0604020202020204" pitchFamily="34" charset="0"/>
                </a:rPr>
                <a:t>Struttura Ragioneria</a:t>
              </a:r>
            </a:p>
          </p:txBody>
        </p:sp>
        <p:pic>
          <p:nvPicPr>
            <p:cNvPr id="191" name="Picture 190">
              <a:extLst>
                <a:ext uri="{FF2B5EF4-FFF2-40B4-BE49-F238E27FC236}">
                  <a16:creationId xmlns:a16="http://schemas.microsoft.com/office/drawing/2014/main" id="{7AFAA50A-C0B2-3F9E-B7CE-B245B364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242" y="5100666"/>
              <a:ext cx="358657" cy="358657"/>
            </a:xfrm>
            <a:prstGeom prst="rect">
              <a:avLst/>
            </a:prstGeom>
          </p:spPr>
        </p:pic>
      </p:grpSp>
      <p:grpSp>
        <p:nvGrpSpPr>
          <p:cNvPr id="210" name="Group 209">
            <a:extLst>
              <a:ext uri="{FF2B5EF4-FFF2-40B4-BE49-F238E27FC236}">
                <a16:creationId xmlns:a16="http://schemas.microsoft.com/office/drawing/2014/main" id="{94C2A402-C703-9F24-5266-F73DFEB23A04}"/>
              </a:ext>
            </a:extLst>
          </p:cNvPr>
          <p:cNvGrpSpPr/>
          <p:nvPr/>
        </p:nvGrpSpPr>
        <p:grpSpPr>
          <a:xfrm>
            <a:off x="5784574" y="3831714"/>
            <a:ext cx="1876896" cy="612934"/>
            <a:chOff x="5784574" y="3831714"/>
            <a:chExt cx="1876896" cy="612934"/>
          </a:xfrm>
        </p:grpSpPr>
        <p:sp>
          <p:nvSpPr>
            <p:cNvPr id="11" name="Flowchart: Connector 11">
              <a:extLst>
                <a:ext uri="{FF2B5EF4-FFF2-40B4-BE49-F238E27FC236}">
                  <a16:creationId xmlns:a16="http://schemas.microsoft.com/office/drawing/2014/main" id="{D8DE7FC5-84E1-82B8-EB39-8D359AC3D9EC}"/>
                </a:ext>
              </a:extLst>
            </p:cNvPr>
            <p:cNvSpPr>
              <a:spLocks noChangeAspect="1"/>
            </p:cNvSpPr>
            <p:nvPr/>
          </p:nvSpPr>
          <p:spPr bwMode="ltGray">
            <a:xfrm>
              <a:off x="7079511" y="3847335"/>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90" name="TextBox 189">
              <a:extLst>
                <a:ext uri="{FF2B5EF4-FFF2-40B4-BE49-F238E27FC236}">
                  <a16:creationId xmlns:a16="http://schemas.microsoft.com/office/drawing/2014/main" id="{A80DBB76-4F30-9662-70A2-6D5D139F7A64}"/>
                </a:ext>
              </a:extLst>
            </p:cNvPr>
            <p:cNvSpPr txBox="1"/>
            <p:nvPr/>
          </p:nvSpPr>
          <p:spPr>
            <a:xfrm>
              <a:off x="5784574" y="3831714"/>
              <a:ext cx="1303350" cy="612934"/>
            </a:xfrm>
            <a:prstGeom prst="roundRect">
              <a:avLst/>
            </a:prstGeom>
            <a:noFill/>
            <a:ln w="28575">
              <a:noFill/>
            </a:ln>
          </p:spPr>
          <p:txBody>
            <a:bodyPr wrap="square" rtlCol="0">
              <a:spAutoFit/>
            </a:bodyPr>
            <a:lstStyle/>
            <a:p>
              <a:pPr algn="ctr"/>
              <a:r>
                <a:rPr lang="it-IT" sz="1000" b="1">
                  <a:latin typeface="Helvetica" panose="020B0604020202020204" pitchFamily="34" charset="0"/>
                </a:rPr>
                <a:t>Comitato di Valutazione Aiuti di Stato</a:t>
              </a:r>
            </a:p>
          </p:txBody>
        </p:sp>
        <p:pic>
          <p:nvPicPr>
            <p:cNvPr id="193" name="Picture 192" descr="A magnifying glass and a check mark&#10;&#10;Description automatically generated">
              <a:extLst>
                <a:ext uri="{FF2B5EF4-FFF2-40B4-BE49-F238E27FC236}">
                  <a16:creationId xmlns:a16="http://schemas.microsoft.com/office/drawing/2014/main" id="{37A4D5CB-9899-F0ED-86F5-0A036F189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236" y="3958181"/>
              <a:ext cx="360000" cy="360000"/>
            </a:xfrm>
            <a:prstGeom prst="rect">
              <a:avLst/>
            </a:prstGeom>
          </p:spPr>
        </p:pic>
      </p:grpSp>
      <p:grpSp>
        <p:nvGrpSpPr>
          <p:cNvPr id="209" name="Group 208">
            <a:extLst>
              <a:ext uri="{FF2B5EF4-FFF2-40B4-BE49-F238E27FC236}">
                <a16:creationId xmlns:a16="http://schemas.microsoft.com/office/drawing/2014/main" id="{6F3C50CF-4EC3-2389-F5D7-0575AB32092E}"/>
              </a:ext>
            </a:extLst>
          </p:cNvPr>
          <p:cNvGrpSpPr/>
          <p:nvPr/>
        </p:nvGrpSpPr>
        <p:grpSpPr>
          <a:xfrm>
            <a:off x="5247211" y="2645545"/>
            <a:ext cx="1471499" cy="944478"/>
            <a:chOff x="5247211" y="2645545"/>
            <a:chExt cx="1471499" cy="944478"/>
          </a:xfrm>
        </p:grpSpPr>
        <p:sp>
          <p:nvSpPr>
            <p:cNvPr id="8" name="Flowchart: Connector 11">
              <a:extLst>
                <a:ext uri="{FF2B5EF4-FFF2-40B4-BE49-F238E27FC236}">
                  <a16:creationId xmlns:a16="http://schemas.microsoft.com/office/drawing/2014/main" id="{3C28D05B-1D17-D06B-BDE5-6EA94473827B}"/>
                </a:ext>
              </a:extLst>
            </p:cNvPr>
            <p:cNvSpPr>
              <a:spLocks noChangeAspect="1"/>
            </p:cNvSpPr>
            <p:nvPr/>
          </p:nvSpPr>
          <p:spPr bwMode="ltGray">
            <a:xfrm>
              <a:off x="6136751" y="2645545"/>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9" name="TextBox 188">
              <a:extLst>
                <a:ext uri="{FF2B5EF4-FFF2-40B4-BE49-F238E27FC236}">
                  <a16:creationId xmlns:a16="http://schemas.microsoft.com/office/drawing/2014/main" id="{F47A5915-D28A-E57D-299B-ED66FC44A4B9}"/>
                </a:ext>
              </a:extLst>
            </p:cNvPr>
            <p:cNvSpPr txBox="1"/>
            <p:nvPr/>
          </p:nvSpPr>
          <p:spPr>
            <a:xfrm>
              <a:off x="5247211" y="3147349"/>
              <a:ext cx="1303350" cy="442674"/>
            </a:xfrm>
            <a:prstGeom prst="roundRect">
              <a:avLst/>
            </a:prstGeom>
            <a:noFill/>
            <a:ln w="28575">
              <a:noFill/>
            </a:ln>
          </p:spPr>
          <p:txBody>
            <a:bodyPr wrap="square" rtlCol="0">
              <a:spAutoFit/>
            </a:bodyPr>
            <a:lstStyle/>
            <a:p>
              <a:pPr algn="ctr"/>
              <a:r>
                <a:rPr lang="it-IT" sz="1000" b="1">
                  <a:latin typeface="Helvetica" panose="020B0604020202020204" pitchFamily="34" charset="0"/>
                </a:rPr>
                <a:t>Comitato di Sorveglianza</a:t>
              </a:r>
            </a:p>
          </p:txBody>
        </p:sp>
        <p:pic>
          <p:nvPicPr>
            <p:cNvPr id="195" name="Picture 194" descr="A group of people sitting around a table&#10;&#10;Description automatically generated">
              <a:extLst>
                <a:ext uri="{FF2B5EF4-FFF2-40B4-BE49-F238E27FC236}">
                  <a16:creationId xmlns:a16="http://schemas.microsoft.com/office/drawing/2014/main" id="{E2B43EFC-A660-7D56-8BD2-8FC5E796F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957" y="2720391"/>
              <a:ext cx="432000" cy="432000"/>
            </a:xfrm>
            <a:prstGeom prst="rect">
              <a:avLst/>
            </a:prstGeom>
          </p:spPr>
        </p:pic>
      </p:grpSp>
      <p:grpSp>
        <p:nvGrpSpPr>
          <p:cNvPr id="208" name="Group 207">
            <a:extLst>
              <a:ext uri="{FF2B5EF4-FFF2-40B4-BE49-F238E27FC236}">
                <a16:creationId xmlns:a16="http://schemas.microsoft.com/office/drawing/2014/main" id="{27F3A4F9-DB93-D765-7109-3C681B1FB1BE}"/>
              </a:ext>
            </a:extLst>
          </p:cNvPr>
          <p:cNvGrpSpPr/>
          <p:nvPr/>
        </p:nvGrpSpPr>
        <p:grpSpPr>
          <a:xfrm>
            <a:off x="3956326" y="2088309"/>
            <a:ext cx="1303350" cy="1042511"/>
            <a:chOff x="3956326" y="2088309"/>
            <a:chExt cx="1303350" cy="1042511"/>
          </a:xfrm>
        </p:grpSpPr>
        <p:sp>
          <p:nvSpPr>
            <p:cNvPr id="9" name="Flowchart: Connector 25">
              <a:extLst>
                <a:ext uri="{FF2B5EF4-FFF2-40B4-BE49-F238E27FC236}">
                  <a16:creationId xmlns:a16="http://schemas.microsoft.com/office/drawing/2014/main" id="{C9138F17-05B1-5A66-D681-794E6DD427E6}"/>
                </a:ext>
              </a:extLst>
            </p:cNvPr>
            <p:cNvSpPr>
              <a:spLocks noChangeAspect="1"/>
            </p:cNvSpPr>
            <p:nvPr/>
          </p:nvSpPr>
          <p:spPr bwMode="ltGray">
            <a:xfrm>
              <a:off x="4281021" y="2088309"/>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8" name="TextBox 187">
              <a:extLst>
                <a:ext uri="{FF2B5EF4-FFF2-40B4-BE49-F238E27FC236}">
                  <a16:creationId xmlns:a16="http://schemas.microsoft.com/office/drawing/2014/main" id="{79400571-FFE3-E43E-786A-3F5521191D01}"/>
                </a:ext>
              </a:extLst>
            </p:cNvPr>
            <p:cNvSpPr txBox="1"/>
            <p:nvPr/>
          </p:nvSpPr>
          <p:spPr>
            <a:xfrm>
              <a:off x="3956326" y="2688146"/>
              <a:ext cx="1303350" cy="442674"/>
            </a:xfrm>
            <a:prstGeom prst="roundRect">
              <a:avLst/>
            </a:prstGeom>
            <a:noFill/>
            <a:ln w="28575">
              <a:noFill/>
            </a:ln>
          </p:spPr>
          <p:txBody>
            <a:bodyPr wrap="square" rtlCol="0">
              <a:spAutoFit/>
            </a:bodyPr>
            <a:lstStyle/>
            <a:p>
              <a:pPr algn="ctr"/>
              <a:r>
                <a:rPr lang="it-IT" sz="1000" b="1">
                  <a:latin typeface="Helvetica" panose="020B0604020202020204" pitchFamily="34" charset="0"/>
                </a:rPr>
                <a:t>Autorità Pari Opportunità</a:t>
              </a:r>
            </a:p>
          </p:txBody>
        </p:sp>
        <p:pic>
          <p:nvPicPr>
            <p:cNvPr id="197" name="Picture 196" descr="A person and person on scales&#10;&#10;Description automatically generated">
              <a:extLst>
                <a:ext uri="{FF2B5EF4-FFF2-40B4-BE49-F238E27FC236}">
                  <a16:creationId xmlns:a16="http://schemas.microsoft.com/office/drawing/2014/main" id="{7E9EE49E-A5F9-D4CD-4DC9-9D7DCEB22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000" y="2174682"/>
              <a:ext cx="432000" cy="432000"/>
            </a:xfrm>
            <a:prstGeom prst="rect">
              <a:avLst/>
            </a:prstGeom>
          </p:spPr>
        </p:pic>
      </p:grpSp>
      <p:grpSp>
        <p:nvGrpSpPr>
          <p:cNvPr id="207" name="Group 206">
            <a:extLst>
              <a:ext uri="{FF2B5EF4-FFF2-40B4-BE49-F238E27FC236}">
                <a16:creationId xmlns:a16="http://schemas.microsoft.com/office/drawing/2014/main" id="{939EA2C6-D194-9BCE-3DF0-0430875A4C9B}"/>
              </a:ext>
            </a:extLst>
          </p:cNvPr>
          <p:cNvGrpSpPr/>
          <p:nvPr/>
        </p:nvGrpSpPr>
        <p:grpSpPr>
          <a:xfrm>
            <a:off x="2379111" y="2645545"/>
            <a:ext cx="1461770" cy="874884"/>
            <a:chOff x="2379111" y="2645545"/>
            <a:chExt cx="1461770" cy="874884"/>
          </a:xfrm>
        </p:grpSpPr>
        <p:sp>
          <p:nvSpPr>
            <p:cNvPr id="12" name="Flowchart: Connector 11">
              <a:extLst>
                <a:ext uri="{FF2B5EF4-FFF2-40B4-BE49-F238E27FC236}">
                  <a16:creationId xmlns:a16="http://schemas.microsoft.com/office/drawing/2014/main" id="{B220124F-0894-82D1-36B6-2ECF9187A57E}"/>
                </a:ext>
              </a:extLst>
            </p:cNvPr>
            <p:cNvSpPr>
              <a:spLocks noChangeAspect="1"/>
            </p:cNvSpPr>
            <p:nvPr/>
          </p:nvSpPr>
          <p:spPr bwMode="ltGray">
            <a:xfrm>
              <a:off x="2379111" y="2645545"/>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6" name="TextBox 185">
              <a:extLst>
                <a:ext uri="{FF2B5EF4-FFF2-40B4-BE49-F238E27FC236}">
                  <a16:creationId xmlns:a16="http://schemas.microsoft.com/office/drawing/2014/main" id="{ABFDF65F-B737-3F12-FAA4-1A7C0CBE59C0}"/>
                </a:ext>
              </a:extLst>
            </p:cNvPr>
            <p:cNvSpPr txBox="1"/>
            <p:nvPr/>
          </p:nvSpPr>
          <p:spPr>
            <a:xfrm>
              <a:off x="2537531" y="3077755"/>
              <a:ext cx="1303350" cy="442674"/>
            </a:xfrm>
            <a:prstGeom prst="roundRect">
              <a:avLst/>
            </a:prstGeom>
            <a:noFill/>
            <a:ln w="28575">
              <a:noFill/>
            </a:ln>
          </p:spPr>
          <p:txBody>
            <a:bodyPr wrap="square" rtlCol="0">
              <a:spAutoFit/>
            </a:bodyPr>
            <a:lstStyle/>
            <a:p>
              <a:pPr algn="ctr"/>
              <a:r>
                <a:rPr lang="it-IT" sz="1000" b="1">
                  <a:latin typeface="Helvetica" panose="020B0604020202020204" pitchFamily="34" charset="0"/>
                </a:rPr>
                <a:t>Autorità Ambientale</a:t>
              </a:r>
            </a:p>
          </p:txBody>
        </p:sp>
        <p:pic>
          <p:nvPicPr>
            <p:cNvPr id="199" name="Picture 198" descr="A logo of a city&#10;&#10;Description automatically generated">
              <a:extLst>
                <a:ext uri="{FF2B5EF4-FFF2-40B4-BE49-F238E27FC236}">
                  <a16:creationId xmlns:a16="http://schemas.microsoft.com/office/drawing/2014/main" id="{7DC89B96-F734-DDED-A763-B9FC604A6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4090" y="2732420"/>
              <a:ext cx="432000" cy="432000"/>
            </a:xfrm>
            <a:prstGeom prst="rect">
              <a:avLst/>
            </a:prstGeom>
          </p:spPr>
        </p:pic>
      </p:grpSp>
      <p:grpSp>
        <p:nvGrpSpPr>
          <p:cNvPr id="205" name="Group 204">
            <a:extLst>
              <a:ext uri="{FF2B5EF4-FFF2-40B4-BE49-F238E27FC236}">
                <a16:creationId xmlns:a16="http://schemas.microsoft.com/office/drawing/2014/main" id="{835B57DC-B794-2397-67CE-52E984D0F3BF}"/>
              </a:ext>
            </a:extLst>
          </p:cNvPr>
          <p:cNvGrpSpPr/>
          <p:nvPr/>
        </p:nvGrpSpPr>
        <p:grpSpPr>
          <a:xfrm>
            <a:off x="1220037" y="4970415"/>
            <a:ext cx="2139867" cy="612934"/>
            <a:chOff x="1220037" y="4970415"/>
            <a:chExt cx="2139867" cy="612934"/>
          </a:xfrm>
        </p:grpSpPr>
        <p:sp>
          <p:nvSpPr>
            <p:cNvPr id="6" name="Flowchart: Connector 11">
              <a:extLst>
                <a:ext uri="{FF2B5EF4-FFF2-40B4-BE49-F238E27FC236}">
                  <a16:creationId xmlns:a16="http://schemas.microsoft.com/office/drawing/2014/main" id="{36EEEB68-A8EE-CBE6-E5E5-AFC3E38EA4DB}"/>
                </a:ext>
              </a:extLst>
            </p:cNvPr>
            <p:cNvSpPr>
              <a:spLocks noChangeAspect="1"/>
            </p:cNvSpPr>
            <p:nvPr/>
          </p:nvSpPr>
          <p:spPr bwMode="ltGray">
            <a:xfrm>
              <a:off x="1220037" y="4986036"/>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4" name="TextBox 183">
              <a:extLst>
                <a:ext uri="{FF2B5EF4-FFF2-40B4-BE49-F238E27FC236}">
                  <a16:creationId xmlns:a16="http://schemas.microsoft.com/office/drawing/2014/main" id="{588FA727-8BFE-301B-EC37-D931DF171483}"/>
                </a:ext>
              </a:extLst>
            </p:cNvPr>
            <p:cNvSpPr txBox="1"/>
            <p:nvPr/>
          </p:nvSpPr>
          <p:spPr>
            <a:xfrm>
              <a:off x="1772155" y="4970415"/>
              <a:ext cx="1587749" cy="612934"/>
            </a:xfrm>
            <a:prstGeom prst="roundRect">
              <a:avLst/>
            </a:prstGeom>
            <a:noFill/>
            <a:ln w="28575">
              <a:noFill/>
            </a:ln>
          </p:spPr>
          <p:txBody>
            <a:bodyPr wrap="square" rtlCol="0">
              <a:spAutoFit/>
            </a:bodyPr>
            <a:lstStyle/>
            <a:p>
              <a:pPr algn="ctr">
                <a:spcAft>
                  <a:spcPts val="1200"/>
                </a:spcAft>
                <a:defRPr/>
              </a:pPr>
              <a:r>
                <a:rPr lang="it-IT" sz="1000" b="1">
                  <a:latin typeface="Helvetica" panose="020B0604020202020204" pitchFamily="34" charset="0"/>
                  <a:cs typeface="Helvetica" panose="020B0604020202020204" pitchFamily="34" charset="0"/>
                </a:rPr>
                <a:t>Dipartimento per le politiche di Coesione e per il Sud</a:t>
              </a:r>
            </a:p>
          </p:txBody>
        </p:sp>
        <p:pic>
          <p:nvPicPr>
            <p:cNvPr id="201" name="Picture 200" descr="A flag on a stick&#10;&#10;Description automatically generated">
              <a:extLst>
                <a:ext uri="{FF2B5EF4-FFF2-40B4-BE49-F238E27FC236}">
                  <a16:creationId xmlns:a16="http://schemas.microsoft.com/office/drawing/2014/main" id="{7C17C148-EE3B-1651-92D4-43C7704BD6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5333" y="5096882"/>
              <a:ext cx="360000" cy="360000"/>
            </a:xfrm>
            <a:prstGeom prst="rect">
              <a:avLst/>
            </a:prstGeom>
          </p:spPr>
        </p:pic>
      </p:grpSp>
      <p:grpSp>
        <p:nvGrpSpPr>
          <p:cNvPr id="206" name="Group 205">
            <a:extLst>
              <a:ext uri="{FF2B5EF4-FFF2-40B4-BE49-F238E27FC236}">
                <a16:creationId xmlns:a16="http://schemas.microsoft.com/office/drawing/2014/main" id="{C0C72A65-7E35-FEFF-B721-E2AA2070A8AB}"/>
              </a:ext>
            </a:extLst>
          </p:cNvPr>
          <p:cNvGrpSpPr/>
          <p:nvPr/>
        </p:nvGrpSpPr>
        <p:grpSpPr>
          <a:xfrm>
            <a:off x="1453164" y="3746585"/>
            <a:ext cx="2190938" cy="783193"/>
            <a:chOff x="1453164" y="3746585"/>
            <a:chExt cx="2190938" cy="783193"/>
          </a:xfrm>
        </p:grpSpPr>
        <p:sp>
          <p:nvSpPr>
            <p:cNvPr id="10" name="Flowchart: Connector 11">
              <a:extLst>
                <a:ext uri="{FF2B5EF4-FFF2-40B4-BE49-F238E27FC236}">
                  <a16:creationId xmlns:a16="http://schemas.microsoft.com/office/drawing/2014/main" id="{0DDB0EA7-2CDC-AE0B-EBCE-3183CFF6B145}"/>
                </a:ext>
              </a:extLst>
            </p:cNvPr>
            <p:cNvSpPr>
              <a:spLocks noChangeAspect="1"/>
            </p:cNvSpPr>
            <p:nvPr/>
          </p:nvSpPr>
          <p:spPr bwMode="ltGray">
            <a:xfrm>
              <a:off x="1453164" y="3847335"/>
              <a:ext cx="581959" cy="581692"/>
            </a:xfrm>
            <a:prstGeom prst="flowChartConnector">
              <a:avLst/>
            </a:prstGeom>
            <a:solidFill>
              <a:schemeClr val="bg1"/>
            </a:solidFill>
            <a:ln w="28575" cap="sq" cmpd="sng" algn="ctr">
              <a:solidFill>
                <a:srgbClr val="144192"/>
              </a:solidFill>
              <a:prstDash val="solid"/>
              <a:miter lim="800000"/>
            </a:ln>
            <a:effectLst/>
          </p:spPr>
          <p:txBody>
            <a:bodyPr rot="0" spcFirstLastPara="0" vertOverflow="overflow" horzOverflow="overflow" vert="horz" wrap="square" lIns="61209" tIns="61209" rIns="61209" bIns="61209"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n-US" sz="700" b="0" i="0" u="none" strike="noStrike" kern="0" cap="none" spc="0" normalizeH="0" baseline="0" noProof="0">
                <a:ln>
                  <a:noFill/>
                </a:ln>
                <a:solidFill>
                  <a:srgbClr val="000000"/>
                </a:solidFill>
                <a:effectLst/>
                <a:uLnTx/>
                <a:uFillTx/>
                <a:latin typeface="EYInterstate Light"/>
                <a:ea typeface="+mn-ea"/>
                <a:cs typeface="+mn-cs"/>
              </a:endParaRPr>
            </a:p>
          </p:txBody>
        </p:sp>
        <p:sp>
          <p:nvSpPr>
            <p:cNvPr id="185" name="TextBox 184">
              <a:extLst>
                <a:ext uri="{FF2B5EF4-FFF2-40B4-BE49-F238E27FC236}">
                  <a16:creationId xmlns:a16="http://schemas.microsoft.com/office/drawing/2014/main" id="{492B45DA-4AF5-15D4-9567-BB534077934E}"/>
                </a:ext>
              </a:extLst>
            </p:cNvPr>
            <p:cNvSpPr txBox="1"/>
            <p:nvPr/>
          </p:nvSpPr>
          <p:spPr>
            <a:xfrm>
              <a:off x="1960257" y="3746585"/>
              <a:ext cx="1683845" cy="783193"/>
            </a:xfrm>
            <a:prstGeom prst="roundRect">
              <a:avLst/>
            </a:prstGeom>
            <a:noFill/>
            <a:ln w="28575">
              <a:noFill/>
            </a:ln>
          </p:spPr>
          <p:txBody>
            <a:bodyPr wrap="square" rtlCol="0">
              <a:spAutoFit/>
            </a:bodyPr>
            <a:lstStyle/>
            <a:p>
              <a:pPr algn="ctr"/>
              <a:r>
                <a:rPr lang="it-IT" sz="1000" b="1">
                  <a:latin typeface="Helvetica" panose="020B0604020202020204" pitchFamily="34" charset="0"/>
                </a:rPr>
                <a:t>Comitato di Coordinamento della Programmazione Europea</a:t>
              </a:r>
            </a:p>
          </p:txBody>
        </p:sp>
        <p:pic>
          <p:nvPicPr>
            <p:cNvPr id="203" name="Picture 202" descr="A flag with stars on it&#10;&#10;Description automatically generated">
              <a:extLst>
                <a:ext uri="{FF2B5EF4-FFF2-40B4-BE49-F238E27FC236}">
                  <a16:creationId xmlns:a16="http://schemas.microsoft.com/office/drawing/2014/main" id="{26CAA8AC-3AAC-0BAA-FEC6-DE8726D77F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8125" y="3955029"/>
              <a:ext cx="360000" cy="360000"/>
            </a:xfrm>
            <a:prstGeom prst="rect">
              <a:avLst/>
            </a:prstGeom>
          </p:spPr>
        </p:pic>
      </p:grpSp>
    </p:spTree>
    <p:extLst>
      <p:ext uri="{BB962C8B-B14F-4D97-AF65-F5344CB8AC3E}">
        <p14:creationId xmlns:p14="http://schemas.microsoft.com/office/powerpoint/2010/main" val="417467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9FF88-C229-48ED-B2D9-36BBA2FE1000}"/>
              </a:ext>
            </a:extLst>
          </p:cNvPr>
          <p:cNvSpPr>
            <a:spLocks noGrp="1"/>
          </p:cNvSpPr>
          <p:nvPr>
            <p:ph type="sldNum" sz="quarter" idx="12"/>
          </p:nvPr>
        </p:nvSpPr>
        <p:spPr/>
        <p:txBody>
          <a:bodyPr/>
          <a:lstStyle/>
          <a:p>
            <a:fld id="{5D6FADB2-AAFA-4CEB-A977-8D3C4EBEFCC7}" type="slidenum">
              <a:rPr lang="it-IT" smtClean="0"/>
              <a:t>41</a:t>
            </a:fld>
            <a:endParaRPr lang="it-IT"/>
          </a:p>
        </p:txBody>
      </p:sp>
      <p:sp>
        <p:nvSpPr>
          <p:cNvPr id="3" name="CasellaDiTesto 6">
            <a:extLst>
              <a:ext uri="{FF2B5EF4-FFF2-40B4-BE49-F238E27FC236}">
                <a16:creationId xmlns:a16="http://schemas.microsoft.com/office/drawing/2014/main" id="{D8FDADFE-CE87-39EA-6D74-9F19DAD66445}"/>
              </a:ext>
            </a:extLst>
          </p:cNvPr>
          <p:cNvSpPr txBox="1"/>
          <p:nvPr/>
        </p:nvSpPr>
        <p:spPr>
          <a:xfrm>
            <a:off x="2116370" y="589861"/>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Aggiornamento delle procedure di selezione delle operazioni </a:t>
            </a:r>
          </a:p>
        </p:txBody>
      </p:sp>
      <p:sp>
        <p:nvSpPr>
          <p:cNvPr id="4" name="TextBox 3">
            <a:extLst>
              <a:ext uri="{FF2B5EF4-FFF2-40B4-BE49-F238E27FC236}">
                <a16:creationId xmlns:a16="http://schemas.microsoft.com/office/drawing/2014/main" id="{39405A95-77C4-A87D-7311-38EEF0DB100B}"/>
              </a:ext>
            </a:extLst>
          </p:cNvPr>
          <p:cNvSpPr txBox="1"/>
          <p:nvPr/>
        </p:nvSpPr>
        <p:spPr>
          <a:xfrm>
            <a:off x="353348" y="1059025"/>
            <a:ext cx="8577326" cy="1513235"/>
          </a:xfrm>
          <a:prstGeom prst="rect">
            <a:avLst/>
          </a:prstGeom>
          <a:noFill/>
        </p:spPr>
        <p:txBody>
          <a:bodyPr wrap="square" rtlCol="0">
            <a:spAutoFit/>
          </a:bodyPr>
          <a:lstStyle/>
          <a:p>
            <a:pPr algn="just"/>
            <a:r>
              <a:rPr lang="it-IT" sz="1400" b="1" u="sng">
                <a:latin typeface="Helvetica" panose="020B0604020202020204" pitchFamily="34" charset="0"/>
              </a:rPr>
              <a:t>Tipologia di operazioni</a:t>
            </a:r>
            <a:r>
              <a:rPr lang="it-IT" sz="1400">
                <a:latin typeface="Helvetica" panose="020B0604020202020204" pitchFamily="34" charset="0"/>
              </a:rPr>
              <a:t>: </a:t>
            </a:r>
          </a:p>
          <a:p>
            <a:pPr marL="285750" indent="-285750" algn="just">
              <a:spcAft>
                <a:spcPts val="200"/>
              </a:spcAft>
              <a:buFont typeface="Arial" panose="020B0604020202020204" pitchFamily="34" charset="0"/>
              <a:buChar char="•"/>
            </a:pPr>
            <a:r>
              <a:rPr lang="it-IT" sz="1400" b="1">
                <a:latin typeface="Helvetica" panose="020B0604020202020204" pitchFamily="34" charset="0"/>
              </a:rPr>
              <a:t>Realizzazione di opere pubbliche e acquisizione di beni e servizi</a:t>
            </a:r>
            <a:r>
              <a:rPr lang="it-IT" sz="1400">
                <a:latin typeface="Helvetica" panose="020B0604020202020204" pitchFamily="34" charset="0"/>
              </a:rPr>
              <a:t>; </a:t>
            </a:r>
          </a:p>
          <a:p>
            <a:pPr marL="285750" indent="-285750" algn="just">
              <a:spcAft>
                <a:spcPts val="600"/>
              </a:spcAft>
              <a:buFont typeface="Arial" panose="020B0604020202020204" pitchFamily="34" charset="0"/>
              <a:buChar char="•"/>
            </a:pPr>
            <a:r>
              <a:rPr lang="it-IT" sz="1400" b="1">
                <a:latin typeface="Helvetica" panose="020B0604020202020204" pitchFamily="34" charset="0"/>
              </a:rPr>
              <a:t>Erogazione di agevolazioni a singoli beneficiari/destinatari</a:t>
            </a:r>
            <a:r>
              <a:rPr lang="it-IT" sz="1400">
                <a:latin typeface="Helvetica" panose="020B0604020202020204" pitchFamily="34" charset="0"/>
              </a:rPr>
              <a:t>.</a:t>
            </a:r>
          </a:p>
          <a:p>
            <a:pPr algn="just"/>
            <a:r>
              <a:rPr lang="it-IT" sz="1400" b="1" u="sng">
                <a:latin typeface="Helvetica" panose="020B0604020202020204" pitchFamily="34" charset="0"/>
              </a:rPr>
              <a:t>Titolarità della responsabilità</a:t>
            </a:r>
            <a:r>
              <a:rPr lang="it-IT" sz="1400">
                <a:latin typeface="Helvetica" panose="020B0604020202020204" pitchFamily="34" charset="0"/>
              </a:rPr>
              <a:t>: </a:t>
            </a:r>
          </a:p>
          <a:p>
            <a:pPr marL="285750" indent="-285750" algn="just">
              <a:spcAft>
                <a:spcPts val="200"/>
              </a:spcAft>
              <a:buFont typeface="Arial" panose="020B0604020202020204" pitchFamily="34" charset="0"/>
              <a:buChar char="•"/>
            </a:pPr>
            <a:r>
              <a:rPr lang="it-IT" sz="1400" b="1">
                <a:latin typeface="Helvetica" panose="020B0604020202020204" pitchFamily="34" charset="0"/>
              </a:rPr>
              <a:t>Titolarità Regionale</a:t>
            </a:r>
            <a:r>
              <a:rPr lang="it-IT" sz="1400">
                <a:latin typeface="Helvetica" panose="020B0604020202020204" pitchFamily="34" charset="0"/>
              </a:rPr>
              <a:t>: operazioni implementate </a:t>
            </a:r>
            <a:r>
              <a:rPr lang="it-IT" sz="1400" b="1">
                <a:latin typeface="Helvetica" panose="020B0604020202020204" pitchFamily="34" charset="0"/>
              </a:rPr>
              <a:t>direttamente</a:t>
            </a:r>
            <a:r>
              <a:rPr lang="it-IT" sz="1400">
                <a:latin typeface="Helvetica" panose="020B0604020202020204" pitchFamily="34" charset="0"/>
              </a:rPr>
              <a:t> sotto la </a:t>
            </a:r>
            <a:r>
              <a:rPr lang="it-IT" sz="1400" b="1">
                <a:latin typeface="Helvetica" panose="020B0604020202020204" pitchFamily="34" charset="0"/>
              </a:rPr>
              <a:t>responsabilità della Regione</a:t>
            </a:r>
            <a:r>
              <a:rPr lang="it-IT" sz="1400">
                <a:latin typeface="Helvetica" panose="020B0604020202020204" pitchFamily="34" charset="0"/>
              </a:rPr>
              <a:t>;</a:t>
            </a:r>
          </a:p>
          <a:p>
            <a:pPr marL="285750" indent="-285750" algn="just">
              <a:buFont typeface="Arial" panose="020B0604020202020204" pitchFamily="34" charset="0"/>
              <a:buChar char="•"/>
            </a:pPr>
            <a:r>
              <a:rPr lang="it-IT" sz="1400" b="1">
                <a:latin typeface="Helvetica" panose="020B0604020202020204" pitchFamily="34" charset="0"/>
              </a:rPr>
              <a:t>Regia Regionale</a:t>
            </a:r>
            <a:r>
              <a:rPr lang="it-IT" sz="1400">
                <a:latin typeface="Helvetica" panose="020B0604020202020204" pitchFamily="34" charset="0"/>
              </a:rPr>
              <a:t>:</a:t>
            </a:r>
            <a:r>
              <a:rPr lang="it-IT" sz="1400" b="1">
                <a:latin typeface="Helvetica" panose="020B0604020202020204" pitchFamily="34" charset="0"/>
              </a:rPr>
              <a:t> </a:t>
            </a:r>
            <a:r>
              <a:rPr lang="it-IT" sz="1400">
                <a:latin typeface="Helvetica" panose="020B0604020202020204" pitchFamily="34" charset="0"/>
              </a:rPr>
              <a:t>operazioni implementate</a:t>
            </a:r>
            <a:r>
              <a:rPr lang="it-IT" sz="1400" b="1">
                <a:latin typeface="Helvetica" panose="020B0604020202020204" pitchFamily="34" charset="0"/>
              </a:rPr>
              <a:t> indirettamente </a:t>
            </a:r>
            <a:r>
              <a:rPr lang="it-IT" sz="1400">
                <a:latin typeface="Helvetica" panose="020B0604020202020204" pitchFamily="34" charset="0"/>
              </a:rPr>
              <a:t>sotto la </a:t>
            </a:r>
            <a:r>
              <a:rPr lang="it-IT" sz="1400" b="1">
                <a:latin typeface="Helvetica" panose="020B0604020202020204" pitchFamily="34" charset="0"/>
              </a:rPr>
              <a:t>responsabilità della Regione</a:t>
            </a:r>
            <a:r>
              <a:rPr lang="it-IT" sz="1400">
                <a:latin typeface="Helvetica" panose="020B0604020202020204" pitchFamily="34" charset="0"/>
              </a:rPr>
              <a:t>.</a:t>
            </a:r>
          </a:p>
        </p:txBody>
      </p:sp>
      <p:grpSp>
        <p:nvGrpSpPr>
          <p:cNvPr id="6" name="Group 5">
            <a:extLst>
              <a:ext uri="{FF2B5EF4-FFF2-40B4-BE49-F238E27FC236}">
                <a16:creationId xmlns:a16="http://schemas.microsoft.com/office/drawing/2014/main" id="{2974E02D-2FD1-CF4D-D309-FD3091452642}"/>
              </a:ext>
            </a:extLst>
          </p:cNvPr>
          <p:cNvGrpSpPr/>
          <p:nvPr/>
        </p:nvGrpSpPr>
        <p:grpSpPr>
          <a:xfrm>
            <a:off x="514295" y="2720140"/>
            <a:ext cx="8255432" cy="3594179"/>
            <a:chOff x="237347" y="2832729"/>
            <a:chExt cx="8255432" cy="3594179"/>
          </a:xfrm>
        </p:grpSpPr>
        <p:sp>
          <p:nvSpPr>
            <p:cNvPr id="7" name="Rectangle 6">
              <a:extLst>
                <a:ext uri="{FF2B5EF4-FFF2-40B4-BE49-F238E27FC236}">
                  <a16:creationId xmlns:a16="http://schemas.microsoft.com/office/drawing/2014/main" id="{218F63AC-2321-B2E9-58B1-E841FE1315CC}"/>
                </a:ext>
              </a:extLst>
            </p:cNvPr>
            <p:cNvSpPr/>
            <p:nvPr/>
          </p:nvSpPr>
          <p:spPr>
            <a:xfrm>
              <a:off x="1537646" y="3260626"/>
              <a:ext cx="3061011" cy="14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a:extLst>
                <a:ext uri="{FF2B5EF4-FFF2-40B4-BE49-F238E27FC236}">
                  <a16:creationId xmlns:a16="http://schemas.microsoft.com/office/drawing/2014/main" id="{217CEF2D-28CA-BE61-BA10-3F27FD543DC5}"/>
                </a:ext>
              </a:extLst>
            </p:cNvPr>
            <p:cNvSpPr/>
            <p:nvPr/>
          </p:nvSpPr>
          <p:spPr>
            <a:xfrm>
              <a:off x="4596114" y="4692035"/>
              <a:ext cx="3060000" cy="14399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A5892D12-1175-B91B-B8DE-6C9A1C745D51}"/>
                </a:ext>
              </a:extLst>
            </p:cNvPr>
            <p:cNvSpPr/>
            <p:nvPr/>
          </p:nvSpPr>
          <p:spPr>
            <a:xfrm>
              <a:off x="4596114" y="3259643"/>
              <a:ext cx="3060000" cy="14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a:extLst>
                <a:ext uri="{FF2B5EF4-FFF2-40B4-BE49-F238E27FC236}">
                  <a16:creationId xmlns:a16="http://schemas.microsoft.com/office/drawing/2014/main" id="{A4DA1801-7774-C937-A605-283E8CEE2B8F}"/>
                </a:ext>
              </a:extLst>
            </p:cNvPr>
            <p:cNvSpPr/>
            <p:nvPr/>
          </p:nvSpPr>
          <p:spPr>
            <a:xfrm>
              <a:off x="1537646" y="4692034"/>
              <a:ext cx="3060000" cy="14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Straight Arrow Connector 10">
              <a:extLst>
                <a:ext uri="{FF2B5EF4-FFF2-40B4-BE49-F238E27FC236}">
                  <a16:creationId xmlns:a16="http://schemas.microsoft.com/office/drawing/2014/main" id="{A160BB91-251A-832D-E619-679A9A7B21C8}"/>
                </a:ext>
              </a:extLst>
            </p:cNvPr>
            <p:cNvCxnSpPr>
              <a:cxnSpLocks/>
            </p:cNvCxnSpPr>
            <p:nvPr/>
          </p:nvCxnSpPr>
          <p:spPr>
            <a:xfrm>
              <a:off x="4592690" y="3000085"/>
              <a:ext cx="3424" cy="3426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1FAAC3-A6F1-5AAF-4A2E-471FEDE59428}"/>
                </a:ext>
              </a:extLst>
            </p:cNvPr>
            <p:cNvCxnSpPr>
              <a:cxnSpLocks/>
            </p:cNvCxnSpPr>
            <p:nvPr/>
          </p:nvCxnSpPr>
          <p:spPr>
            <a:xfrm>
              <a:off x="691336" y="4692034"/>
              <a:ext cx="7801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8E0669C-5079-4CD5-7D5E-94E6FF2BDC06}"/>
                </a:ext>
              </a:extLst>
            </p:cNvPr>
            <p:cNvSpPr/>
            <p:nvPr/>
          </p:nvSpPr>
          <p:spPr>
            <a:xfrm rot="16200000">
              <a:off x="-221040" y="3616518"/>
              <a:ext cx="1439994" cy="523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it-IT" sz="1400" b="1">
                  <a:solidFill>
                    <a:schemeClr val="tx1"/>
                  </a:solidFill>
                  <a:latin typeface="Helvetica" panose="020B0604020202020204" pitchFamily="34" charset="0"/>
                </a:rPr>
                <a:t>Titolarità</a:t>
              </a:r>
            </a:p>
            <a:p>
              <a:pPr algn="ctr"/>
              <a:r>
                <a:rPr lang="it-IT" sz="1400" b="1">
                  <a:solidFill>
                    <a:schemeClr val="tx1"/>
                  </a:solidFill>
                  <a:latin typeface="Helvetica" panose="020B0604020202020204" pitchFamily="34" charset="0"/>
                </a:rPr>
                <a:t>Regionale</a:t>
              </a:r>
            </a:p>
          </p:txBody>
        </p:sp>
        <p:sp>
          <p:nvSpPr>
            <p:cNvPr id="14" name="Rectangle 13">
              <a:extLst>
                <a:ext uri="{FF2B5EF4-FFF2-40B4-BE49-F238E27FC236}">
                  <a16:creationId xmlns:a16="http://schemas.microsoft.com/office/drawing/2014/main" id="{5C00F230-5194-50C8-8E0D-036498D5DF9F}"/>
                </a:ext>
              </a:extLst>
            </p:cNvPr>
            <p:cNvSpPr/>
            <p:nvPr/>
          </p:nvSpPr>
          <p:spPr>
            <a:xfrm rot="16200000">
              <a:off x="-221653" y="5263998"/>
              <a:ext cx="1440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it-IT" sz="1400" b="1">
                  <a:solidFill>
                    <a:schemeClr val="tx1"/>
                  </a:solidFill>
                  <a:latin typeface="Helvetica" panose="020B0604020202020204" pitchFamily="34" charset="0"/>
                </a:rPr>
                <a:t>Regia </a:t>
              </a:r>
            </a:p>
            <a:p>
              <a:pPr algn="ctr"/>
              <a:r>
                <a:rPr lang="it-IT" sz="1400" b="1">
                  <a:solidFill>
                    <a:schemeClr val="tx1"/>
                  </a:solidFill>
                  <a:latin typeface="Helvetica" panose="020B0604020202020204" pitchFamily="34" charset="0"/>
                </a:rPr>
                <a:t>Regionale</a:t>
              </a:r>
            </a:p>
          </p:txBody>
        </p:sp>
        <p:sp>
          <p:nvSpPr>
            <p:cNvPr id="15" name="Rectangle 14">
              <a:extLst>
                <a:ext uri="{FF2B5EF4-FFF2-40B4-BE49-F238E27FC236}">
                  <a16:creationId xmlns:a16="http://schemas.microsoft.com/office/drawing/2014/main" id="{30D46FB9-C22D-0F80-3AA5-6D3451179147}"/>
                </a:ext>
              </a:extLst>
            </p:cNvPr>
            <p:cNvSpPr/>
            <p:nvPr/>
          </p:nvSpPr>
          <p:spPr>
            <a:xfrm>
              <a:off x="843591" y="2832729"/>
              <a:ext cx="367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Helvetica" panose="020B0604020202020204" pitchFamily="34" charset="0"/>
                </a:rPr>
                <a:t>Opere Pubbliche / Beni e Servizi</a:t>
              </a:r>
            </a:p>
          </p:txBody>
        </p:sp>
        <p:sp>
          <p:nvSpPr>
            <p:cNvPr id="16" name="Rectangle 15">
              <a:extLst>
                <a:ext uri="{FF2B5EF4-FFF2-40B4-BE49-F238E27FC236}">
                  <a16:creationId xmlns:a16="http://schemas.microsoft.com/office/drawing/2014/main" id="{CBF25113-88B2-F99E-3A2D-F7674C1F7F1F}"/>
                </a:ext>
              </a:extLst>
            </p:cNvPr>
            <p:cNvSpPr/>
            <p:nvPr/>
          </p:nvSpPr>
          <p:spPr>
            <a:xfrm>
              <a:off x="4667637" y="2839935"/>
              <a:ext cx="367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Helvetica" panose="020B0604020202020204" pitchFamily="34" charset="0"/>
                </a:rPr>
                <a:t>Agevolazioni a Beneficiari / Destinatari</a:t>
              </a:r>
            </a:p>
          </p:txBody>
        </p:sp>
        <p:grpSp>
          <p:nvGrpSpPr>
            <p:cNvPr id="17" name="Group 16">
              <a:extLst>
                <a:ext uri="{FF2B5EF4-FFF2-40B4-BE49-F238E27FC236}">
                  <a16:creationId xmlns:a16="http://schemas.microsoft.com/office/drawing/2014/main" id="{F2475A5F-3ABF-9794-F394-C767C693874D}"/>
                </a:ext>
              </a:extLst>
            </p:cNvPr>
            <p:cNvGrpSpPr/>
            <p:nvPr/>
          </p:nvGrpSpPr>
          <p:grpSpPr>
            <a:xfrm>
              <a:off x="845744" y="3152239"/>
              <a:ext cx="3715289" cy="1440000"/>
              <a:chOff x="845744" y="3152239"/>
              <a:chExt cx="3715289" cy="1440000"/>
            </a:xfrm>
          </p:grpSpPr>
          <p:sp>
            <p:nvSpPr>
              <p:cNvPr id="33" name="Rectangle 32">
                <a:extLst>
                  <a:ext uri="{FF2B5EF4-FFF2-40B4-BE49-F238E27FC236}">
                    <a16:creationId xmlns:a16="http://schemas.microsoft.com/office/drawing/2014/main" id="{6E5CB10C-CE40-92B4-9C5D-C91CF846044F}"/>
                  </a:ext>
                </a:extLst>
              </p:cNvPr>
              <p:cNvSpPr/>
              <p:nvPr/>
            </p:nvSpPr>
            <p:spPr>
              <a:xfrm>
                <a:off x="845744" y="3152239"/>
                <a:ext cx="3672000" cy="1440000"/>
              </a:xfrm>
              <a:prstGeom prst="rect">
                <a:avLst/>
              </a:pr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solidFill>
                    <a:schemeClr val="tx1"/>
                  </a:solidFill>
                </a:endParaRPr>
              </a:p>
            </p:txBody>
          </p:sp>
          <p:sp>
            <p:nvSpPr>
              <p:cNvPr id="34" name="TextBox 33">
                <a:extLst>
                  <a:ext uri="{FF2B5EF4-FFF2-40B4-BE49-F238E27FC236}">
                    <a16:creationId xmlns:a16="http://schemas.microsoft.com/office/drawing/2014/main" id="{AA862A98-4813-9DFC-17E0-732204B94F55}"/>
                  </a:ext>
                </a:extLst>
              </p:cNvPr>
              <p:cNvSpPr txBox="1"/>
              <p:nvPr/>
            </p:nvSpPr>
            <p:spPr>
              <a:xfrm>
                <a:off x="852298" y="3870906"/>
                <a:ext cx="1753889" cy="600164"/>
              </a:xfrm>
              <a:prstGeom prst="rect">
                <a:avLst/>
              </a:prstGeom>
              <a:noFill/>
            </p:spPr>
            <p:txBody>
              <a:bodyPr wrap="square" rtlCol="0">
                <a:spAutoFit/>
              </a:bodyPr>
              <a:lstStyle/>
              <a:p>
                <a:pPr algn="just"/>
                <a:r>
                  <a:rPr lang="it-IT" sz="1100" b="1" u="sng">
                    <a:latin typeface="Helvetica" panose="020B0604020202020204" pitchFamily="34" charset="0"/>
                  </a:rPr>
                  <a:t>Procedure di selezione</a:t>
                </a:r>
                <a:r>
                  <a:rPr lang="it-IT" sz="1100">
                    <a:latin typeface="Helvetica" panose="020B0604020202020204" pitchFamily="34" charset="0"/>
                  </a:rPr>
                  <a:t>:</a:t>
                </a:r>
              </a:p>
              <a:p>
                <a:pPr indent="-171450" algn="just">
                  <a:buFont typeface="Arial" panose="020B0604020202020204" pitchFamily="34" charset="0"/>
                  <a:buChar char="•"/>
                </a:pPr>
                <a:r>
                  <a:rPr lang="it-IT" sz="1100">
                    <a:latin typeface="Helvetica" panose="020B0604020202020204" pitchFamily="34" charset="0"/>
                  </a:rPr>
                  <a:t>Affidamento in House</a:t>
                </a:r>
              </a:p>
              <a:p>
                <a:pPr indent="-171450" algn="just">
                  <a:buFont typeface="Arial" panose="020B0604020202020204" pitchFamily="34" charset="0"/>
                  <a:buChar char="•"/>
                </a:pPr>
                <a:r>
                  <a:rPr lang="it-IT" sz="1100">
                    <a:latin typeface="Helvetica" panose="020B0604020202020204" pitchFamily="34" charset="0"/>
                  </a:rPr>
                  <a:t>Affidamento Esterno</a:t>
                </a:r>
              </a:p>
            </p:txBody>
          </p:sp>
          <p:sp>
            <p:nvSpPr>
              <p:cNvPr id="35" name="TextBox 34">
                <a:extLst>
                  <a:ext uri="{FF2B5EF4-FFF2-40B4-BE49-F238E27FC236}">
                    <a16:creationId xmlns:a16="http://schemas.microsoft.com/office/drawing/2014/main" id="{9D1DEBEA-7BEA-0AF2-2076-32B104E015D6}"/>
                  </a:ext>
                </a:extLst>
              </p:cNvPr>
              <p:cNvSpPr txBox="1"/>
              <p:nvPr/>
            </p:nvSpPr>
            <p:spPr>
              <a:xfrm>
                <a:off x="852298" y="3253165"/>
                <a:ext cx="1753889" cy="430887"/>
              </a:xfrm>
              <a:prstGeom prst="rect">
                <a:avLst/>
              </a:prstGeom>
              <a:noFill/>
            </p:spPr>
            <p:txBody>
              <a:bodyPr wrap="square">
                <a:spAutoFit/>
              </a:bodyPr>
              <a:lstStyle/>
              <a:p>
                <a:pPr algn="just"/>
                <a:r>
                  <a:rPr lang="it-IT" sz="1100" b="1" u="sng">
                    <a:latin typeface="Helvetica" panose="020B0604020202020204" pitchFamily="34" charset="0"/>
                  </a:rPr>
                  <a:t>Titolare della selezione</a:t>
                </a:r>
                <a:r>
                  <a:rPr lang="it-IT" sz="1100" u="sng">
                    <a:latin typeface="Helvetica" panose="020B0604020202020204" pitchFamily="34" charset="0"/>
                  </a:rPr>
                  <a:t>:</a:t>
                </a:r>
              </a:p>
              <a:p>
                <a:pPr algn="just"/>
                <a:r>
                  <a:rPr lang="it-IT" sz="1100">
                    <a:latin typeface="Helvetica" panose="020B0604020202020204" pitchFamily="34" charset="0"/>
                  </a:rPr>
                  <a:t>Regione Lombardia</a:t>
                </a:r>
              </a:p>
            </p:txBody>
          </p:sp>
          <p:sp>
            <p:nvSpPr>
              <p:cNvPr id="36" name="TextBox 35">
                <a:extLst>
                  <a:ext uri="{FF2B5EF4-FFF2-40B4-BE49-F238E27FC236}">
                    <a16:creationId xmlns:a16="http://schemas.microsoft.com/office/drawing/2014/main" id="{8E7E1F2C-F768-7CD3-F7C4-F70885EEAF9B}"/>
                  </a:ext>
                </a:extLst>
              </p:cNvPr>
              <p:cNvSpPr txBox="1"/>
              <p:nvPr/>
            </p:nvSpPr>
            <p:spPr>
              <a:xfrm>
                <a:off x="3061716" y="3253165"/>
                <a:ext cx="1499317" cy="430887"/>
              </a:xfrm>
              <a:prstGeom prst="rect">
                <a:avLst/>
              </a:prstGeom>
              <a:noFill/>
            </p:spPr>
            <p:txBody>
              <a:bodyPr wrap="square">
                <a:spAutoFit/>
              </a:bodyPr>
              <a:lstStyle/>
              <a:p>
                <a:pPr algn="just"/>
                <a:r>
                  <a:rPr lang="it-IT" sz="1100" b="1" u="sng">
                    <a:latin typeface="Helvetica" panose="020B0604020202020204" pitchFamily="34" charset="0"/>
                  </a:rPr>
                  <a:t>Beneficiario</a:t>
                </a:r>
                <a:r>
                  <a:rPr lang="it-IT" sz="1100">
                    <a:latin typeface="Helvetica" panose="020B0604020202020204" pitchFamily="34" charset="0"/>
                  </a:rPr>
                  <a:t>:</a:t>
                </a:r>
              </a:p>
              <a:p>
                <a:pPr algn="just"/>
                <a:r>
                  <a:rPr lang="it-IT" sz="1100">
                    <a:latin typeface="Helvetica" panose="020B0604020202020204" pitchFamily="34" charset="0"/>
                  </a:rPr>
                  <a:t>Regione Lombardia</a:t>
                </a:r>
              </a:p>
            </p:txBody>
          </p:sp>
        </p:grpSp>
        <p:grpSp>
          <p:nvGrpSpPr>
            <p:cNvPr id="18" name="Group 17">
              <a:extLst>
                <a:ext uri="{FF2B5EF4-FFF2-40B4-BE49-F238E27FC236}">
                  <a16:creationId xmlns:a16="http://schemas.microsoft.com/office/drawing/2014/main" id="{B83A4361-7B5A-FC57-FDAA-D58B921B9A1A}"/>
                </a:ext>
              </a:extLst>
            </p:cNvPr>
            <p:cNvGrpSpPr/>
            <p:nvPr/>
          </p:nvGrpSpPr>
          <p:grpSpPr>
            <a:xfrm>
              <a:off x="4677651" y="3152239"/>
              <a:ext cx="3672000" cy="1440001"/>
              <a:chOff x="4677651" y="3152239"/>
              <a:chExt cx="3672000" cy="1440001"/>
            </a:xfrm>
          </p:grpSpPr>
          <p:sp>
            <p:nvSpPr>
              <p:cNvPr id="29" name="Rectangle 28">
                <a:extLst>
                  <a:ext uri="{FF2B5EF4-FFF2-40B4-BE49-F238E27FC236}">
                    <a16:creationId xmlns:a16="http://schemas.microsoft.com/office/drawing/2014/main" id="{1881FD8D-F7DE-E8E2-A2CB-07A07E263F4A}"/>
                  </a:ext>
                </a:extLst>
              </p:cNvPr>
              <p:cNvSpPr/>
              <p:nvPr/>
            </p:nvSpPr>
            <p:spPr>
              <a:xfrm>
                <a:off x="4677651" y="3152239"/>
                <a:ext cx="3672000" cy="1440001"/>
              </a:xfrm>
              <a:prstGeom prst="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extBox 29">
                <a:extLst>
                  <a:ext uri="{FF2B5EF4-FFF2-40B4-BE49-F238E27FC236}">
                    <a16:creationId xmlns:a16="http://schemas.microsoft.com/office/drawing/2014/main" id="{E2C50194-F266-66A7-80D9-61F998DBAE59}"/>
                  </a:ext>
                </a:extLst>
              </p:cNvPr>
              <p:cNvSpPr txBox="1"/>
              <p:nvPr/>
            </p:nvSpPr>
            <p:spPr>
              <a:xfrm>
                <a:off x="4717465" y="3253165"/>
                <a:ext cx="1753828" cy="430887"/>
              </a:xfrm>
              <a:prstGeom prst="rect">
                <a:avLst/>
              </a:prstGeom>
              <a:noFill/>
            </p:spPr>
            <p:txBody>
              <a:bodyPr wrap="square">
                <a:spAutoFit/>
              </a:bodyPr>
              <a:lstStyle/>
              <a:p>
                <a:pPr algn="just"/>
                <a:r>
                  <a:rPr lang="it-IT" sz="1100" b="1" u="sng">
                    <a:latin typeface="Helvetica" panose="020B0604020202020204" pitchFamily="34" charset="0"/>
                  </a:rPr>
                  <a:t>Titolare della selezione</a:t>
                </a:r>
                <a:r>
                  <a:rPr lang="it-IT" sz="1100" u="sng">
                    <a:latin typeface="Helvetica" panose="020B0604020202020204" pitchFamily="34" charset="0"/>
                  </a:rPr>
                  <a:t>:</a:t>
                </a:r>
              </a:p>
              <a:p>
                <a:pPr algn="just"/>
                <a:r>
                  <a:rPr lang="it-IT" sz="1100">
                    <a:latin typeface="Helvetica" panose="020B0604020202020204" pitchFamily="34" charset="0"/>
                  </a:rPr>
                  <a:t>Regione Lombardia</a:t>
                </a:r>
              </a:p>
            </p:txBody>
          </p:sp>
          <p:sp>
            <p:nvSpPr>
              <p:cNvPr id="31" name="TextBox 30">
                <a:extLst>
                  <a:ext uri="{FF2B5EF4-FFF2-40B4-BE49-F238E27FC236}">
                    <a16:creationId xmlns:a16="http://schemas.microsoft.com/office/drawing/2014/main" id="{034FE6A0-7C3C-14F5-6D53-B2BADDF62ECB}"/>
                  </a:ext>
                </a:extLst>
              </p:cNvPr>
              <p:cNvSpPr txBox="1"/>
              <p:nvPr/>
            </p:nvSpPr>
            <p:spPr>
              <a:xfrm>
                <a:off x="6872899" y="3253165"/>
                <a:ext cx="1320320" cy="600164"/>
              </a:xfrm>
              <a:prstGeom prst="rect">
                <a:avLst/>
              </a:prstGeom>
              <a:noFill/>
            </p:spPr>
            <p:txBody>
              <a:bodyPr wrap="square">
                <a:spAutoFit/>
              </a:bodyPr>
              <a:lstStyle/>
              <a:p>
                <a:pPr algn="just"/>
                <a:r>
                  <a:rPr lang="it-IT" sz="1100" b="1" u="sng">
                    <a:latin typeface="Helvetica" panose="020B0604020202020204" pitchFamily="34" charset="0"/>
                  </a:rPr>
                  <a:t>Beneficiari</a:t>
                </a:r>
                <a:r>
                  <a:rPr lang="it-IT" sz="1100">
                    <a:latin typeface="Helvetica" panose="020B0604020202020204" pitchFamily="34" charset="0"/>
                  </a:rPr>
                  <a:t>:</a:t>
                </a:r>
              </a:p>
              <a:p>
                <a:pPr algn="just"/>
                <a:r>
                  <a:rPr lang="it-IT" sz="1100">
                    <a:latin typeface="Helvetica" panose="020B0604020202020204" pitchFamily="34" charset="0"/>
                  </a:rPr>
                  <a:t>Soggetti privati e pubblici</a:t>
                </a:r>
              </a:p>
            </p:txBody>
          </p:sp>
          <p:sp>
            <p:nvSpPr>
              <p:cNvPr id="32" name="TextBox 31">
                <a:extLst>
                  <a:ext uri="{FF2B5EF4-FFF2-40B4-BE49-F238E27FC236}">
                    <a16:creationId xmlns:a16="http://schemas.microsoft.com/office/drawing/2014/main" id="{CC03256F-A6F0-F53A-9020-666968519D96}"/>
                  </a:ext>
                </a:extLst>
              </p:cNvPr>
              <p:cNvSpPr txBox="1"/>
              <p:nvPr/>
            </p:nvSpPr>
            <p:spPr>
              <a:xfrm>
                <a:off x="4717464" y="3870906"/>
                <a:ext cx="2351552" cy="600164"/>
              </a:xfrm>
              <a:prstGeom prst="rect">
                <a:avLst/>
              </a:prstGeom>
              <a:noFill/>
            </p:spPr>
            <p:txBody>
              <a:bodyPr wrap="square" rtlCol="0">
                <a:spAutoFit/>
              </a:bodyPr>
              <a:lstStyle/>
              <a:p>
                <a:pPr algn="just"/>
                <a:r>
                  <a:rPr lang="it-IT" sz="1100" b="1" u="sng">
                    <a:latin typeface="Helvetica" panose="020B0604020202020204" pitchFamily="34" charset="0"/>
                  </a:rPr>
                  <a:t>Procedure di selezione</a:t>
                </a:r>
                <a:r>
                  <a:rPr lang="it-IT" sz="1100">
                    <a:latin typeface="Helvetica" panose="020B0604020202020204" pitchFamily="34" charset="0"/>
                  </a:rPr>
                  <a:t>:</a:t>
                </a:r>
              </a:p>
              <a:p>
                <a:pPr indent="-171450" algn="just">
                  <a:buFont typeface="Arial" panose="020B0604020202020204" pitchFamily="34" charset="0"/>
                  <a:buChar char="•"/>
                </a:pPr>
                <a:r>
                  <a:rPr lang="it-IT" sz="1100">
                    <a:latin typeface="Helvetica" panose="020B0604020202020204" pitchFamily="34" charset="0"/>
                  </a:rPr>
                  <a:t>Procedura di tipo «valutativo»</a:t>
                </a:r>
              </a:p>
              <a:p>
                <a:pPr indent="-171450" algn="just">
                  <a:buFont typeface="Arial" panose="020B0604020202020204" pitchFamily="34" charset="0"/>
                  <a:buChar char="•"/>
                </a:pPr>
                <a:r>
                  <a:rPr lang="it-IT" sz="1100">
                    <a:latin typeface="Helvetica" panose="020B0604020202020204" pitchFamily="34" charset="0"/>
                  </a:rPr>
                  <a:t>Strumento finanziario</a:t>
                </a:r>
              </a:p>
            </p:txBody>
          </p:sp>
        </p:grpSp>
        <p:grpSp>
          <p:nvGrpSpPr>
            <p:cNvPr id="19" name="Group 18">
              <a:extLst>
                <a:ext uri="{FF2B5EF4-FFF2-40B4-BE49-F238E27FC236}">
                  <a16:creationId xmlns:a16="http://schemas.microsoft.com/office/drawing/2014/main" id="{8D158AEB-ADFA-BD7B-F4DE-7FF8FC5E7AFA}"/>
                </a:ext>
              </a:extLst>
            </p:cNvPr>
            <p:cNvGrpSpPr/>
            <p:nvPr/>
          </p:nvGrpSpPr>
          <p:grpSpPr>
            <a:xfrm>
              <a:off x="845744" y="4793225"/>
              <a:ext cx="3753536" cy="1439999"/>
              <a:chOff x="845744" y="4793225"/>
              <a:chExt cx="3753536" cy="1439999"/>
            </a:xfrm>
          </p:grpSpPr>
          <p:sp>
            <p:nvSpPr>
              <p:cNvPr id="25" name="Rectangle 24">
                <a:extLst>
                  <a:ext uri="{FF2B5EF4-FFF2-40B4-BE49-F238E27FC236}">
                    <a16:creationId xmlns:a16="http://schemas.microsoft.com/office/drawing/2014/main" id="{8CFEE3F1-C434-2F1B-D339-82C5B907B1A7}"/>
                  </a:ext>
                </a:extLst>
              </p:cNvPr>
              <p:cNvSpPr/>
              <p:nvPr/>
            </p:nvSpPr>
            <p:spPr>
              <a:xfrm>
                <a:off x="845744" y="4793225"/>
                <a:ext cx="3672000" cy="1439999"/>
              </a:xfrm>
              <a:prstGeom prst="rect">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extBox 25">
                <a:extLst>
                  <a:ext uri="{FF2B5EF4-FFF2-40B4-BE49-F238E27FC236}">
                    <a16:creationId xmlns:a16="http://schemas.microsoft.com/office/drawing/2014/main" id="{A66278BC-13DC-8025-91E6-DB6D503EE6E4}"/>
                  </a:ext>
                </a:extLst>
              </p:cNvPr>
              <p:cNvSpPr txBox="1"/>
              <p:nvPr/>
            </p:nvSpPr>
            <p:spPr>
              <a:xfrm>
                <a:off x="852298" y="4829954"/>
                <a:ext cx="1820353" cy="430887"/>
              </a:xfrm>
              <a:prstGeom prst="rect">
                <a:avLst/>
              </a:prstGeom>
              <a:noFill/>
            </p:spPr>
            <p:txBody>
              <a:bodyPr wrap="square">
                <a:spAutoFit/>
              </a:bodyPr>
              <a:lstStyle/>
              <a:p>
                <a:pPr algn="just"/>
                <a:r>
                  <a:rPr lang="it-IT" sz="1100" b="1" u="sng">
                    <a:latin typeface="Helvetica" panose="020B0604020202020204" pitchFamily="34" charset="0"/>
                  </a:rPr>
                  <a:t>Titolare della selezione</a:t>
                </a:r>
                <a:r>
                  <a:rPr lang="it-IT" sz="1100" u="sng">
                    <a:latin typeface="Helvetica" panose="020B0604020202020204" pitchFamily="34" charset="0"/>
                  </a:rPr>
                  <a:t>:</a:t>
                </a:r>
              </a:p>
              <a:p>
                <a:pPr algn="just"/>
                <a:r>
                  <a:rPr lang="it-IT" sz="1100">
                    <a:latin typeface="Helvetica" panose="020B0604020202020204" pitchFamily="34" charset="0"/>
                  </a:rPr>
                  <a:t>Regione Lombardia</a:t>
                </a:r>
              </a:p>
            </p:txBody>
          </p:sp>
          <p:sp>
            <p:nvSpPr>
              <p:cNvPr id="27" name="TextBox 26">
                <a:extLst>
                  <a:ext uri="{FF2B5EF4-FFF2-40B4-BE49-F238E27FC236}">
                    <a16:creationId xmlns:a16="http://schemas.microsoft.com/office/drawing/2014/main" id="{5505855F-F821-3203-3360-DD193B790C78}"/>
                  </a:ext>
                </a:extLst>
              </p:cNvPr>
              <p:cNvSpPr txBox="1"/>
              <p:nvPr/>
            </p:nvSpPr>
            <p:spPr>
              <a:xfrm>
                <a:off x="3061716" y="4829954"/>
                <a:ext cx="1397447" cy="600164"/>
              </a:xfrm>
              <a:prstGeom prst="rect">
                <a:avLst/>
              </a:prstGeom>
              <a:noFill/>
            </p:spPr>
            <p:txBody>
              <a:bodyPr wrap="square">
                <a:spAutoFit/>
              </a:bodyPr>
              <a:lstStyle/>
              <a:p>
                <a:pPr algn="just"/>
                <a:r>
                  <a:rPr lang="it-IT" sz="1100" b="1" u="sng">
                    <a:latin typeface="Helvetica" panose="020B0604020202020204" pitchFamily="34" charset="0"/>
                  </a:rPr>
                  <a:t>Beneficiari</a:t>
                </a:r>
                <a:r>
                  <a:rPr lang="it-IT" sz="1100" u="sng">
                    <a:latin typeface="Helvetica" panose="020B0604020202020204" pitchFamily="34" charset="0"/>
                  </a:rPr>
                  <a:t>:</a:t>
                </a:r>
              </a:p>
              <a:p>
                <a:pPr algn="just"/>
                <a:r>
                  <a:rPr lang="it-IT" sz="1100">
                    <a:latin typeface="Helvetica" panose="020B0604020202020204" pitchFamily="34" charset="0"/>
                  </a:rPr>
                  <a:t>Amministrazioni </a:t>
                </a:r>
              </a:p>
              <a:p>
                <a:pPr algn="just"/>
                <a:r>
                  <a:rPr lang="it-IT" sz="1100">
                    <a:latin typeface="Helvetica" panose="020B0604020202020204" pitchFamily="34" charset="0"/>
                  </a:rPr>
                  <a:t>pubbliche</a:t>
                </a:r>
              </a:p>
            </p:txBody>
          </p:sp>
          <p:sp>
            <p:nvSpPr>
              <p:cNvPr id="28" name="TextBox 27">
                <a:extLst>
                  <a:ext uri="{FF2B5EF4-FFF2-40B4-BE49-F238E27FC236}">
                    <a16:creationId xmlns:a16="http://schemas.microsoft.com/office/drawing/2014/main" id="{D748437D-840F-FF9C-B07C-5F0C424B4F32}"/>
                  </a:ext>
                </a:extLst>
              </p:cNvPr>
              <p:cNvSpPr txBox="1"/>
              <p:nvPr/>
            </p:nvSpPr>
            <p:spPr>
              <a:xfrm>
                <a:off x="852298" y="5393122"/>
                <a:ext cx="3746982" cy="769441"/>
              </a:xfrm>
              <a:prstGeom prst="rect">
                <a:avLst/>
              </a:prstGeom>
              <a:noFill/>
            </p:spPr>
            <p:txBody>
              <a:bodyPr wrap="square" rtlCol="0">
                <a:spAutoFit/>
              </a:bodyPr>
              <a:lstStyle/>
              <a:p>
                <a:pPr algn="just"/>
                <a:r>
                  <a:rPr lang="it-IT" sz="1100" b="1" u="sng">
                    <a:latin typeface="Helvetica" panose="020B0604020202020204" pitchFamily="34" charset="0"/>
                  </a:rPr>
                  <a:t>Procedure di selezione</a:t>
                </a:r>
                <a:r>
                  <a:rPr lang="it-IT" sz="1100">
                    <a:latin typeface="Helvetica" panose="020B0604020202020204" pitchFamily="34" charset="0"/>
                  </a:rPr>
                  <a:t>:</a:t>
                </a:r>
              </a:p>
              <a:p>
                <a:pPr indent="-171450" algn="just">
                  <a:buFont typeface="Arial" panose="020B0604020202020204" pitchFamily="34" charset="0"/>
                  <a:buChar char="•"/>
                </a:pPr>
                <a:r>
                  <a:rPr lang="it-IT" sz="1100">
                    <a:latin typeface="Helvetica" panose="020B0604020202020204" pitchFamily="34" charset="0"/>
                  </a:rPr>
                  <a:t>Procedura di tipo «valutativo»</a:t>
                </a:r>
              </a:p>
              <a:p>
                <a:pPr indent="171450" algn="just">
                  <a:buFont typeface="Arial" panose="020B0604020202020204" pitchFamily="34" charset="0"/>
                  <a:buChar char="•"/>
                </a:pPr>
                <a:r>
                  <a:rPr lang="it-IT" sz="1100">
                    <a:latin typeface="Helvetica" panose="020B0604020202020204" pitchFamily="34" charset="0"/>
                  </a:rPr>
                  <a:t>Procedura concertativo-negoziale </a:t>
                </a:r>
              </a:p>
              <a:p>
                <a:pPr marL="162000" algn="just"/>
                <a:r>
                  <a:rPr lang="it-IT" sz="1100">
                    <a:latin typeface="Helvetica" panose="020B0604020202020204" pitchFamily="34" charset="0"/>
                  </a:rPr>
                  <a:t>(SUS; Azione 2.8.2; Aree Interne)</a:t>
                </a:r>
              </a:p>
            </p:txBody>
          </p:sp>
        </p:grpSp>
        <p:grpSp>
          <p:nvGrpSpPr>
            <p:cNvPr id="20" name="Group 19">
              <a:extLst>
                <a:ext uri="{FF2B5EF4-FFF2-40B4-BE49-F238E27FC236}">
                  <a16:creationId xmlns:a16="http://schemas.microsoft.com/office/drawing/2014/main" id="{7FEF8306-17E3-1F3D-18EA-D4C7386EE8A9}"/>
                </a:ext>
              </a:extLst>
            </p:cNvPr>
            <p:cNvGrpSpPr/>
            <p:nvPr/>
          </p:nvGrpSpPr>
          <p:grpSpPr>
            <a:xfrm>
              <a:off x="4677651" y="4789265"/>
              <a:ext cx="3672000" cy="1440002"/>
              <a:chOff x="4677651" y="4789265"/>
              <a:chExt cx="3672000" cy="1440002"/>
            </a:xfrm>
          </p:grpSpPr>
          <p:sp>
            <p:nvSpPr>
              <p:cNvPr id="21" name="Rectangle 20">
                <a:extLst>
                  <a:ext uri="{FF2B5EF4-FFF2-40B4-BE49-F238E27FC236}">
                    <a16:creationId xmlns:a16="http://schemas.microsoft.com/office/drawing/2014/main" id="{AC618B2D-E45B-8199-B666-0B864DB9E4FC}"/>
                  </a:ext>
                </a:extLst>
              </p:cNvPr>
              <p:cNvSpPr/>
              <p:nvPr/>
            </p:nvSpPr>
            <p:spPr>
              <a:xfrm>
                <a:off x="4677651" y="4789265"/>
                <a:ext cx="3672000" cy="1440002"/>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extBox 21">
                <a:extLst>
                  <a:ext uri="{FF2B5EF4-FFF2-40B4-BE49-F238E27FC236}">
                    <a16:creationId xmlns:a16="http://schemas.microsoft.com/office/drawing/2014/main" id="{014A7D8F-99EC-64EE-FA87-5EFFE09E6FDE}"/>
                  </a:ext>
                </a:extLst>
              </p:cNvPr>
              <p:cNvSpPr txBox="1"/>
              <p:nvPr/>
            </p:nvSpPr>
            <p:spPr>
              <a:xfrm>
                <a:off x="6872899" y="4829954"/>
                <a:ext cx="1320320" cy="600164"/>
              </a:xfrm>
              <a:prstGeom prst="rect">
                <a:avLst/>
              </a:prstGeom>
              <a:noFill/>
            </p:spPr>
            <p:txBody>
              <a:bodyPr wrap="square">
                <a:spAutoFit/>
              </a:bodyPr>
              <a:lstStyle/>
              <a:p>
                <a:pPr algn="just"/>
                <a:r>
                  <a:rPr lang="it-IT" sz="1100" b="1" u="sng">
                    <a:latin typeface="Helvetica" panose="020B0604020202020204" pitchFamily="34" charset="0"/>
                  </a:rPr>
                  <a:t>Beneficiari</a:t>
                </a:r>
                <a:r>
                  <a:rPr lang="it-IT" sz="1100">
                    <a:latin typeface="Helvetica" panose="020B0604020202020204" pitchFamily="34" charset="0"/>
                  </a:rPr>
                  <a:t>:</a:t>
                </a:r>
              </a:p>
              <a:p>
                <a:pPr algn="just"/>
                <a:r>
                  <a:rPr lang="it-IT" sz="1100">
                    <a:latin typeface="Helvetica" panose="020B0604020202020204" pitchFamily="34" charset="0"/>
                  </a:rPr>
                  <a:t>Soggetti privati e pubblici</a:t>
                </a:r>
              </a:p>
            </p:txBody>
          </p:sp>
          <p:sp>
            <p:nvSpPr>
              <p:cNvPr id="23" name="TextBox 22">
                <a:extLst>
                  <a:ext uri="{FF2B5EF4-FFF2-40B4-BE49-F238E27FC236}">
                    <a16:creationId xmlns:a16="http://schemas.microsoft.com/office/drawing/2014/main" id="{5AC4E88F-7C65-99CE-32FB-BCDE23D696B5}"/>
                  </a:ext>
                </a:extLst>
              </p:cNvPr>
              <p:cNvSpPr txBox="1"/>
              <p:nvPr/>
            </p:nvSpPr>
            <p:spPr>
              <a:xfrm>
                <a:off x="4717465" y="5393122"/>
                <a:ext cx="2240576" cy="600164"/>
              </a:xfrm>
              <a:prstGeom prst="rect">
                <a:avLst/>
              </a:prstGeom>
              <a:noFill/>
            </p:spPr>
            <p:txBody>
              <a:bodyPr wrap="square" rtlCol="0">
                <a:spAutoFit/>
              </a:bodyPr>
              <a:lstStyle/>
              <a:p>
                <a:pPr algn="just"/>
                <a:r>
                  <a:rPr lang="it-IT" sz="1100" b="1" u="sng">
                    <a:latin typeface="Helvetica" panose="020B0604020202020204" pitchFamily="34" charset="0"/>
                  </a:rPr>
                  <a:t>Procedure di selezione</a:t>
                </a:r>
                <a:r>
                  <a:rPr lang="it-IT" sz="1100">
                    <a:latin typeface="Helvetica" panose="020B0604020202020204" pitchFamily="34" charset="0"/>
                  </a:rPr>
                  <a:t>:</a:t>
                </a:r>
              </a:p>
              <a:p>
                <a:pPr indent="-171450" algn="just">
                  <a:buFont typeface="Arial" panose="020B0604020202020204" pitchFamily="34" charset="0"/>
                  <a:buChar char="•"/>
                </a:pPr>
                <a:r>
                  <a:rPr lang="it-IT" sz="1100">
                    <a:latin typeface="Helvetica" panose="020B0604020202020204" pitchFamily="34" charset="0"/>
                  </a:rPr>
                  <a:t>Procedura di tipo «valutativo»</a:t>
                </a:r>
              </a:p>
              <a:p>
                <a:pPr indent="-171450" algn="just">
                  <a:buFont typeface="Arial" panose="020B0604020202020204" pitchFamily="34" charset="0"/>
                  <a:buChar char="•"/>
                </a:pPr>
                <a:r>
                  <a:rPr lang="it-IT" sz="1100">
                    <a:latin typeface="Helvetica" panose="020B0604020202020204" pitchFamily="34" charset="0"/>
                  </a:rPr>
                  <a:t>Strumento finanziario</a:t>
                </a:r>
              </a:p>
            </p:txBody>
          </p:sp>
          <p:sp>
            <p:nvSpPr>
              <p:cNvPr id="24" name="TextBox 23">
                <a:extLst>
                  <a:ext uri="{FF2B5EF4-FFF2-40B4-BE49-F238E27FC236}">
                    <a16:creationId xmlns:a16="http://schemas.microsoft.com/office/drawing/2014/main" id="{083112F9-F44F-7A01-866F-1066F2421E4F}"/>
                  </a:ext>
                </a:extLst>
              </p:cNvPr>
              <p:cNvSpPr txBox="1"/>
              <p:nvPr/>
            </p:nvSpPr>
            <p:spPr>
              <a:xfrm>
                <a:off x="4717465" y="4829954"/>
                <a:ext cx="1753828" cy="430887"/>
              </a:xfrm>
              <a:prstGeom prst="rect">
                <a:avLst/>
              </a:prstGeom>
              <a:noFill/>
            </p:spPr>
            <p:txBody>
              <a:bodyPr wrap="square">
                <a:spAutoFit/>
              </a:bodyPr>
              <a:lstStyle/>
              <a:p>
                <a:pPr algn="just"/>
                <a:r>
                  <a:rPr lang="it-IT" sz="1100" b="1" u="sng">
                    <a:latin typeface="Helvetica" panose="020B0604020202020204" pitchFamily="34" charset="0"/>
                  </a:rPr>
                  <a:t>Titolare della selezione</a:t>
                </a:r>
                <a:r>
                  <a:rPr lang="it-IT" sz="1100" u="sng">
                    <a:latin typeface="Helvetica" panose="020B0604020202020204" pitchFamily="34" charset="0"/>
                  </a:rPr>
                  <a:t>:</a:t>
                </a:r>
              </a:p>
              <a:p>
                <a:pPr algn="just"/>
                <a:r>
                  <a:rPr lang="it-IT" sz="1100">
                    <a:latin typeface="Helvetica" panose="020B0604020202020204" pitchFamily="34" charset="0"/>
                  </a:rPr>
                  <a:t>Organismo Intermedio</a:t>
                </a:r>
              </a:p>
            </p:txBody>
          </p:sp>
        </p:grpSp>
      </p:grpSp>
    </p:spTree>
    <p:extLst>
      <p:ext uri="{BB962C8B-B14F-4D97-AF65-F5344CB8AC3E}">
        <p14:creationId xmlns:p14="http://schemas.microsoft.com/office/powerpoint/2010/main" val="66082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63309E-C262-EDB4-4A8F-F957CA7FF5A0}"/>
              </a:ext>
            </a:extLst>
          </p:cNvPr>
          <p:cNvSpPr/>
          <p:nvPr/>
        </p:nvSpPr>
        <p:spPr>
          <a:xfrm>
            <a:off x="354563" y="1791478"/>
            <a:ext cx="8378378" cy="424542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42</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1351280" y="589861"/>
            <a:ext cx="756659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Aggiornamento della struttura organizzativa dell’AdG [1/2]</a:t>
            </a:r>
          </a:p>
        </p:txBody>
      </p:sp>
      <p:pic>
        <p:nvPicPr>
          <p:cNvPr id="49" name="Picture 48">
            <a:extLst>
              <a:ext uri="{FF2B5EF4-FFF2-40B4-BE49-F238E27FC236}">
                <a16:creationId xmlns:a16="http://schemas.microsoft.com/office/drawing/2014/main" id="{C02738AE-FA4E-63C5-190F-E8EB2A2AB684}"/>
              </a:ext>
            </a:extLst>
          </p:cNvPr>
          <p:cNvPicPr>
            <a:picLocks noChangeAspect="1"/>
          </p:cNvPicPr>
          <p:nvPr/>
        </p:nvPicPr>
        <p:blipFill>
          <a:blip r:embed="rId2"/>
          <a:stretch>
            <a:fillRect/>
          </a:stretch>
        </p:blipFill>
        <p:spPr>
          <a:xfrm>
            <a:off x="506403" y="1947869"/>
            <a:ext cx="8074699" cy="3932646"/>
          </a:xfrm>
          <a:prstGeom prst="rect">
            <a:avLst/>
          </a:prstGeom>
        </p:spPr>
      </p:pic>
      <p:sp>
        <p:nvSpPr>
          <p:cNvPr id="54" name="TextBox 53">
            <a:extLst>
              <a:ext uri="{FF2B5EF4-FFF2-40B4-BE49-F238E27FC236}">
                <a16:creationId xmlns:a16="http://schemas.microsoft.com/office/drawing/2014/main" id="{2D0AA9FF-0982-99F4-2702-5709C467A8D6}"/>
              </a:ext>
            </a:extLst>
          </p:cNvPr>
          <p:cNvSpPr txBox="1"/>
          <p:nvPr/>
        </p:nvSpPr>
        <p:spPr>
          <a:xfrm>
            <a:off x="351007" y="1082780"/>
            <a:ext cx="8378378" cy="523220"/>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600"/>
              </a:spcAft>
              <a:buClrTx/>
              <a:buSzTx/>
              <a:tabLst/>
              <a:defRPr/>
            </a:pPr>
            <a:r>
              <a:rPr lang="it-IT" sz="1400">
                <a:latin typeface="Helvetica" panose="020B0604020202020204" pitchFamily="34" charset="0"/>
                <a:cs typeface="Helvetica" panose="020B0604020202020204" pitchFamily="34" charset="0"/>
              </a:rPr>
              <a:t>Nell’ambito della modifica al Sistema di Gestione e Controllo è stato effettuato un aggiornamento della </a:t>
            </a:r>
            <a:r>
              <a:rPr lang="it-IT" sz="1400" b="1">
                <a:latin typeface="Helvetica" panose="020B0604020202020204" pitchFamily="34" charset="0"/>
                <a:cs typeface="Helvetica" panose="020B0604020202020204" pitchFamily="34" charset="0"/>
              </a:rPr>
              <a:t>struttura organizzativa dell’Autorità di Gestione</a:t>
            </a:r>
            <a:r>
              <a:rPr lang="it-IT" sz="1400">
                <a:latin typeface="Helvetica" panose="020B0604020202020204" pitchFamily="34" charset="0"/>
                <a:cs typeface="Helvetica" panose="020B0604020202020204" pitchFamily="34" charset="0"/>
              </a:rPr>
              <a:t>, come da D.G.R. n. 628 del 13 luglio 2023</a:t>
            </a:r>
          </a:p>
        </p:txBody>
      </p:sp>
      <p:pic>
        <p:nvPicPr>
          <p:cNvPr id="6" name="Picture 5" descr="A green starburst with white text&#10;&#10;Description automatically generated">
            <a:extLst>
              <a:ext uri="{FF2B5EF4-FFF2-40B4-BE49-F238E27FC236}">
                <a16:creationId xmlns:a16="http://schemas.microsoft.com/office/drawing/2014/main" id="{20511C7E-95AD-EF13-E83D-3BF4FE1A2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4315">
            <a:off x="8400874" y="1594864"/>
            <a:ext cx="549620" cy="549620"/>
          </a:xfrm>
          <a:prstGeom prst="rect">
            <a:avLst/>
          </a:prstGeom>
        </p:spPr>
      </p:pic>
    </p:spTree>
    <p:extLst>
      <p:ext uri="{BB962C8B-B14F-4D97-AF65-F5344CB8AC3E}">
        <p14:creationId xmlns:p14="http://schemas.microsoft.com/office/powerpoint/2010/main" val="1219789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830F63-A110-0CA6-14C9-060EDCE38A55}"/>
              </a:ext>
            </a:extLst>
          </p:cNvPr>
          <p:cNvSpPr/>
          <p:nvPr/>
        </p:nvSpPr>
        <p:spPr>
          <a:xfrm>
            <a:off x="382811" y="1726043"/>
            <a:ext cx="8378378" cy="424542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43</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16370" y="589861"/>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Aggiornamento della struttura organizzativa dell’AdG [2/2]</a:t>
            </a:r>
          </a:p>
        </p:txBody>
      </p:sp>
      <p:pic>
        <p:nvPicPr>
          <p:cNvPr id="4" name="Picture 3">
            <a:extLst>
              <a:ext uri="{FF2B5EF4-FFF2-40B4-BE49-F238E27FC236}">
                <a16:creationId xmlns:a16="http://schemas.microsoft.com/office/drawing/2014/main" id="{D5395E02-3BD6-E85C-9AE7-B86C8F77567F}"/>
              </a:ext>
            </a:extLst>
          </p:cNvPr>
          <p:cNvPicPr>
            <a:picLocks noChangeAspect="1"/>
          </p:cNvPicPr>
          <p:nvPr/>
        </p:nvPicPr>
        <p:blipFill>
          <a:blip r:embed="rId2"/>
          <a:stretch>
            <a:fillRect/>
          </a:stretch>
        </p:blipFill>
        <p:spPr>
          <a:xfrm>
            <a:off x="576052" y="1836335"/>
            <a:ext cx="7991897" cy="4024845"/>
          </a:xfrm>
          <a:prstGeom prst="rect">
            <a:avLst/>
          </a:prstGeom>
        </p:spPr>
      </p:pic>
      <p:pic>
        <p:nvPicPr>
          <p:cNvPr id="6" name="Picture 5" descr="A green starburst with white text&#10;&#10;Description automatically generated">
            <a:extLst>
              <a:ext uri="{FF2B5EF4-FFF2-40B4-BE49-F238E27FC236}">
                <a16:creationId xmlns:a16="http://schemas.microsoft.com/office/drawing/2014/main" id="{F9EBC06B-FA36-62CD-8134-C9D28CE74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4315">
            <a:off x="8409784" y="1501504"/>
            <a:ext cx="549620" cy="549620"/>
          </a:xfrm>
          <a:prstGeom prst="rect">
            <a:avLst/>
          </a:prstGeom>
        </p:spPr>
      </p:pic>
      <p:sp>
        <p:nvSpPr>
          <p:cNvPr id="7" name="TextBox 6">
            <a:extLst>
              <a:ext uri="{FF2B5EF4-FFF2-40B4-BE49-F238E27FC236}">
                <a16:creationId xmlns:a16="http://schemas.microsoft.com/office/drawing/2014/main" id="{64FDE9D5-43F2-890A-EC0A-9D5617DBD9B3}"/>
              </a:ext>
            </a:extLst>
          </p:cNvPr>
          <p:cNvSpPr txBox="1"/>
          <p:nvPr/>
        </p:nvSpPr>
        <p:spPr>
          <a:xfrm>
            <a:off x="351007" y="1082780"/>
            <a:ext cx="8378378" cy="523220"/>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600"/>
              </a:spcAft>
              <a:buClrTx/>
              <a:buSzTx/>
              <a:tabLst/>
              <a:defRPr/>
            </a:pPr>
            <a:r>
              <a:rPr lang="it-IT" sz="1400">
                <a:latin typeface="Helvetica" panose="020B0604020202020204" pitchFamily="34" charset="0"/>
                <a:cs typeface="Helvetica" panose="020B0604020202020204" pitchFamily="34" charset="0"/>
              </a:rPr>
              <a:t>Nell’ambito della modifica al Sistema di Gestione e Controllo è stato effettuato un aggiornamento della </a:t>
            </a:r>
            <a:r>
              <a:rPr lang="it-IT" sz="1400" b="1">
                <a:latin typeface="Helvetica" panose="020B0604020202020204" pitchFamily="34" charset="0"/>
                <a:cs typeface="Helvetica" panose="020B0604020202020204" pitchFamily="34" charset="0"/>
              </a:rPr>
              <a:t>struttura organizzativa dell’Autorità di Gestione</a:t>
            </a:r>
            <a:r>
              <a:rPr lang="it-IT" sz="1400">
                <a:latin typeface="Helvetica" panose="020B0604020202020204" pitchFamily="34" charset="0"/>
                <a:cs typeface="Helvetica" panose="020B0604020202020204" pitchFamily="34" charset="0"/>
              </a:rPr>
              <a:t>, come da D.G.R. n. 628 del 13 luglio 2023</a:t>
            </a:r>
          </a:p>
        </p:txBody>
      </p:sp>
    </p:spTree>
    <p:extLst>
      <p:ext uri="{BB962C8B-B14F-4D97-AF65-F5344CB8AC3E}">
        <p14:creationId xmlns:p14="http://schemas.microsoft.com/office/powerpoint/2010/main" val="869069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7DF95-5C85-716A-CF83-95744385036A}"/>
              </a:ext>
            </a:extLst>
          </p:cNvPr>
          <p:cNvSpPr>
            <a:spLocks noGrp="1"/>
          </p:cNvSpPr>
          <p:nvPr>
            <p:ph type="sldNum" sz="quarter" idx="12"/>
          </p:nvPr>
        </p:nvSpPr>
        <p:spPr/>
        <p:txBody>
          <a:bodyPr/>
          <a:lstStyle/>
          <a:p>
            <a:fld id="{5D6FADB2-AAFA-4CEB-A977-8D3C4EBEFCC7}" type="slidenum">
              <a:rPr lang="it-IT" smtClean="0"/>
              <a:t>44</a:t>
            </a:fld>
            <a:endParaRPr lang="it-IT"/>
          </a:p>
        </p:txBody>
      </p:sp>
      <p:sp>
        <p:nvSpPr>
          <p:cNvPr id="3" name="CasellaDiTesto 6">
            <a:extLst>
              <a:ext uri="{FF2B5EF4-FFF2-40B4-BE49-F238E27FC236}">
                <a16:creationId xmlns:a16="http://schemas.microsoft.com/office/drawing/2014/main" id="{B23913C6-A4FD-BDB8-8E10-C0AEFF5E2AAF}"/>
              </a:ext>
            </a:extLst>
          </p:cNvPr>
          <p:cNvSpPr txBox="1"/>
          <p:nvPr/>
        </p:nvSpPr>
        <p:spPr>
          <a:xfrm>
            <a:off x="2116370" y="589861"/>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Checklist appalti</a:t>
            </a:r>
          </a:p>
        </p:txBody>
      </p:sp>
      <p:sp>
        <p:nvSpPr>
          <p:cNvPr id="7" name="TextBox 6">
            <a:extLst>
              <a:ext uri="{FF2B5EF4-FFF2-40B4-BE49-F238E27FC236}">
                <a16:creationId xmlns:a16="http://schemas.microsoft.com/office/drawing/2014/main" id="{E72C89D9-073A-7FA9-A03A-91FE48454F19}"/>
              </a:ext>
            </a:extLst>
          </p:cNvPr>
          <p:cNvSpPr txBox="1"/>
          <p:nvPr/>
        </p:nvSpPr>
        <p:spPr>
          <a:xfrm>
            <a:off x="412190" y="1047910"/>
            <a:ext cx="8165836" cy="4893071"/>
          </a:xfrm>
          <a:prstGeom prst="rect">
            <a:avLst/>
          </a:prstGeom>
          <a:noFill/>
          <a:ln w="1905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wrap="square" rIns="216000">
            <a:spAutoFit/>
          </a:bodyPr>
          <a:lstStyle/>
          <a:p>
            <a:pPr marR="0" lvl="0" indent="0" algn="just" defTabSz="457200" rtl="0" eaLnBrk="1" fontAlgn="auto" latinLnBrk="0" hangingPunct="1">
              <a:lnSpc>
                <a:spcPct val="150000"/>
              </a:lnSpc>
              <a:spcBef>
                <a:spcPts val="0"/>
              </a:spcBef>
              <a:buClrTx/>
              <a:buSzTx/>
              <a:buFontTx/>
              <a:buNone/>
              <a:tabLst/>
              <a:defRPr/>
            </a:pPr>
            <a:r>
              <a:rPr lang="it-IT" sz="1100">
                <a:latin typeface="Helvetica" panose="020B0604020202020204" pitchFamily="34" charset="0"/>
                <a:cs typeface="Helvetica" panose="020B0604020202020204" pitchFamily="34" charset="0"/>
              </a:rPr>
              <a:t>Nell’ambito della modifica del Sistema di Gestione e Controllo, è stato inserito l’allegato relativo alle </a:t>
            </a:r>
            <a:r>
              <a:rPr lang="it-IT" sz="1100" b="1">
                <a:latin typeface="Helvetica" panose="020B0604020202020204" pitchFamily="34" charset="0"/>
                <a:cs typeface="Helvetica" panose="020B0604020202020204" pitchFamily="34" charset="0"/>
              </a:rPr>
              <a:t>checklist appalti.</a:t>
            </a:r>
          </a:p>
          <a:p>
            <a:pPr marR="0" lvl="0" indent="0" algn="just" defTabSz="457200" rtl="0" eaLnBrk="1" fontAlgn="auto" latinLnBrk="0" hangingPunct="1">
              <a:lnSpc>
                <a:spcPct val="150000"/>
              </a:lnSpc>
              <a:spcBef>
                <a:spcPts val="0"/>
              </a:spcBef>
              <a:spcAft>
                <a:spcPts val="600"/>
              </a:spcAft>
              <a:buClrTx/>
              <a:buSzTx/>
              <a:buFontTx/>
              <a:buNone/>
              <a:tabLst/>
              <a:defRPr/>
            </a:pPr>
            <a:r>
              <a:rPr lang="it-IT" sz="1100">
                <a:latin typeface="Helvetica" panose="020B0604020202020204" pitchFamily="34" charset="0"/>
                <a:cs typeface="Helvetica" panose="020B0604020202020204" pitchFamily="34" charset="0"/>
              </a:rPr>
              <a:t>Tali checklist sono state realizzate considerando l’entrata in vigore del </a:t>
            </a:r>
            <a:r>
              <a:rPr lang="it-IT" sz="1100" b="1">
                <a:latin typeface="Helvetica" panose="020B0604020202020204" pitchFamily="34" charset="0"/>
                <a:cs typeface="Helvetica" panose="020B0604020202020204" pitchFamily="34" charset="0"/>
              </a:rPr>
              <a:t>nuovo codice degli appalti (D. Lgs. 36/2023)</a:t>
            </a:r>
            <a:r>
              <a:rPr lang="it-IT" sz="1100">
                <a:latin typeface="Helvetica" panose="020B0604020202020204" pitchFamily="34" charset="0"/>
                <a:cs typeface="Helvetica" panose="020B0604020202020204" pitchFamily="34" charset="0"/>
              </a:rPr>
              <a:t>.</a:t>
            </a:r>
          </a:p>
          <a:p>
            <a:pPr marR="0" lvl="0" indent="0" algn="just" defTabSz="457200" rtl="0" eaLnBrk="1" fontAlgn="auto" latinLnBrk="0" hangingPunct="1">
              <a:lnSpc>
                <a:spcPct val="150000"/>
              </a:lnSpc>
              <a:spcBef>
                <a:spcPts val="0"/>
              </a:spcBef>
              <a:spcAft>
                <a:spcPts val="600"/>
              </a:spcAft>
              <a:buClrTx/>
              <a:buSzTx/>
              <a:buFontTx/>
              <a:buNone/>
              <a:tabLst/>
              <a:defRPr/>
            </a:pPr>
            <a:r>
              <a:rPr lang="it-IT" sz="1100">
                <a:latin typeface="Helvetica" panose="020B0604020202020204" pitchFamily="34" charset="0"/>
                <a:cs typeface="Helvetica" panose="020B0604020202020204" pitchFamily="34" charset="0"/>
              </a:rPr>
              <a:t>Di seguito sono indicate le checklist inserite nel Si.Ge.Co. relativamente all’affidamento di contratti pubblici:</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senza rilevanza comunitaria mediante procedura di Affidamento diretto in house</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b="1">
                <a:latin typeface="Helvetica" panose="020B0604020202020204" pitchFamily="34" charset="0"/>
                <a:cs typeface="Helvetica" panose="020B0604020202020204" pitchFamily="34" charset="0"/>
              </a:rPr>
              <a:t>procedure di forniture e servizi per tutte le soglie e tipologie di gara</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a:t>
            </a:r>
            <a:r>
              <a:rPr lang="it-IT" sz="1100">
                <a:latin typeface="Helvetica" panose="020B0604020202020204" pitchFamily="34" charset="0"/>
                <a:cs typeface="Helvetica" panose="020B0604020202020204" pitchFamily="34" charset="0"/>
              </a:rPr>
              <a:t> </a:t>
            </a:r>
            <a:r>
              <a:rPr lang="it-IT" sz="1100" b="1">
                <a:latin typeface="Helvetica" panose="020B0604020202020204" pitchFamily="34" charset="0"/>
                <a:cs typeface="Helvetica" panose="020B0604020202020204" pitchFamily="34" charset="0"/>
              </a:rPr>
              <a:t>ordinari senza rilevanza comunitaria mediante procedura di affidamento diretto senza pubblicazione di un bando</a:t>
            </a:r>
            <a:r>
              <a:rPr lang="it-IT" sz="1100">
                <a:latin typeface="Helvetica" panose="020B0604020202020204" pitchFamily="34" charset="0"/>
                <a:cs typeface="Helvetica" panose="020B0604020202020204" pitchFamily="34" charset="0"/>
              </a:rPr>
              <a:t> (lavori di importo inferiore a 150.000 euro);</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senza rilevanza comunitaria  mediante procedura negoziata previa o senza pubblicazione di un bando</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a:t>
            </a:r>
            <a:r>
              <a:rPr lang="it-IT" sz="1100">
                <a:latin typeface="Helvetica" panose="020B0604020202020204" pitchFamily="34" charset="0"/>
                <a:cs typeface="Helvetica" panose="020B0604020202020204" pitchFamily="34" charset="0"/>
              </a:rPr>
              <a:t> </a:t>
            </a:r>
            <a:r>
              <a:rPr lang="it-IT" sz="1100" b="1">
                <a:latin typeface="Helvetica" panose="020B0604020202020204" pitchFamily="34" charset="0"/>
                <a:cs typeface="Helvetica" panose="020B0604020202020204" pitchFamily="34" charset="0"/>
              </a:rPr>
              <a:t>ordinari sotto soglia comunitaria</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con rilevanza comunitaria mediante procedura aperta</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con rilevanza comunitaria mediante procedura ristretta</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6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con rilevanza comunitaria mediante procedura competitiva con negoziazione previa pubblicazione di un bando</a:t>
            </a:r>
            <a:r>
              <a:rPr lang="it-IT" sz="1100">
                <a:latin typeface="Helvetica" panose="020B0604020202020204" pitchFamily="34" charset="0"/>
                <a:cs typeface="Helvetica" panose="020B0604020202020204" pitchFamily="34" charset="0"/>
              </a:rPr>
              <a:t>;</a:t>
            </a:r>
          </a:p>
          <a:p>
            <a:pPr marL="252000" marR="0" lvl="0" algn="just" defTabSz="457200" rtl="0" eaLnBrk="1" fontAlgn="auto" latinLnBrk="0" hangingPunct="1">
              <a:lnSpc>
                <a:spcPct val="150000"/>
              </a:lnSpc>
              <a:spcBef>
                <a:spcPts val="0"/>
              </a:spcBef>
              <a:spcAft>
                <a:spcPts val="1200"/>
              </a:spcAft>
              <a:buClrTx/>
              <a:buSzTx/>
              <a:tabLst/>
              <a:defRPr/>
            </a:pPr>
            <a:r>
              <a:rPr lang="it-IT" sz="1100">
                <a:latin typeface="Helvetica" panose="020B0604020202020204" pitchFamily="34" charset="0"/>
                <a:cs typeface="Helvetica" panose="020B0604020202020204" pitchFamily="34" charset="0"/>
              </a:rPr>
              <a:t>lavori nei </a:t>
            </a:r>
            <a:r>
              <a:rPr lang="it-IT" sz="1100" b="1">
                <a:latin typeface="Helvetica" panose="020B0604020202020204" pitchFamily="34" charset="0"/>
                <a:cs typeface="Helvetica" panose="020B0604020202020204" pitchFamily="34" charset="0"/>
              </a:rPr>
              <a:t>settori ordinari con rilevanza comunitaria mediante procedura negoziata senza previa pubblicazione di un bando</a:t>
            </a:r>
            <a:r>
              <a:rPr lang="it-IT" sz="1100">
                <a:latin typeface="Helvetica" panose="020B0604020202020204" pitchFamily="34" charset="0"/>
                <a:cs typeface="Helvetica" panose="020B0604020202020204" pitchFamily="34" charset="0"/>
              </a:rPr>
              <a:t>.</a:t>
            </a:r>
          </a:p>
        </p:txBody>
      </p:sp>
      <p:pic>
        <p:nvPicPr>
          <p:cNvPr id="5" name="Picture 4" descr="A green cross on a black background&#10;&#10;Description automatically generated">
            <a:extLst>
              <a:ext uri="{FF2B5EF4-FFF2-40B4-BE49-F238E27FC236}">
                <a16:creationId xmlns:a16="http://schemas.microsoft.com/office/drawing/2014/main" id="{6B3BDE87-A754-78A7-9F0D-E8C166A73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2060371"/>
            <a:ext cx="180000" cy="180000"/>
          </a:xfrm>
          <a:prstGeom prst="rect">
            <a:avLst/>
          </a:prstGeom>
        </p:spPr>
      </p:pic>
      <p:pic>
        <p:nvPicPr>
          <p:cNvPr id="6" name="Picture 5" descr="A green cross on a black background&#10;&#10;Description automatically generated">
            <a:extLst>
              <a:ext uri="{FF2B5EF4-FFF2-40B4-BE49-F238E27FC236}">
                <a16:creationId xmlns:a16="http://schemas.microsoft.com/office/drawing/2014/main" id="{F0C7C704-50B0-23CF-75E8-BC3ECAEB6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2381082"/>
            <a:ext cx="180000" cy="180000"/>
          </a:xfrm>
          <a:prstGeom prst="rect">
            <a:avLst/>
          </a:prstGeom>
        </p:spPr>
      </p:pic>
      <p:pic>
        <p:nvPicPr>
          <p:cNvPr id="8" name="Picture 7" descr="A green cross on a black background&#10;&#10;Description automatically generated">
            <a:extLst>
              <a:ext uri="{FF2B5EF4-FFF2-40B4-BE49-F238E27FC236}">
                <a16:creationId xmlns:a16="http://schemas.microsoft.com/office/drawing/2014/main" id="{8444F23D-B612-7E20-FD4A-63B3DB388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2713595"/>
            <a:ext cx="180000" cy="180000"/>
          </a:xfrm>
          <a:prstGeom prst="rect">
            <a:avLst/>
          </a:prstGeom>
        </p:spPr>
      </p:pic>
      <p:pic>
        <p:nvPicPr>
          <p:cNvPr id="9" name="Picture 8" descr="A green cross on a black background&#10;&#10;Description automatically generated">
            <a:extLst>
              <a:ext uri="{FF2B5EF4-FFF2-40B4-BE49-F238E27FC236}">
                <a16:creationId xmlns:a16="http://schemas.microsoft.com/office/drawing/2014/main" id="{9A8C42DF-0E66-3138-782D-ECA9B0F71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3279633"/>
            <a:ext cx="180000" cy="180000"/>
          </a:xfrm>
          <a:prstGeom prst="rect">
            <a:avLst/>
          </a:prstGeom>
        </p:spPr>
      </p:pic>
      <p:pic>
        <p:nvPicPr>
          <p:cNvPr id="10" name="Picture 9" descr="A green cross on a black background&#10;&#10;Description automatically generated">
            <a:extLst>
              <a:ext uri="{FF2B5EF4-FFF2-40B4-BE49-F238E27FC236}">
                <a16:creationId xmlns:a16="http://schemas.microsoft.com/office/drawing/2014/main" id="{10C54594-21D9-BAC8-99F6-906E5C384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3856380"/>
            <a:ext cx="180000" cy="180000"/>
          </a:xfrm>
          <a:prstGeom prst="rect">
            <a:avLst/>
          </a:prstGeom>
        </p:spPr>
      </p:pic>
      <p:pic>
        <p:nvPicPr>
          <p:cNvPr id="11" name="Picture 10" descr="A green cross on a black background&#10;&#10;Description automatically generated">
            <a:extLst>
              <a:ext uri="{FF2B5EF4-FFF2-40B4-BE49-F238E27FC236}">
                <a16:creationId xmlns:a16="http://schemas.microsoft.com/office/drawing/2014/main" id="{99B51719-1BE8-E3C4-CF5D-12B6F8DE8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4202114"/>
            <a:ext cx="180000" cy="180000"/>
          </a:xfrm>
          <a:prstGeom prst="rect">
            <a:avLst/>
          </a:prstGeom>
        </p:spPr>
      </p:pic>
      <p:pic>
        <p:nvPicPr>
          <p:cNvPr id="12" name="Picture 11" descr="A green cross on a black background&#10;&#10;Description automatically generated">
            <a:extLst>
              <a:ext uri="{FF2B5EF4-FFF2-40B4-BE49-F238E27FC236}">
                <a16:creationId xmlns:a16="http://schemas.microsoft.com/office/drawing/2014/main" id="{D80C22C2-63DC-D54C-B3F4-F5188F491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4528850"/>
            <a:ext cx="180000" cy="180000"/>
          </a:xfrm>
          <a:prstGeom prst="rect">
            <a:avLst/>
          </a:prstGeom>
        </p:spPr>
      </p:pic>
      <p:pic>
        <p:nvPicPr>
          <p:cNvPr id="13" name="Picture 12" descr="A green cross on a black background&#10;&#10;Description automatically generated">
            <a:extLst>
              <a:ext uri="{FF2B5EF4-FFF2-40B4-BE49-F238E27FC236}">
                <a16:creationId xmlns:a16="http://schemas.microsoft.com/office/drawing/2014/main" id="{FB8B3213-CE98-8A22-5393-69427CCA9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4858162"/>
            <a:ext cx="180000" cy="180000"/>
          </a:xfrm>
          <a:prstGeom prst="rect">
            <a:avLst/>
          </a:prstGeom>
        </p:spPr>
      </p:pic>
      <p:pic>
        <p:nvPicPr>
          <p:cNvPr id="14" name="Picture 13" descr="A green cross on a black background&#10;&#10;Description automatically generated">
            <a:extLst>
              <a:ext uri="{FF2B5EF4-FFF2-40B4-BE49-F238E27FC236}">
                <a16:creationId xmlns:a16="http://schemas.microsoft.com/office/drawing/2014/main" id="{B35EBD83-68E7-DA93-4FDF-DC76B1C2F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9599" y="5437587"/>
            <a:ext cx="180000" cy="180000"/>
          </a:xfrm>
          <a:prstGeom prst="rect">
            <a:avLst/>
          </a:prstGeom>
        </p:spPr>
      </p:pic>
    </p:spTree>
    <p:extLst>
      <p:ext uri="{BB962C8B-B14F-4D97-AF65-F5344CB8AC3E}">
        <p14:creationId xmlns:p14="http://schemas.microsoft.com/office/powerpoint/2010/main" val="199442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F7E15-E28F-BBE1-DEBA-1D86BE9F6259}"/>
              </a:ext>
            </a:extLst>
          </p:cNvPr>
          <p:cNvSpPr>
            <a:spLocks noGrp="1"/>
          </p:cNvSpPr>
          <p:nvPr>
            <p:ph type="sldNum" sz="quarter" idx="12"/>
          </p:nvPr>
        </p:nvSpPr>
        <p:spPr/>
        <p:txBody>
          <a:bodyPr/>
          <a:lstStyle/>
          <a:p>
            <a:fld id="{5D6FADB2-AAFA-4CEB-A977-8D3C4EBEFCC7}" type="slidenum">
              <a:rPr lang="it-IT" smtClean="0"/>
              <a:t>45</a:t>
            </a:fld>
            <a:endParaRPr lang="it-IT"/>
          </a:p>
        </p:txBody>
      </p:sp>
      <p:sp>
        <p:nvSpPr>
          <p:cNvPr id="3" name="Rectangle 2">
            <a:extLst>
              <a:ext uri="{FF2B5EF4-FFF2-40B4-BE49-F238E27FC236}">
                <a16:creationId xmlns:a16="http://schemas.microsoft.com/office/drawing/2014/main" id="{46EBF086-330D-E1FA-7244-8CD88741DA88}"/>
              </a:ext>
            </a:extLst>
          </p:cNvPr>
          <p:cNvSpPr/>
          <p:nvPr/>
        </p:nvSpPr>
        <p:spPr>
          <a:xfrm>
            <a:off x="446046" y="1144452"/>
            <a:ext cx="8248094" cy="669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A6EF8B0-87BF-5267-EDA4-0C60CDBF2791}"/>
              </a:ext>
            </a:extLst>
          </p:cNvPr>
          <p:cNvSpPr txBox="1"/>
          <p:nvPr/>
        </p:nvSpPr>
        <p:spPr>
          <a:xfrm>
            <a:off x="952824" y="1146903"/>
            <a:ext cx="7749798" cy="66941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800"/>
              </a:spcAft>
              <a:buClrTx/>
              <a:buSzTx/>
              <a:buFontTx/>
              <a:buNone/>
              <a:tabLst/>
              <a:defRPr/>
            </a:pP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data </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20/06/2024</a:t>
            </a:r>
            <a:r>
              <a:rPr lang="it-IT" sz="1250">
                <a:solidFill>
                  <a:prstClr val="black"/>
                </a:solidFill>
                <a:latin typeface="Helvetica" panose="020B0604020202020204" pitchFamily="34" charset="0"/>
                <a:cs typeface="Helvetica" panose="020B0604020202020204" pitchFamily="34" charset="0"/>
              </a:rPr>
              <a:t> </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è stata trasmessa dall’Autorità di Audit la </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lettera di avvio dell’Audit di sistema </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del III periodo contabile</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 </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previsto in data 03/07/2024, che ha riguardato i </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Requisiti chiave (RC) 1, 2, 3, 7</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rPr>
              <a:t> relativamente al Sistema di Gestione e Controllo del PR FESR 2021-2027 di Regione Lombardia.</a:t>
            </a:r>
          </a:p>
        </p:txBody>
      </p:sp>
      <p:pic>
        <p:nvPicPr>
          <p:cNvPr id="5" name="Picture 4">
            <a:extLst>
              <a:ext uri="{FF2B5EF4-FFF2-40B4-BE49-F238E27FC236}">
                <a16:creationId xmlns:a16="http://schemas.microsoft.com/office/drawing/2014/main" id="{338C62E9-82E1-6B90-0FBA-59CDC628AD37}"/>
              </a:ext>
            </a:extLst>
          </p:cNvPr>
          <p:cNvPicPr>
            <a:picLocks noChangeAspect="1"/>
          </p:cNvPicPr>
          <p:nvPr/>
        </p:nvPicPr>
        <p:blipFill>
          <a:blip r:embed="rId2"/>
          <a:stretch>
            <a:fillRect/>
          </a:stretch>
        </p:blipFill>
        <p:spPr>
          <a:xfrm>
            <a:off x="582579" y="1295371"/>
            <a:ext cx="355215" cy="367575"/>
          </a:xfrm>
          <a:prstGeom prst="rect">
            <a:avLst/>
          </a:prstGeom>
        </p:spPr>
      </p:pic>
      <p:sp>
        <p:nvSpPr>
          <p:cNvPr id="13" name="Rectangle 12">
            <a:extLst>
              <a:ext uri="{FF2B5EF4-FFF2-40B4-BE49-F238E27FC236}">
                <a16:creationId xmlns:a16="http://schemas.microsoft.com/office/drawing/2014/main" id="{62E4B6FF-EDC0-805D-A0B2-6CF14477DAB2}"/>
              </a:ext>
            </a:extLst>
          </p:cNvPr>
          <p:cNvSpPr/>
          <p:nvPr/>
        </p:nvSpPr>
        <p:spPr>
          <a:xfrm>
            <a:off x="446046" y="1874846"/>
            <a:ext cx="8248094" cy="66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175A99-4796-D847-7DB1-CA30AD873AF1}"/>
              </a:ext>
            </a:extLst>
          </p:cNvPr>
          <p:cNvSpPr txBox="1"/>
          <p:nvPr/>
        </p:nvSpPr>
        <p:spPr>
          <a:xfrm>
            <a:off x="949472" y="1963367"/>
            <a:ext cx="7756502" cy="47705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data </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28/06/2024</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l’Autorità di Gestione </a:t>
            </a:r>
            <a:r>
              <a:rPr lang="it-IT" sz="1250">
                <a:solidFill>
                  <a:prstClr val="black"/>
                </a:solidFill>
                <a:latin typeface="Helvetica" panose="020B0604020202020204" pitchFamily="34" charset="0"/>
                <a:cs typeface="Helvetica" panose="020B0604020202020204" pitchFamily="34" charset="0"/>
              </a:rPr>
              <a:t>ha </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trasmesso all’Autorità di Audit </a:t>
            </a:r>
            <a:r>
              <a:rPr kumimoji="0" lang="it-IT" sz="125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la</a:t>
            </a:r>
            <a:r>
              <a:rPr kumimoji="0" lang="it-IT" sz="1250" b="1"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documentazione richiesta </a:t>
            </a:r>
            <a:r>
              <a:rPr lang="it-IT" sz="1250">
                <a:solidFill>
                  <a:prstClr val="black"/>
                </a:solidFill>
                <a:latin typeface="Helvetica" panose="020B0604020202020204" pitchFamily="34" charset="0"/>
                <a:cs typeface="Helvetica" panose="020B0604020202020204" pitchFamily="34" charset="0"/>
              </a:rPr>
              <a:t>nell’ambito della lettera di avvio</a:t>
            </a:r>
            <a:r>
              <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t>
            </a:r>
          </a:p>
        </p:txBody>
      </p:sp>
      <p:pic>
        <p:nvPicPr>
          <p:cNvPr id="15" name="Picture 14">
            <a:extLst>
              <a:ext uri="{FF2B5EF4-FFF2-40B4-BE49-F238E27FC236}">
                <a16:creationId xmlns:a16="http://schemas.microsoft.com/office/drawing/2014/main" id="{520FBA29-43FB-B59B-B1DC-8AEB305E2197}"/>
              </a:ext>
            </a:extLst>
          </p:cNvPr>
          <p:cNvPicPr>
            <a:picLocks noChangeAspect="1"/>
          </p:cNvPicPr>
          <p:nvPr/>
        </p:nvPicPr>
        <p:blipFill>
          <a:blip r:embed="rId2"/>
          <a:stretch>
            <a:fillRect/>
          </a:stretch>
        </p:blipFill>
        <p:spPr>
          <a:xfrm>
            <a:off x="582579" y="2018106"/>
            <a:ext cx="349251" cy="367575"/>
          </a:xfrm>
          <a:prstGeom prst="rect">
            <a:avLst/>
          </a:prstGeom>
        </p:spPr>
      </p:pic>
      <p:sp>
        <p:nvSpPr>
          <p:cNvPr id="21" name="TextBox 20">
            <a:extLst>
              <a:ext uri="{FF2B5EF4-FFF2-40B4-BE49-F238E27FC236}">
                <a16:creationId xmlns:a16="http://schemas.microsoft.com/office/drawing/2014/main" id="{BB13FC49-0F7C-01E3-ED3D-9BB0E66D12F2}"/>
              </a:ext>
            </a:extLst>
          </p:cNvPr>
          <p:cNvSpPr txBox="1"/>
          <p:nvPr/>
        </p:nvSpPr>
        <p:spPr>
          <a:xfrm>
            <a:off x="1843548" y="584936"/>
            <a:ext cx="7064478" cy="338554"/>
          </a:xfrm>
          <a:prstGeom prst="rect">
            <a:avLst/>
          </a:prstGeom>
          <a:noFill/>
        </p:spPr>
        <p:txBody>
          <a:bodyPr wrap="square">
            <a:spAutoFit/>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rPr>
              <a:t>Informativa sull’audit di sistema dell’Autorità di Audit [1/3</a:t>
            </a:r>
            <a:r>
              <a:rPr lang="it-IT" sz="1600" b="1">
                <a:solidFill>
                  <a:srgbClr val="007239"/>
                </a:solidFill>
                <a:latin typeface="Helvetica" panose="020B0604020202030204" pitchFamily="34" charset="0"/>
                <a:sym typeface="Helvetica Light"/>
              </a:rPr>
              <a:t>]</a:t>
            </a:r>
            <a:endPar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endParaRPr>
          </a:p>
        </p:txBody>
      </p:sp>
      <p:graphicFrame>
        <p:nvGraphicFramePr>
          <p:cNvPr id="6" name="Table 5">
            <a:extLst>
              <a:ext uri="{FF2B5EF4-FFF2-40B4-BE49-F238E27FC236}">
                <a16:creationId xmlns:a16="http://schemas.microsoft.com/office/drawing/2014/main" id="{9992FCBF-B1BA-2698-1217-64071D790C1C}"/>
              </a:ext>
            </a:extLst>
          </p:cNvPr>
          <p:cNvGraphicFramePr>
            <a:graphicFrameLocks noGrp="1"/>
          </p:cNvGraphicFramePr>
          <p:nvPr>
            <p:extLst>
              <p:ext uri="{D42A27DB-BD31-4B8C-83A1-F6EECF244321}">
                <p14:modId xmlns:p14="http://schemas.microsoft.com/office/powerpoint/2010/main" val="1163314176"/>
              </p:ext>
            </p:extLst>
          </p:nvPr>
        </p:nvGraphicFramePr>
        <p:xfrm>
          <a:off x="452049" y="2630284"/>
          <a:ext cx="8236089" cy="3357201"/>
        </p:xfrm>
        <a:graphic>
          <a:graphicData uri="http://schemas.openxmlformats.org/drawingml/2006/table">
            <a:tbl>
              <a:tblPr firstRow="1" firstCol="1">
                <a:tableStyleId>{93296810-A885-4BE3-A3E7-6D5BEEA58F35}</a:tableStyleId>
              </a:tblPr>
              <a:tblGrid>
                <a:gridCol w="545663">
                  <a:extLst>
                    <a:ext uri="{9D8B030D-6E8A-4147-A177-3AD203B41FA5}">
                      <a16:colId xmlns:a16="http://schemas.microsoft.com/office/drawing/2014/main" val="2272529483"/>
                    </a:ext>
                  </a:extLst>
                </a:gridCol>
                <a:gridCol w="3845213">
                  <a:extLst>
                    <a:ext uri="{9D8B030D-6E8A-4147-A177-3AD203B41FA5}">
                      <a16:colId xmlns:a16="http://schemas.microsoft.com/office/drawing/2014/main" val="1839070248"/>
                    </a:ext>
                  </a:extLst>
                </a:gridCol>
                <a:gridCol w="3845213">
                  <a:extLst>
                    <a:ext uri="{9D8B030D-6E8A-4147-A177-3AD203B41FA5}">
                      <a16:colId xmlns:a16="http://schemas.microsoft.com/office/drawing/2014/main" val="1296905987"/>
                    </a:ext>
                  </a:extLst>
                </a:gridCol>
              </a:tblGrid>
              <a:tr h="32727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Requisito Chiave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hMerge="1">
                  <a:txBody>
                    <a:bodyPr/>
                    <a:lstStyle/>
                    <a:p>
                      <a:endParaRPr lang="it-IT"/>
                    </a:p>
                  </a:txBody>
                  <a:tcPr marT="41564" marB="41564"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Riscontro trasmesso dall’AdG</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extLst>
                  <a:ext uri="{0D108BD9-81ED-4DB2-BD59-A6C34878D82A}">
                    <a16:rowId xmlns:a16="http://schemas.microsoft.com/office/drawing/2014/main" val="2817902307"/>
                  </a:ext>
                </a:extLst>
              </a:tr>
              <a:tr h="1439488">
                <a:tc>
                  <a:txBody>
                    <a:bodyPr/>
                    <a:lstStyle/>
                    <a:p>
                      <a:pPr algn="just"/>
                      <a:r>
                        <a:rPr lang="en-US" sz="1200">
                          <a:latin typeface="Helvetica" panose="020B0604020202030204"/>
                          <a:cs typeface="Helvetica" panose="020B0604020202030204"/>
                        </a:rPr>
                        <a:t>RC 1</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Adeguata </a:t>
                      </a:r>
                      <a:r>
                        <a:rPr kumimoji="0" lang="it-IT" sz="12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separazione delle funzioni e sistemi adeguati di predisposizione delle relazioni e di sorveglianza</a:t>
                      </a:r>
                      <a:r>
                        <a:rPr kumimoji="0" lang="it-IT"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nei casi in cui l’autorità responsabile affidi l’esecuzione dei compiti a un altro organismo</a:t>
                      </a:r>
                      <a:endParaRPr lang="it-IT" sz="120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L’AdG ha trasmesso:</a:t>
                      </a:r>
                    </a:p>
                    <a:p>
                      <a:pPr marL="360000" marR="0" lvl="0" indent="-2349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Un file di sintesi relativo alle </a:t>
                      </a:r>
                      <a:r>
                        <a:rPr kumimoji="0" lang="it-IT" sz="1200" b="1"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principali iniziative di formazione attivate</a:t>
                      </a:r>
                      <a:r>
                        <a:rPr kumimoji="0" lang="it-IT" sz="1200" b="0"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t>
                      </a:r>
                    </a:p>
                    <a:p>
                      <a:pPr marL="360000" marR="0" lvl="0" indent="-2349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La documentazione inerente la </a:t>
                      </a:r>
                      <a:r>
                        <a:rPr kumimoji="0" lang="it-IT" sz="1200" b="1"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capacità amministrativa dell’OI Unioncamere Lombardia</a:t>
                      </a:r>
                      <a:r>
                        <a:rPr kumimoji="0" lang="it-IT" sz="1200" b="0"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t>
                      </a:r>
                    </a:p>
                    <a:p>
                      <a:pPr marL="360000" marR="0" lvl="0" indent="-2349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La Convenzione sottoscritta con Unioncamere Lombardia</a:t>
                      </a:r>
                      <a:endParaRPr kumimoji="0" lang="it-IT" sz="1200" b="0" i="0"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61304810"/>
                  </a:ext>
                </a:extLst>
              </a:tr>
              <a:tr h="337988">
                <a:tc>
                  <a:txBody>
                    <a:bodyPr/>
                    <a:lstStyle/>
                    <a:p>
                      <a:pPr algn="just"/>
                      <a:r>
                        <a:rPr lang="en-US" sz="1200">
                          <a:latin typeface="Helvetica" panose="020B0604020202030204"/>
                          <a:cs typeface="Helvetica" panose="020B0604020202030204"/>
                        </a:rPr>
                        <a:t>RC 2</a:t>
                      </a:r>
                      <a:endParaRPr lang="it-IT" sz="1200">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kumimoji="0" lang="it-IT" sz="12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Selezione appropriata delle operazioni</a:t>
                      </a:r>
                      <a:endParaRPr lang="it-IT" sz="1200" b="1">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1200">
                          <a:latin typeface="Helvetica" panose="020B0604020202030204"/>
                          <a:cs typeface="Helvetica" panose="020B0604020202030204"/>
                        </a:rPr>
                        <a:t>-</a:t>
                      </a:r>
                      <a:endParaRPr lang="it-IT" sz="1200">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75746796"/>
                  </a:ext>
                </a:extLst>
              </a:tr>
              <a:tr h="803564">
                <a:tc>
                  <a:txBody>
                    <a:bodyPr/>
                    <a:lstStyle/>
                    <a:p>
                      <a:pPr algn="just"/>
                      <a:r>
                        <a:rPr lang="en-US" sz="1200">
                          <a:latin typeface="Helvetica" panose="020B0604020202030204"/>
                          <a:cs typeface="Helvetica" panose="020B0604020202030204"/>
                        </a:rPr>
                        <a:t>RC 3</a:t>
                      </a:r>
                      <a:endParaRPr lang="it-IT" sz="1200">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Informazioni adeguate ai beneficiari </a:t>
                      </a:r>
                      <a:r>
                        <a:rPr kumimoji="0" lang="it-IT" sz="120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sulle condizioni applicabili in relazione alle </a:t>
                      </a:r>
                      <a:r>
                        <a:rPr kumimoji="0" lang="it-IT" sz="1200" b="1"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operazioni selezionate</a:t>
                      </a:r>
                      <a:endParaRPr lang="it-IT" sz="1200">
                        <a:latin typeface="Helvetica" panose="020B0604020202020204"/>
                        <a:cs typeface="Helvetica" panose="020B060402020202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L’AdG ha trasmesso il link alla pagina web del portale della programmazione comunitaria dove sono riportati i bandi e le relative linee guida di rendicontazione</a:t>
                      </a:r>
                      <a:endParaRPr lang="it-IT" sz="1200">
                        <a:latin typeface="Helvetica" panose="020B0604020202020204"/>
                        <a:cs typeface="Helvetica" panose="020B060402020202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1613632"/>
                  </a:ext>
                </a:extLst>
              </a:tr>
              <a:tr h="448888">
                <a:tc>
                  <a:txBody>
                    <a:bodyPr/>
                    <a:lstStyle/>
                    <a:p>
                      <a:pPr algn="just"/>
                      <a:r>
                        <a:rPr lang="en-US" sz="1200">
                          <a:latin typeface="Helvetica" panose="020B0604020202030204"/>
                          <a:cs typeface="Helvetica" panose="020B0604020202030204"/>
                        </a:rPr>
                        <a:t>RC 7</a:t>
                      </a:r>
                      <a:endParaRPr lang="it-IT" sz="1200">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kumimoji="0" lang="it-IT"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Efficace attuazione di </a:t>
                      </a:r>
                      <a:r>
                        <a:rPr kumimoji="0" lang="it-IT" sz="12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misure antifrode proporzionate</a:t>
                      </a:r>
                      <a:endParaRPr lang="it-IT" sz="1200">
                        <a:latin typeface="Helvetica" panose="020B0604020202030204"/>
                        <a:cs typeface="Helvetica" panose="020B060402020203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L’AdG ha attivato </a:t>
                      </a:r>
                      <a:r>
                        <a:rPr kumimoji="0" lang="it-IT" sz="12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le procedure per la nomina del Gruppo di autovalutazione del rischio Frode</a:t>
                      </a:r>
                      <a:endParaRPr lang="it-IT" sz="120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53916564"/>
                  </a:ext>
                </a:extLst>
              </a:tr>
            </a:tbl>
          </a:graphicData>
        </a:graphic>
      </p:graphicFrame>
    </p:spTree>
    <p:extLst>
      <p:ext uri="{BB962C8B-B14F-4D97-AF65-F5344CB8AC3E}">
        <p14:creationId xmlns:p14="http://schemas.microsoft.com/office/powerpoint/2010/main" val="6437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F7E15-E28F-BBE1-DEBA-1D86BE9F6259}"/>
              </a:ext>
            </a:extLst>
          </p:cNvPr>
          <p:cNvSpPr>
            <a:spLocks noGrp="1"/>
          </p:cNvSpPr>
          <p:nvPr>
            <p:ph type="sldNum" sz="quarter" idx="12"/>
          </p:nvPr>
        </p:nvSpPr>
        <p:spPr/>
        <p:txBody>
          <a:bodyPr/>
          <a:lstStyle/>
          <a:p>
            <a:fld id="{5D6FADB2-AAFA-4CEB-A977-8D3C4EBEFCC7}" type="slidenum">
              <a:rPr lang="it-IT" smtClean="0"/>
              <a:t>46</a:t>
            </a:fld>
            <a:endParaRPr lang="it-IT"/>
          </a:p>
        </p:txBody>
      </p:sp>
      <p:sp>
        <p:nvSpPr>
          <p:cNvPr id="3" name="Rectangle 2">
            <a:extLst>
              <a:ext uri="{FF2B5EF4-FFF2-40B4-BE49-F238E27FC236}">
                <a16:creationId xmlns:a16="http://schemas.microsoft.com/office/drawing/2014/main" id="{46EBF086-330D-E1FA-7244-8CD88741DA88}"/>
              </a:ext>
            </a:extLst>
          </p:cNvPr>
          <p:cNvSpPr/>
          <p:nvPr/>
        </p:nvSpPr>
        <p:spPr>
          <a:xfrm>
            <a:off x="446046" y="1144452"/>
            <a:ext cx="8248094" cy="669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A6EF8B0-87BF-5267-EDA4-0C60CDBF2791}"/>
              </a:ext>
            </a:extLst>
          </p:cNvPr>
          <p:cNvSpPr txBox="1"/>
          <p:nvPr/>
        </p:nvSpPr>
        <p:spPr>
          <a:xfrm>
            <a:off x="952824" y="1146903"/>
            <a:ext cx="7749798" cy="1092607"/>
          </a:xfrm>
          <a:prstGeom prst="rect">
            <a:avLst/>
          </a:prstGeom>
          <a:noFill/>
        </p:spPr>
        <p:txBody>
          <a:bodyPr wrap="square">
            <a:spAutoFit/>
          </a:bodyPr>
          <a:lstStyle/>
          <a:p>
            <a:pPr algn="just">
              <a:spcAft>
                <a:spcPts val="1800"/>
              </a:spcAf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data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03/07/2024 </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si è tenuto l’Audit di Sistema: durante lo stesso sono state effettuate delle interviste «aperte» al personale dell’Autorità </a:t>
            </a:r>
            <a:r>
              <a:rPr lang="it-IT" sz="1250">
                <a:solidFill>
                  <a:prstClr val="black"/>
                </a:solidFill>
                <a:latin typeface="Helvetica" panose="020B0604020202020204" pitchFamily="34" charset="0"/>
                <a:cs typeface="Helvetica" panose="020B0604020202020204" pitchFamily="34" charset="0"/>
              </a:rPr>
              <a:t>di Gestione</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L’AdA ha in seguito valutato gli elementi acquisiti nel corso del controllo e ha richiesto all’Autorità di Gestione l’invio di documentazione integrativa.  </a:t>
            </a:r>
            <a:endPar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just" defTabSz="457200" rtl="0" eaLnBrk="1" fontAlgn="auto" latinLnBrk="0" hangingPunct="1">
              <a:lnSpc>
                <a:spcPct val="100000"/>
              </a:lnSpc>
              <a:spcBef>
                <a:spcPts val="0"/>
              </a:spcBef>
              <a:spcAft>
                <a:spcPts val="1800"/>
              </a:spcAft>
              <a:buClrTx/>
              <a:buSzTx/>
              <a:buFontTx/>
              <a:buNone/>
              <a:tabLst/>
              <a:defRPr/>
            </a:pPr>
            <a:endParaRPr kumimoji="0" lang="it-IT" sz="1250" b="0" i="0" u="none" strike="noStrike" kern="1200" cap="none"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sym typeface="Helvetica Light"/>
            </a:endParaRPr>
          </a:p>
        </p:txBody>
      </p:sp>
      <p:pic>
        <p:nvPicPr>
          <p:cNvPr id="5" name="Picture 4">
            <a:extLst>
              <a:ext uri="{FF2B5EF4-FFF2-40B4-BE49-F238E27FC236}">
                <a16:creationId xmlns:a16="http://schemas.microsoft.com/office/drawing/2014/main" id="{338C62E9-82E1-6B90-0FBA-59CDC628AD37}"/>
              </a:ext>
            </a:extLst>
          </p:cNvPr>
          <p:cNvPicPr>
            <a:picLocks noChangeAspect="1"/>
          </p:cNvPicPr>
          <p:nvPr/>
        </p:nvPicPr>
        <p:blipFill>
          <a:blip r:embed="rId2"/>
          <a:stretch>
            <a:fillRect/>
          </a:stretch>
        </p:blipFill>
        <p:spPr>
          <a:xfrm>
            <a:off x="582579" y="1298355"/>
            <a:ext cx="355215" cy="367575"/>
          </a:xfrm>
          <a:prstGeom prst="rect">
            <a:avLst/>
          </a:prstGeom>
        </p:spPr>
      </p:pic>
      <p:sp>
        <p:nvSpPr>
          <p:cNvPr id="13" name="Rectangle 12">
            <a:extLst>
              <a:ext uri="{FF2B5EF4-FFF2-40B4-BE49-F238E27FC236}">
                <a16:creationId xmlns:a16="http://schemas.microsoft.com/office/drawing/2014/main" id="{62E4B6FF-EDC0-805D-A0B2-6CF14477DAB2}"/>
              </a:ext>
            </a:extLst>
          </p:cNvPr>
          <p:cNvSpPr/>
          <p:nvPr/>
        </p:nvSpPr>
        <p:spPr>
          <a:xfrm>
            <a:off x="446046" y="1863960"/>
            <a:ext cx="8248094" cy="477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175A99-4796-D847-7DB1-CA30AD873AF1}"/>
              </a:ext>
            </a:extLst>
          </p:cNvPr>
          <p:cNvSpPr txBox="1"/>
          <p:nvPr/>
        </p:nvSpPr>
        <p:spPr>
          <a:xfrm>
            <a:off x="946002" y="1867238"/>
            <a:ext cx="7756502" cy="477054"/>
          </a:xfrm>
          <a:prstGeom prst="rect">
            <a:avLst/>
          </a:prstGeom>
          <a:noFill/>
        </p:spPr>
        <p:txBody>
          <a:bodyPr wrap="square" rtlCol="0">
            <a:spAutoFit/>
          </a:bodyPr>
          <a:lstStyle/>
          <a:p>
            <a:pPr algn="just">
              <a:defRPr/>
            </a:pPr>
            <a:r>
              <a:rPr kumimoji="0" lang="it-IT" sz="125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In data </a:t>
            </a:r>
            <a:r>
              <a:rPr kumimoji="0" lang="it-IT" sz="1250" b="1"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30/07/2024</a:t>
            </a:r>
            <a:r>
              <a:rPr kumimoji="0" lang="it-IT" sz="125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 </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è stata trasmessa dall’Autorità di Gestione</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la documentazione richiesta </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dall’Autorità di Audit </a:t>
            </a:r>
            <a:r>
              <a:rPr kumimoji="0" lang="it-IT" sz="125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rPr>
              <a:t>in sede di Audit di Sistema del 03/07/2024.</a:t>
            </a:r>
          </a:p>
        </p:txBody>
      </p:sp>
      <p:pic>
        <p:nvPicPr>
          <p:cNvPr id="15" name="Picture 14">
            <a:extLst>
              <a:ext uri="{FF2B5EF4-FFF2-40B4-BE49-F238E27FC236}">
                <a16:creationId xmlns:a16="http://schemas.microsoft.com/office/drawing/2014/main" id="{520FBA29-43FB-B59B-B1DC-8AEB305E2197}"/>
              </a:ext>
            </a:extLst>
          </p:cNvPr>
          <p:cNvPicPr>
            <a:picLocks noChangeAspect="1"/>
          </p:cNvPicPr>
          <p:nvPr/>
        </p:nvPicPr>
        <p:blipFill>
          <a:blip r:embed="rId2"/>
          <a:stretch>
            <a:fillRect/>
          </a:stretch>
        </p:blipFill>
        <p:spPr>
          <a:xfrm>
            <a:off x="582579" y="1919123"/>
            <a:ext cx="349251" cy="367575"/>
          </a:xfrm>
          <a:prstGeom prst="rect">
            <a:avLst/>
          </a:prstGeom>
        </p:spPr>
      </p:pic>
      <p:sp>
        <p:nvSpPr>
          <p:cNvPr id="21" name="TextBox 20">
            <a:extLst>
              <a:ext uri="{FF2B5EF4-FFF2-40B4-BE49-F238E27FC236}">
                <a16:creationId xmlns:a16="http://schemas.microsoft.com/office/drawing/2014/main" id="{BB13FC49-0F7C-01E3-ED3D-9BB0E66D12F2}"/>
              </a:ext>
            </a:extLst>
          </p:cNvPr>
          <p:cNvSpPr txBox="1"/>
          <p:nvPr/>
        </p:nvSpPr>
        <p:spPr>
          <a:xfrm>
            <a:off x="1843548" y="584936"/>
            <a:ext cx="7064478" cy="338554"/>
          </a:xfrm>
          <a:prstGeom prst="rect">
            <a:avLst/>
          </a:prstGeom>
          <a:noFill/>
        </p:spPr>
        <p:txBody>
          <a:bodyPr wrap="square">
            <a:spAutoFit/>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rPr>
              <a:t>Informativa sull’audit di sistema dell’Autorità di Audit [2/3</a:t>
            </a:r>
            <a:r>
              <a:rPr lang="it-IT" sz="1600" b="1">
                <a:solidFill>
                  <a:srgbClr val="007239"/>
                </a:solidFill>
                <a:latin typeface="Helvetica" panose="020B0604020202030204" pitchFamily="34" charset="0"/>
                <a:sym typeface="Helvetica Light"/>
              </a:rPr>
              <a:t>]</a:t>
            </a:r>
            <a:endPar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endParaRPr>
          </a:p>
        </p:txBody>
      </p:sp>
      <p:graphicFrame>
        <p:nvGraphicFramePr>
          <p:cNvPr id="7" name="Table 6">
            <a:extLst>
              <a:ext uri="{FF2B5EF4-FFF2-40B4-BE49-F238E27FC236}">
                <a16:creationId xmlns:a16="http://schemas.microsoft.com/office/drawing/2014/main" id="{7F409222-FAD7-058B-A942-90D67FACFB6A}"/>
              </a:ext>
            </a:extLst>
          </p:cNvPr>
          <p:cNvGraphicFramePr>
            <a:graphicFrameLocks noGrp="1"/>
          </p:cNvGraphicFramePr>
          <p:nvPr>
            <p:extLst>
              <p:ext uri="{D42A27DB-BD31-4B8C-83A1-F6EECF244321}">
                <p14:modId xmlns:p14="http://schemas.microsoft.com/office/powerpoint/2010/main" val="1185752196"/>
              </p:ext>
            </p:extLst>
          </p:nvPr>
        </p:nvGraphicFramePr>
        <p:xfrm>
          <a:off x="453786" y="2386721"/>
          <a:ext cx="8232613" cy="3914151"/>
        </p:xfrm>
        <a:graphic>
          <a:graphicData uri="http://schemas.openxmlformats.org/drawingml/2006/table">
            <a:tbl>
              <a:tblPr firstRow="1" firstCol="1">
                <a:tableStyleId>{93296810-A885-4BE3-A3E7-6D5BEEA58F35}</a:tableStyleId>
              </a:tblPr>
              <a:tblGrid>
                <a:gridCol w="545433">
                  <a:extLst>
                    <a:ext uri="{9D8B030D-6E8A-4147-A177-3AD203B41FA5}">
                      <a16:colId xmlns:a16="http://schemas.microsoft.com/office/drawing/2014/main" val="2272529483"/>
                    </a:ext>
                  </a:extLst>
                </a:gridCol>
                <a:gridCol w="3843590">
                  <a:extLst>
                    <a:ext uri="{9D8B030D-6E8A-4147-A177-3AD203B41FA5}">
                      <a16:colId xmlns:a16="http://schemas.microsoft.com/office/drawing/2014/main" val="1839070248"/>
                    </a:ext>
                  </a:extLst>
                </a:gridCol>
                <a:gridCol w="3843590">
                  <a:extLst>
                    <a:ext uri="{9D8B030D-6E8A-4147-A177-3AD203B41FA5}">
                      <a16:colId xmlns:a16="http://schemas.microsoft.com/office/drawing/2014/main" val="1296905987"/>
                    </a:ext>
                  </a:extLst>
                </a:gridCol>
              </a:tblGrid>
              <a:tr h="293782">
                <a:tc>
                  <a:txBody>
                    <a:bodyPr/>
                    <a:lstStyle/>
                    <a:p>
                      <a:pPr algn="just"/>
                      <a:endParaRPr lang="it-IT" sz="1300">
                        <a:latin typeface="Helvetica" panose="020B0604020202030204"/>
                        <a:cs typeface="Helvetica" panose="020B060402020203020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Documentazione richiesta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Riscontro </a:t>
                      </a:r>
                      <a:r>
                        <a:rPr kumimoji="0" lang="it-IT" sz="1300" b="1" i="0" u="none" strike="noStrike" kern="1200" cap="none" spc="0" normalizeH="0" baseline="0" noProof="0" err="1">
                          <a:ln>
                            <a:noFill/>
                          </a:ln>
                          <a:solidFill>
                            <a:srgbClr val="086A2E"/>
                          </a:solidFill>
                          <a:effectLst/>
                          <a:uLnTx/>
                          <a:uFillTx/>
                          <a:latin typeface="Helvetica" panose="020B0604020202020204" pitchFamily="34" charset="0"/>
                          <a:ea typeface="+mn-ea"/>
                          <a:cs typeface="Helvetica" panose="020B0604020202020204" pitchFamily="34" charset="0"/>
                        </a:rPr>
                        <a:t>AdG</a:t>
                      </a:r>
                      <a:endPar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7902307"/>
                  </a:ext>
                </a:extLst>
              </a:tr>
              <a:tr h="480350">
                <a:tc rowSpan="6">
                  <a:txBody>
                    <a:bodyPr/>
                    <a:lstStyle/>
                    <a:p>
                      <a:pPr algn="just"/>
                      <a:r>
                        <a:rPr lang="en-US" sz="1300">
                          <a:latin typeface="Helvetica" panose="020B0604020202030204"/>
                          <a:cs typeface="Helvetica" panose="020B0604020202030204"/>
                        </a:rPr>
                        <a:t>RC1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Presa d’atto dell'</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elenco del personale dedicato all'Autorità di Gestione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corso di trasmissione</a:t>
                      </a:r>
                      <a:endParaRPr kumimoji="0" lang="it-IT"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61304810"/>
                  </a:ext>
                </a:extLst>
              </a:tr>
              <a:tr h="629394">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Presentazione dei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contratti</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di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Assistenza tecnica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Sono state fornite le copie dei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contratti attivati sull’Asse V relativo all’Assistenza tecnica</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con evidenza dei gruppi di lavoro e dei FTE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34536607"/>
                  </a:ext>
                </a:extLst>
              </a:tr>
              <a:tr h="480349">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Evidenza della trasmissione degli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atti all’OI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Si è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trasmessa la corrispondenza verso Unioncamere Lombardia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1691594"/>
                  </a:ext>
                </a:extLst>
              </a:tr>
              <a:tr h="480350">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Integrazione</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delle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procedure di gestione dei conflitti </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di interesse presenti nel SIGECO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corso di trasmissione</a:t>
                      </a:r>
                      <a:endParaRPr kumimoji="0" lang="it-IT"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00453058"/>
                  </a:ext>
                </a:extLst>
              </a:tr>
              <a:tr h="991115">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Completare e integrare il SIGECO </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con procedure che descrivano i rapporti, gli scambi di informazioni, e i controlli sulle attività sottoposte a convenzione con l'Organismo Intermedio Unioncamere Lombarde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corso di trasmissione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55756305"/>
                  </a:ext>
                </a:extLst>
              </a:tr>
              <a:tr h="202252">
                <a:tc vMerge="1">
                  <a:txBody>
                    <a:bodyPr/>
                    <a:lstStyle/>
                    <a:p>
                      <a:pPr algn="just"/>
                      <a:endParaRPr lang="en-US" sz="1300">
                        <a:latin typeface="Helvetica" panose="020B0604020202030204"/>
                        <a:cs typeface="Helvetica" panose="020B060402020203020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Elenco</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completo dei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partecipanti ai corsi di formazione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Sono stati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forniti</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gli </a:t>
                      </a:r>
                      <a:r>
                        <a:rPr kumimoji="0" lang="it-IT" sz="125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elenchi</a:t>
                      </a:r>
                      <a:r>
                        <a:rPr kumimoji="0" lang="it-IT" sz="125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richiesti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4710433"/>
                  </a:ext>
                </a:extLst>
              </a:tr>
            </a:tbl>
          </a:graphicData>
        </a:graphic>
      </p:graphicFrame>
    </p:spTree>
    <p:extLst>
      <p:ext uri="{BB962C8B-B14F-4D97-AF65-F5344CB8AC3E}">
        <p14:creationId xmlns:p14="http://schemas.microsoft.com/office/powerpoint/2010/main" val="2484522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0F142-4340-65D9-DED8-CAC2991654AD}"/>
              </a:ext>
            </a:extLst>
          </p:cNvPr>
          <p:cNvSpPr>
            <a:spLocks noGrp="1"/>
          </p:cNvSpPr>
          <p:nvPr>
            <p:ph type="sldNum" sz="quarter" idx="12"/>
          </p:nvPr>
        </p:nvSpPr>
        <p:spPr/>
        <p:txBody>
          <a:bodyPr/>
          <a:lstStyle/>
          <a:p>
            <a:fld id="{5D6FADB2-AAFA-4CEB-A977-8D3C4EBEFCC7}" type="slidenum">
              <a:rPr lang="it-IT" smtClean="0"/>
              <a:t>47</a:t>
            </a:fld>
            <a:endParaRPr lang="it-IT"/>
          </a:p>
        </p:txBody>
      </p:sp>
      <p:graphicFrame>
        <p:nvGraphicFramePr>
          <p:cNvPr id="5" name="Table 4">
            <a:extLst>
              <a:ext uri="{FF2B5EF4-FFF2-40B4-BE49-F238E27FC236}">
                <a16:creationId xmlns:a16="http://schemas.microsoft.com/office/drawing/2014/main" id="{042A6ACF-1141-9B72-38F3-9AEA136E602D}"/>
              </a:ext>
            </a:extLst>
          </p:cNvPr>
          <p:cNvGraphicFramePr>
            <a:graphicFrameLocks noGrp="1"/>
          </p:cNvGraphicFramePr>
          <p:nvPr>
            <p:extLst>
              <p:ext uri="{D42A27DB-BD31-4B8C-83A1-F6EECF244321}">
                <p14:modId xmlns:p14="http://schemas.microsoft.com/office/powerpoint/2010/main" val="4702334"/>
              </p:ext>
            </p:extLst>
          </p:nvPr>
        </p:nvGraphicFramePr>
        <p:xfrm>
          <a:off x="455693" y="1601424"/>
          <a:ext cx="8232613" cy="3917289"/>
        </p:xfrm>
        <a:graphic>
          <a:graphicData uri="http://schemas.openxmlformats.org/drawingml/2006/table">
            <a:tbl>
              <a:tblPr firstCol="1">
                <a:tableStyleId>{93296810-A885-4BE3-A3E7-6D5BEEA58F35}</a:tableStyleId>
              </a:tblPr>
              <a:tblGrid>
                <a:gridCol w="545433">
                  <a:extLst>
                    <a:ext uri="{9D8B030D-6E8A-4147-A177-3AD203B41FA5}">
                      <a16:colId xmlns:a16="http://schemas.microsoft.com/office/drawing/2014/main" val="2272529483"/>
                    </a:ext>
                  </a:extLst>
                </a:gridCol>
                <a:gridCol w="3843590">
                  <a:extLst>
                    <a:ext uri="{9D8B030D-6E8A-4147-A177-3AD203B41FA5}">
                      <a16:colId xmlns:a16="http://schemas.microsoft.com/office/drawing/2014/main" val="1839070248"/>
                    </a:ext>
                  </a:extLst>
                </a:gridCol>
                <a:gridCol w="3843590">
                  <a:extLst>
                    <a:ext uri="{9D8B030D-6E8A-4147-A177-3AD203B41FA5}">
                      <a16:colId xmlns:a16="http://schemas.microsoft.com/office/drawing/2014/main" val="1296905987"/>
                    </a:ext>
                  </a:extLst>
                </a:gridCol>
              </a:tblGrid>
              <a:tr h="295200">
                <a:tc>
                  <a:txBody>
                    <a:bodyPr/>
                    <a:lstStyle/>
                    <a:p>
                      <a:pPr algn="just"/>
                      <a:endParaRPr lang="it-IT" sz="1300">
                        <a:latin typeface="Helvetica" panose="020B0604020202030204"/>
                        <a:cs typeface="Helvetica" panose="020B060402020203020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Documentazione richiesta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rPr>
                        <a:t>Riscontro fornito da </a:t>
                      </a:r>
                      <a:r>
                        <a:rPr kumimoji="0" lang="it-IT" sz="1300" b="1" i="0" u="none" strike="noStrike" kern="1200" cap="none" spc="0" normalizeH="0" baseline="0" noProof="0" err="1">
                          <a:ln>
                            <a:noFill/>
                          </a:ln>
                          <a:solidFill>
                            <a:srgbClr val="086A2E"/>
                          </a:solidFill>
                          <a:effectLst/>
                          <a:uLnTx/>
                          <a:uFillTx/>
                          <a:latin typeface="Helvetica" panose="020B0604020202020204" pitchFamily="34" charset="0"/>
                          <a:ea typeface="+mn-ea"/>
                          <a:cs typeface="Helvetica" panose="020B0604020202020204" pitchFamily="34" charset="0"/>
                        </a:rPr>
                        <a:t>AdG</a:t>
                      </a:r>
                      <a:endParaRPr kumimoji="0" lang="it-IT" sz="1300" b="1" i="0" u="none" strike="noStrike" kern="1200" cap="none" spc="0" normalizeH="0" baseline="0" noProof="0">
                        <a:ln>
                          <a:noFill/>
                        </a:ln>
                        <a:solidFill>
                          <a:srgbClr val="086A2E"/>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07892066"/>
                  </a:ext>
                </a:extLst>
              </a:tr>
              <a:tr h="634848">
                <a:tc rowSpan="5">
                  <a:txBody>
                    <a:bodyPr/>
                    <a:lstStyle/>
                    <a:p>
                      <a:pPr algn="just"/>
                      <a:r>
                        <a:rPr lang="en-US" sz="1200">
                          <a:latin typeface="Helvetica" panose="020B0604020202030204"/>
                          <a:cs typeface="Helvetica" panose="020B0604020202030204"/>
                        </a:rPr>
                        <a:t>RC2</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Estrazione dei file contenenti le </a:t>
                      </a:r>
                      <a:r>
                        <a:rPr lang="it-IT" sz="1250" b="1">
                          <a:latin typeface="Helvetica" panose="020B0604020202020204" pitchFamily="34" charset="0"/>
                          <a:cs typeface="Helvetica" panose="020B0604020202020204" pitchFamily="34" charset="0"/>
                        </a:rPr>
                        <a:t>evidenze dei punteggi dei criteri e sub criteri di valutazione </a:t>
                      </a:r>
                      <a:r>
                        <a:rPr lang="it-IT" sz="1250">
                          <a:latin typeface="Helvetica" panose="020B0604020202020204" pitchFamily="34" charset="0"/>
                          <a:cs typeface="Helvetica" panose="020B0604020202020204" pitchFamily="34" charset="0"/>
                        </a:rPr>
                        <a:t>per i progetti ammessi e non ammessi</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it-IT" sz="1250">
                          <a:latin typeface="Helvetica" panose="020B0604020202020204" pitchFamily="34" charset="0"/>
                          <a:cs typeface="Helvetica" panose="020B0604020202020204" pitchFamily="34" charset="0"/>
                        </a:rPr>
                        <a:t>Sono stati </a:t>
                      </a:r>
                      <a:r>
                        <a:rPr lang="it-IT" sz="1250" b="1">
                          <a:latin typeface="Helvetica" panose="020B0604020202020204" pitchFamily="34" charset="0"/>
                          <a:cs typeface="Helvetica" panose="020B0604020202020204" pitchFamily="34" charset="0"/>
                        </a:rPr>
                        <a:t>forniti i file </a:t>
                      </a:r>
                      <a:r>
                        <a:rPr lang="it-IT" sz="1250">
                          <a:latin typeface="Helvetica" panose="020B0604020202020204" pitchFamily="34" charset="0"/>
                          <a:cs typeface="Helvetica" panose="020B0604020202020204" pitchFamily="34" charset="0"/>
                        </a:rPr>
                        <a:t>contenenti le evidenze dei punteggi per i bandi richiesti</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61304810"/>
                  </a:ext>
                </a:extLst>
              </a:tr>
              <a:tr h="634848">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Elenco </a:t>
                      </a:r>
                      <a:r>
                        <a:rPr lang="it-IT" sz="1250" b="1">
                          <a:latin typeface="Helvetica" panose="020B0604020202020204" pitchFamily="34" charset="0"/>
                          <a:cs typeface="Helvetica" panose="020B0604020202020204" pitchFamily="34" charset="0"/>
                        </a:rPr>
                        <a:t>ricorsi</a:t>
                      </a:r>
                      <a:r>
                        <a:rPr lang="it-IT" sz="1250">
                          <a:latin typeface="Helvetica" panose="020B0604020202020204" pitchFamily="34" charset="0"/>
                          <a:cs typeface="Helvetica" panose="020B0604020202020204" pitchFamily="34" charset="0"/>
                        </a:rPr>
                        <a:t> ed </a:t>
                      </a:r>
                      <a:r>
                        <a:rPr lang="it-IT" sz="1250" b="1">
                          <a:latin typeface="Helvetica" panose="020B0604020202020204" pitchFamily="34" charset="0"/>
                          <a:cs typeface="Helvetica" panose="020B0604020202020204" pitchFamily="34" charset="0"/>
                        </a:rPr>
                        <a:t>esiti</a:t>
                      </a:r>
                      <a:r>
                        <a:rPr lang="it-IT" sz="1250">
                          <a:latin typeface="Helvetica" panose="020B0604020202020204" pitchFamily="34" charset="0"/>
                          <a:cs typeface="Helvetica" panose="020B0604020202020204" pitchFamily="34" charset="0"/>
                        </a:rPr>
                        <a:t> </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it-IT" sz="1250" b="0" i="0" kern="1200">
                          <a:solidFill>
                            <a:schemeClr val="tx1"/>
                          </a:solidFill>
                          <a:effectLst/>
                          <a:latin typeface="Helvetica" panose="020B0604020202020204" pitchFamily="34" charset="0"/>
                          <a:ea typeface="+mn-ea"/>
                          <a:cs typeface="Helvetica" panose="020B0604020202020204" pitchFamily="34" charset="0"/>
                        </a:rPr>
                        <a:t>È stata </a:t>
                      </a:r>
                      <a:r>
                        <a:rPr lang="it-IT" sz="1250" b="1" i="0" kern="1200">
                          <a:solidFill>
                            <a:schemeClr val="tx1"/>
                          </a:solidFill>
                          <a:effectLst/>
                          <a:latin typeface="Helvetica" panose="020B0604020202020204" pitchFamily="34" charset="0"/>
                          <a:ea typeface="+mn-ea"/>
                          <a:cs typeface="Helvetica" panose="020B0604020202020204" pitchFamily="34" charset="0"/>
                        </a:rPr>
                        <a:t>f</a:t>
                      </a:r>
                      <a:r>
                        <a:rPr lang="en-US" sz="1250" b="1">
                          <a:latin typeface="Helvetica" panose="020B0604020202020204" pitchFamily="34" charset="0"/>
                          <a:cs typeface="Helvetica" panose="020B0604020202020204" pitchFamily="34" charset="0"/>
                        </a:rPr>
                        <a:t>ornita</a:t>
                      </a:r>
                      <a:r>
                        <a:rPr lang="en-US" sz="1250">
                          <a:latin typeface="Helvetica" panose="020B0604020202020204" pitchFamily="34" charset="0"/>
                          <a:cs typeface="Helvetica" panose="020B0604020202020204" pitchFamily="34" charset="0"/>
                        </a:rPr>
                        <a:t> la </a:t>
                      </a:r>
                      <a:r>
                        <a:rPr lang="en-US" sz="1250" b="1">
                          <a:latin typeface="Helvetica" panose="020B0604020202020204" pitchFamily="34" charset="0"/>
                          <a:cs typeface="Helvetica" panose="020B0604020202020204" pitchFamily="34" charset="0"/>
                        </a:rPr>
                        <a:t>documentazione richiesta</a:t>
                      </a:r>
                      <a:endParaRPr lang="it-IT" sz="1250" b="1">
                        <a:latin typeface="Helvetica" panose="020B0604020202020204" pitchFamily="34" charset="0"/>
                        <a:cs typeface="Helvetica" panose="020B0604020202020204" pitchFamily="34"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34536607"/>
                  </a:ext>
                </a:extLst>
              </a:tr>
              <a:tr h="583809">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Corrispondenza con Aria relativa ai problemi informatici</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it-IT" sz="1250" b="0" i="0" kern="1200">
                          <a:solidFill>
                            <a:schemeClr val="tx1"/>
                          </a:solidFill>
                          <a:effectLst/>
                          <a:latin typeface="Helvetica" panose="020B0604020202020204" pitchFamily="34" charset="0"/>
                          <a:ea typeface="+mn-ea"/>
                          <a:cs typeface="Helvetica" panose="020B0604020202020204" pitchFamily="34" charset="0"/>
                        </a:rPr>
                        <a:t>È stata </a:t>
                      </a:r>
                      <a:r>
                        <a:rPr lang="it-IT" sz="1250" b="1" i="0" kern="1200">
                          <a:solidFill>
                            <a:schemeClr val="tx1"/>
                          </a:solidFill>
                          <a:effectLst/>
                          <a:latin typeface="Helvetica" panose="020B0604020202020204" pitchFamily="34" charset="0"/>
                          <a:ea typeface="+mn-ea"/>
                          <a:cs typeface="Helvetica" panose="020B0604020202020204" pitchFamily="34" charset="0"/>
                        </a:rPr>
                        <a:t>f</a:t>
                      </a:r>
                      <a:r>
                        <a:rPr lang="en-US" sz="1250" b="1">
                          <a:latin typeface="Helvetica" panose="020B0604020202020204" pitchFamily="34" charset="0"/>
                          <a:cs typeface="Helvetica" panose="020B0604020202020204" pitchFamily="34" charset="0"/>
                        </a:rPr>
                        <a:t>ornita</a:t>
                      </a:r>
                      <a:r>
                        <a:rPr lang="en-US" sz="1250">
                          <a:latin typeface="Helvetica" panose="020B0604020202020204" pitchFamily="34" charset="0"/>
                          <a:cs typeface="Helvetica" panose="020B0604020202020204" pitchFamily="34" charset="0"/>
                        </a:rPr>
                        <a:t> la </a:t>
                      </a:r>
                      <a:r>
                        <a:rPr lang="en-US" sz="1250" b="1">
                          <a:latin typeface="Helvetica" panose="020B0604020202020204" pitchFamily="34" charset="0"/>
                          <a:cs typeface="Helvetica" panose="020B0604020202020204" pitchFamily="34" charset="0"/>
                        </a:rPr>
                        <a:t>documentazione richiesta</a:t>
                      </a:r>
                      <a:endParaRPr lang="it-IT" sz="1250" b="1">
                        <a:latin typeface="Helvetica" panose="020B0604020202020204" pitchFamily="34" charset="0"/>
                        <a:cs typeface="Helvetica" panose="020B0604020202020204" pitchFamily="34"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1691594"/>
                  </a:ext>
                </a:extLst>
              </a:tr>
              <a:tr h="583810">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Registro </a:t>
                      </a:r>
                      <a:r>
                        <a:rPr lang="it-IT" sz="1250" b="1">
                          <a:latin typeface="Helvetica" panose="020B0604020202020204" pitchFamily="34" charset="0"/>
                          <a:cs typeface="Helvetica" panose="020B0604020202020204" pitchFamily="34" charset="0"/>
                        </a:rPr>
                        <a:t>dichiarazioni assenza conflitto </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corso di trasmissione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00453058"/>
                  </a:ext>
                </a:extLst>
              </a:tr>
              <a:tr h="582497">
                <a:tc vMerge="1">
                  <a:txBody>
                    <a:bodyPr/>
                    <a:lstStyle/>
                    <a:p>
                      <a:endParaRPr lang="it-IT"/>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Documentazione relativa alle </a:t>
                      </a:r>
                      <a:r>
                        <a:rPr lang="it-IT" sz="1250" b="1">
                          <a:latin typeface="Helvetica" panose="020B0604020202020204" pitchFamily="34" charset="0"/>
                          <a:cs typeface="Helvetica" panose="020B0604020202020204" pitchFamily="34" charset="0"/>
                        </a:rPr>
                        <a:t>verifiche</a:t>
                      </a:r>
                      <a:r>
                        <a:rPr lang="it-IT" sz="1250">
                          <a:latin typeface="Helvetica" panose="020B0604020202020204" pitchFamily="34" charset="0"/>
                          <a:cs typeface="Helvetica" panose="020B0604020202020204" pitchFamily="34" charset="0"/>
                        </a:rPr>
                        <a:t> effettuate sui </a:t>
                      </a:r>
                      <a:r>
                        <a:rPr lang="it-IT" sz="1250" b="1">
                          <a:latin typeface="Helvetica" panose="020B0604020202020204" pitchFamily="34" charset="0"/>
                          <a:cs typeface="Helvetica" panose="020B0604020202020204" pitchFamily="34" charset="0"/>
                        </a:rPr>
                        <a:t>conflitti di interesse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1250" b="0" i="1" u="none" strike="noStrike" kern="1200" cap="none" spc="-6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 corso di trasmissione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55756305"/>
                  </a:ext>
                </a:extLst>
              </a:tr>
              <a:tr h="582497">
                <a:tc>
                  <a:txBody>
                    <a:bodyPr/>
                    <a:lstStyle/>
                    <a:p>
                      <a:pPr algn="just"/>
                      <a:r>
                        <a:rPr lang="en-US" sz="1200">
                          <a:latin typeface="Helvetica" panose="020B0604020202020204"/>
                          <a:cs typeface="Helvetica" panose="020B0604020202020204"/>
                        </a:rPr>
                        <a:t>RC7</a:t>
                      </a:r>
                      <a:endParaRPr lang="it-IT" sz="1200">
                        <a:latin typeface="Helvetica" panose="020B0604020202020204"/>
                        <a:cs typeface="Helvetica" panose="020B0604020202020204"/>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a:latin typeface="Helvetica" panose="020B0604020202020204" pitchFamily="34" charset="0"/>
                          <a:cs typeface="Helvetica" panose="020B0604020202020204" pitchFamily="34" charset="0"/>
                        </a:rPr>
                        <a:t>Atto di </a:t>
                      </a:r>
                      <a:r>
                        <a:rPr lang="it-IT" sz="1250" b="1">
                          <a:latin typeface="Helvetica" panose="020B0604020202020204" pitchFamily="34" charset="0"/>
                          <a:cs typeface="Helvetica" panose="020B0604020202020204" pitchFamily="34" charset="0"/>
                        </a:rPr>
                        <a:t>formalizzazione Gruppo di autovalutazione del rischio frode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50" b="0">
                          <a:latin typeface="Helvetica" panose="020B0604020202020204" pitchFamily="34" charset="0"/>
                          <a:cs typeface="Helvetica" panose="020B0604020202020204" pitchFamily="34" charset="0"/>
                        </a:rPr>
                        <a:t>È stato trasmesso il </a:t>
                      </a:r>
                      <a:r>
                        <a:rPr lang="it-IT" sz="1250" b="1">
                          <a:latin typeface="Helvetica" panose="020B0604020202020204" pitchFamily="34" charset="0"/>
                          <a:cs typeface="Helvetica" panose="020B0604020202020204" pitchFamily="34" charset="0"/>
                        </a:rPr>
                        <a:t>Decreto n. 11615 del 29/07/2024</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1833084"/>
                  </a:ext>
                </a:extLst>
              </a:tr>
            </a:tbl>
          </a:graphicData>
        </a:graphic>
      </p:graphicFrame>
      <p:sp>
        <p:nvSpPr>
          <p:cNvPr id="7" name="TextBox 6">
            <a:extLst>
              <a:ext uri="{FF2B5EF4-FFF2-40B4-BE49-F238E27FC236}">
                <a16:creationId xmlns:a16="http://schemas.microsoft.com/office/drawing/2014/main" id="{5FB094A4-47BE-F764-F6AD-FA58FA4B71A7}"/>
              </a:ext>
            </a:extLst>
          </p:cNvPr>
          <p:cNvSpPr txBox="1"/>
          <p:nvPr/>
        </p:nvSpPr>
        <p:spPr>
          <a:xfrm>
            <a:off x="1843548" y="584936"/>
            <a:ext cx="7064478" cy="338554"/>
          </a:xfrm>
          <a:prstGeom prst="rect">
            <a:avLst/>
          </a:prstGeom>
          <a:noFill/>
        </p:spPr>
        <p:txBody>
          <a:bodyPr wrap="square">
            <a:spAutoFit/>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rPr>
              <a:t>Informativa sull’audit di sistema dell’Autorità di Audit [</a:t>
            </a:r>
            <a:r>
              <a:rPr lang="it-IT" sz="1600" b="1">
                <a:solidFill>
                  <a:srgbClr val="007239"/>
                </a:solidFill>
                <a:latin typeface="Helvetica" panose="020B0604020202030204" pitchFamily="34" charset="0"/>
                <a:sym typeface="Helvetica Light"/>
              </a:rPr>
              <a:t>3</a:t>
            </a:r>
            <a:r>
              <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rPr>
              <a:t>/3</a:t>
            </a:r>
            <a:r>
              <a:rPr lang="it-IT" sz="1600" b="1">
                <a:solidFill>
                  <a:srgbClr val="007239"/>
                </a:solidFill>
                <a:latin typeface="Helvetica" panose="020B0604020202030204" pitchFamily="34" charset="0"/>
                <a:sym typeface="Helvetica Light"/>
              </a:rPr>
              <a:t>]</a:t>
            </a:r>
            <a:endParaRPr kumimoji="0" lang="it-IT" sz="1600" b="1" i="0" u="none" strike="noStrike" kern="1200" cap="none" spc="0" normalizeH="0" baseline="0" noProof="0">
              <a:ln>
                <a:noFill/>
              </a:ln>
              <a:solidFill>
                <a:srgbClr val="007239"/>
              </a:solidFill>
              <a:effectLst/>
              <a:uLnTx/>
              <a:uFillTx/>
              <a:latin typeface="Helvetica" panose="020B0604020202030204" pitchFamily="34" charset="0"/>
              <a:ea typeface="+mn-ea"/>
              <a:cs typeface="+mn-cs"/>
              <a:sym typeface="Helvetica Light"/>
            </a:endParaRPr>
          </a:p>
        </p:txBody>
      </p:sp>
    </p:spTree>
    <p:extLst>
      <p:ext uri="{BB962C8B-B14F-4D97-AF65-F5344CB8AC3E}">
        <p14:creationId xmlns:p14="http://schemas.microsoft.com/office/powerpoint/2010/main" val="2624362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48</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3850386"/>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3186260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49</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4250436"/>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DDD48783-2C26-2718-8B0D-5455399EA308}"/>
              </a:ext>
            </a:extLst>
          </p:cNvPr>
          <p:cNvGrpSpPr/>
          <p:nvPr/>
        </p:nvGrpSpPr>
        <p:grpSpPr>
          <a:xfrm>
            <a:off x="649472" y="4519780"/>
            <a:ext cx="7879149" cy="646331"/>
            <a:chOff x="628304" y="4361355"/>
            <a:chExt cx="7879149"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39453" y="455825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48061" y="452256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28304" y="4361355"/>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88990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23F46-B03C-89B4-DE76-8F8F50B64986}"/>
              </a:ext>
            </a:extLst>
          </p:cNvPr>
          <p:cNvSpPr>
            <a:spLocks noGrp="1"/>
          </p:cNvSpPr>
          <p:nvPr>
            <p:ph type="sldNum" sz="quarter" idx="12"/>
          </p:nvPr>
        </p:nvSpPr>
        <p:spPr/>
        <p:txBody>
          <a:bodyPr/>
          <a:lstStyle/>
          <a:p>
            <a:fld id="{5D6FADB2-AAFA-4CEB-A977-8D3C4EBEFCC7}" type="slidenum">
              <a:rPr lang="it-IT" smtClean="0"/>
              <a:t>5</a:t>
            </a:fld>
            <a:endParaRPr lang="it-IT"/>
          </a:p>
        </p:txBody>
      </p:sp>
      <p:sp>
        <p:nvSpPr>
          <p:cNvPr id="3" name="CasellaDiTesto 6">
            <a:extLst>
              <a:ext uri="{FF2B5EF4-FFF2-40B4-BE49-F238E27FC236}">
                <a16:creationId xmlns:a16="http://schemas.microsoft.com/office/drawing/2014/main" id="{2B2F32C5-47A0-A5B5-B8B0-50701A4CA242}"/>
              </a:ext>
            </a:extLst>
          </p:cNvPr>
          <p:cNvSpPr txBox="1"/>
          <p:nvPr/>
        </p:nvSpPr>
        <p:spPr>
          <a:xfrm>
            <a:off x="2116373" y="554040"/>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a:t>
            </a:r>
          </a:p>
        </p:txBody>
      </p:sp>
      <p:sp>
        <p:nvSpPr>
          <p:cNvPr id="4" name="TextBox 3">
            <a:extLst>
              <a:ext uri="{FF2B5EF4-FFF2-40B4-BE49-F238E27FC236}">
                <a16:creationId xmlns:a16="http://schemas.microsoft.com/office/drawing/2014/main" id="{F99C7368-F4E6-7356-171D-BA99EADFC766}"/>
              </a:ext>
            </a:extLst>
          </p:cNvPr>
          <p:cNvSpPr txBox="1"/>
          <p:nvPr/>
        </p:nvSpPr>
        <p:spPr>
          <a:xfrm>
            <a:off x="477749" y="1188923"/>
            <a:ext cx="8188503" cy="523220"/>
          </a:xfrm>
          <a:prstGeom prst="rect">
            <a:avLst/>
          </a:prstGeom>
          <a:noFill/>
        </p:spPr>
        <p:txBody>
          <a:bodyPr wrap="square" rtlCol="0">
            <a:spAutoFit/>
          </a:bodyPr>
          <a:lstStyle/>
          <a:p>
            <a:pPr marR="0" lvl="0" indent="0" algn="just" defTabSz="457200" rtl="0" eaLnBrk="1" fontAlgn="auto" latinLnBrk="0" hangingPunct="1">
              <a:spcBef>
                <a:spcPts val="0"/>
              </a:spcBef>
              <a:spcAft>
                <a:spcPts val="600"/>
              </a:spcAft>
              <a:buClrTx/>
              <a:buSzTx/>
              <a:buFontTx/>
              <a:buNone/>
              <a:tabLst/>
              <a:defRPr/>
            </a:pPr>
            <a:r>
              <a:rPr lang="it-IT" sz="1400">
                <a:latin typeface="Helvetica" panose="020B0604020202020204" pitchFamily="34" charset="0"/>
                <a:cs typeface="Helvetica" panose="020B0604020202020204" pitchFamily="34" charset="0"/>
              </a:rPr>
              <a:t>Nel corso della seduta odierna è prevista l’approvazione dei </a:t>
            </a:r>
            <a:r>
              <a:rPr lang="it-IT" sz="1400" b="1">
                <a:latin typeface="Helvetica" panose="020B0604020202020204" pitchFamily="34" charset="0"/>
                <a:cs typeface="Helvetica" panose="020B0604020202020204" pitchFamily="34" charset="0"/>
              </a:rPr>
              <a:t>criteri di selezione delle operazioni </a:t>
            </a:r>
            <a:r>
              <a:rPr lang="it-IT" sz="1400">
                <a:latin typeface="Helvetica" panose="020B0604020202020204" pitchFamily="34" charset="0"/>
                <a:cs typeface="Helvetica" panose="020B0604020202020204" pitchFamily="34" charset="0"/>
              </a:rPr>
              <a:t>relativamente alle seguenti Azioni:</a:t>
            </a:r>
          </a:p>
        </p:txBody>
      </p:sp>
      <p:grpSp>
        <p:nvGrpSpPr>
          <p:cNvPr id="9" name="Group 8">
            <a:extLst>
              <a:ext uri="{FF2B5EF4-FFF2-40B4-BE49-F238E27FC236}">
                <a16:creationId xmlns:a16="http://schemas.microsoft.com/office/drawing/2014/main" id="{2465CD55-4E71-294A-26AF-53B5D08C98D0}"/>
              </a:ext>
            </a:extLst>
          </p:cNvPr>
          <p:cNvGrpSpPr/>
          <p:nvPr/>
        </p:nvGrpSpPr>
        <p:grpSpPr>
          <a:xfrm>
            <a:off x="477749" y="1770732"/>
            <a:ext cx="8184218" cy="1483200"/>
            <a:chOff x="477749" y="1770732"/>
            <a:chExt cx="8184218" cy="1483200"/>
          </a:xfrm>
        </p:grpSpPr>
        <p:sp>
          <p:nvSpPr>
            <p:cNvPr id="11" name="Rectangle: Rounded Corners 10">
              <a:extLst>
                <a:ext uri="{FF2B5EF4-FFF2-40B4-BE49-F238E27FC236}">
                  <a16:creationId xmlns:a16="http://schemas.microsoft.com/office/drawing/2014/main" id="{218CFB41-C407-74C1-316B-55C1FDA42D11}"/>
                </a:ext>
              </a:extLst>
            </p:cNvPr>
            <p:cNvSpPr/>
            <p:nvPr/>
          </p:nvSpPr>
          <p:spPr>
            <a:xfrm>
              <a:off x="477749" y="1770732"/>
              <a:ext cx="744874" cy="1483200"/>
            </a:xfrm>
            <a:prstGeom prst="roundRect">
              <a:avLst/>
            </a:prstGeom>
            <a:solidFill>
              <a:srgbClr val="E7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Helvetica" panose="020B0604020202020204"/>
                  <a:cs typeface="Helvetica" panose="020B0604020202020204"/>
                </a:rPr>
                <a:t>Asse 2</a:t>
              </a:r>
              <a:endParaRPr lang="it-IT" sz="1100" b="1">
                <a:solidFill>
                  <a:schemeClr val="tx1"/>
                </a:solidFill>
                <a:latin typeface="Helvetica" panose="020B0604020202020204"/>
                <a:cs typeface="Helvetica" panose="020B0604020202020204"/>
              </a:endParaRPr>
            </a:p>
          </p:txBody>
        </p:sp>
        <p:sp>
          <p:nvSpPr>
            <p:cNvPr id="28" name="TextBox 27">
              <a:extLst>
                <a:ext uri="{FF2B5EF4-FFF2-40B4-BE49-F238E27FC236}">
                  <a16:creationId xmlns:a16="http://schemas.microsoft.com/office/drawing/2014/main" id="{5E1CCBC7-9978-4B46-3ED7-721192C7F7DB}"/>
                </a:ext>
              </a:extLst>
            </p:cNvPr>
            <p:cNvSpPr txBox="1"/>
            <p:nvPr/>
          </p:nvSpPr>
          <p:spPr>
            <a:xfrm>
              <a:off x="1286933" y="1771704"/>
              <a:ext cx="7375034" cy="1481257"/>
            </a:xfrm>
            <a:prstGeom prst="roundRect">
              <a:avLst/>
            </a:prstGeom>
            <a:solidFill>
              <a:srgbClr val="CCEBDB"/>
            </a:solidFill>
            <a:ln w="28575">
              <a:solidFill>
                <a:srgbClr val="219965"/>
              </a:solidFill>
            </a:ln>
          </p:spPr>
          <p:txBody>
            <a:bodyPr wrap="square" rtlCol="0">
              <a:spAutoFit/>
            </a:bodyPr>
            <a:lstStyle/>
            <a:p>
              <a:pPr algn="just">
                <a:spcAft>
                  <a:spcPts val="600"/>
                </a:spcAft>
                <a:tabLst>
                  <a:tab pos="1166813" algn="l"/>
                </a:tabLst>
                <a:defRPr/>
              </a:pPr>
              <a:r>
                <a:rPr lang="it-IT" sz="1100" b="1">
                  <a:latin typeface="Helvetica" panose="020B0604020202020204" pitchFamily="34" charset="0"/>
                  <a:cs typeface="Helvetica" panose="020B0604020202020204" pitchFamily="34" charset="0"/>
                </a:rPr>
                <a:t>Azione 2.1.1 </a:t>
              </a:r>
              <a:r>
                <a:rPr lang="it-IT" sz="1100">
                  <a:latin typeface="Helvetica" panose="020B0604020202020204" pitchFamily="34" charset="0"/>
                  <a:cs typeface="Helvetica" panose="020B0604020202020204" pitchFamily="34" charset="0"/>
                </a:rPr>
                <a:t>- Sostegno a interventi di ristrutturazione e riqualificazione per l’efficientamento energetico di strutture e impianti pubblici  -  Immobili di proprietà pubblica Aree Interne</a:t>
              </a:r>
              <a:endParaRPr lang="it-IT" sz="1100" b="1">
                <a:latin typeface="Helvetica" panose="020B0604020202020204" pitchFamily="34" charset="0"/>
                <a:cs typeface="Helvetica" panose="020B0604020202020204" pitchFamily="34" charset="0"/>
              </a:endParaRPr>
            </a:p>
            <a:p>
              <a:pPr algn="just">
                <a:spcAft>
                  <a:spcPts val="600"/>
                </a:spcAft>
                <a:tabLst>
                  <a:tab pos="1166813" algn="l"/>
                </a:tabLst>
                <a:defRPr/>
              </a:pPr>
              <a:r>
                <a:rPr lang="it-IT" sz="1100" b="1">
                  <a:latin typeface="Helvetica" panose="020B0604020202020204" pitchFamily="34" charset="0"/>
                  <a:cs typeface="Helvetica" panose="020B0604020202020204" pitchFamily="34" charset="0"/>
                </a:rPr>
                <a:t>Azione 2.1.4</a:t>
              </a:r>
              <a:r>
                <a:rPr lang="it-IT" sz="1100">
                  <a:latin typeface="Helvetica" panose="020B0604020202020204" pitchFamily="34" charset="0"/>
                  <a:cs typeface="Helvetica" panose="020B0604020202020204" pitchFamily="34" charset="0"/>
                </a:rPr>
                <a:t> - Sostegno all’efficientamento energetico e alla estensione dei sistemi di teleriscaldamento e teleraffrescamento</a:t>
              </a:r>
            </a:p>
            <a:p>
              <a:pPr algn="just" defTabSz="179388">
                <a:spcAft>
                  <a:spcPts val="600"/>
                </a:spcAft>
                <a:defRPr/>
              </a:pPr>
              <a:r>
                <a:rPr lang="it-IT" sz="1100" b="1">
                  <a:latin typeface="Helvetica" panose="020B0604020202020204" pitchFamily="34" charset="0"/>
                  <a:cs typeface="Helvetica" panose="020B0604020202020204" pitchFamily="34" charset="0"/>
                </a:rPr>
                <a:t>Azione 2.2.1 </a:t>
              </a:r>
              <a:r>
                <a:rPr lang="it-IT" sz="1100">
                  <a:latin typeface="Helvetica" panose="020B0604020202020204" pitchFamily="34" charset="0"/>
                  <a:cs typeface="Helvetica" panose="020B0604020202020204" pitchFamily="34" charset="0"/>
                </a:rPr>
                <a:t>- Incremento della produzione di energia da fonti rinnovabili</a:t>
              </a:r>
            </a:p>
            <a:p>
              <a:pPr algn="just">
                <a:spcAft>
                  <a:spcPts val="600"/>
                </a:spcAft>
                <a:defRPr/>
              </a:pPr>
              <a:r>
                <a:rPr lang="it-IT" sz="1100" b="1">
                  <a:latin typeface="Helvetica" panose="020B0604020202020204" pitchFamily="34" charset="0"/>
                  <a:cs typeface="Helvetica" panose="020B0604020202020204" pitchFamily="34" charset="0"/>
                </a:rPr>
                <a:t>Azione 2.3.1 </a:t>
              </a:r>
              <a:r>
                <a:rPr lang="it-IT" sz="1100">
                  <a:latin typeface="Helvetica" panose="020B0604020202020204" pitchFamily="34" charset="0"/>
                  <a:cs typeface="Helvetica" panose="020B0604020202020204" pitchFamily="34" charset="0"/>
                </a:rPr>
                <a:t>- Sviluppo delle Smart </a:t>
              </a:r>
              <a:r>
                <a:rPr lang="it-IT" sz="1100" err="1">
                  <a:latin typeface="Helvetica" panose="020B0604020202020204" pitchFamily="34" charset="0"/>
                  <a:cs typeface="Helvetica" panose="020B0604020202020204" pitchFamily="34" charset="0"/>
                </a:rPr>
                <a:t>Grid</a:t>
              </a:r>
              <a:endParaRPr lang="it-IT" sz="110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5B4E4140-69C6-5673-6516-CCC9F55A21A1}"/>
                </a:ext>
              </a:extLst>
            </p:cNvPr>
            <p:cNvPicPr>
              <a:picLocks noChangeAspect="1"/>
            </p:cNvPicPr>
            <p:nvPr/>
          </p:nvPicPr>
          <p:blipFill>
            <a:blip r:embed="rId3"/>
            <a:stretch>
              <a:fillRect/>
            </a:stretch>
          </p:blipFill>
          <p:spPr>
            <a:xfrm flipH="1">
              <a:off x="742186" y="2756877"/>
              <a:ext cx="216000" cy="216000"/>
            </a:xfrm>
            <a:prstGeom prst="rect">
              <a:avLst/>
            </a:prstGeom>
          </p:spPr>
        </p:pic>
      </p:grpSp>
      <p:grpSp>
        <p:nvGrpSpPr>
          <p:cNvPr id="10" name="Group 9">
            <a:extLst>
              <a:ext uri="{FF2B5EF4-FFF2-40B4-BE49-F238E27FC236}">
                <a16:creationId xmlns:a16="http://schemas.microsoft.com/office/drawing/2014/main" id="{827D855A-6E4B-BE76-83DC-220A61E2B87C}"/>
              </a:ext>
            </a:extLst>
          </p:cNvPr>
          <p:cNvGrpSpPr/>
          <p:nvPr/>
        </p:nvGrpSpPr>
        <p:grpSpPr>
          <a:xfrm>
            <a:off x="477749" y="3337261"/>
            <a:ext cx="8184218" cy="1106686"/>
            <a:chOff x="477749" y="3332149"/>
            <a:chExt cx="8184218" cy="1106686"/>
          </a:xfrm>
        </p:grpSpPr>
        <p:sp>
          <p:nvSpPr>
            <p:cNvPr id="12" name="Rectangle: Rounded Corners 11">
              <a:extLst>
                <a:ext uri="{FF2B5EF4-FFF2-40B4-BE49-F238E27FC236}">
                  <a16:creationId xmlns:a16="http://schemas.microsoft.com/office/drawing/2014/main" id="{C4E0BD3F-727E-F118-4344-D1D85FA223D0}"/>
                </a:ext>
              </a:extLst>
            </p:cNvPr>
            <p:cNvSpPr/>
            <p:nvPr/>
          </p:nvSpPr>
          <p:spPr>
            <a:xfrm>
              <a:off x="477749" y="3332892"/>
              <a:ext cx="744874" cy="1105200"/>
            </a:xfrm>
            <a:prstGeom prst="roundRect">
              <a:avLst/>
            </a:prstGeom>
            <a:solidFill>
              <a:srgbClr val="EC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Helvetica" panose="020B0604020202020204"/>
                  <a:cs typeface="Helvetica" panose="020B0604020202020204"/>
                </a:rPr>
                <a:t>Asse 4</a:t>
              </a:r>
              <a:endParaRPr lang="it-IT" sz="1100" b="1">
                <a:solidFill>
                  <a:schemeClr val="tx1"/>
                </a:solidFill>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AFF8FEA7-D338-C482-5BAB-61B8DCF52E6C}"/>
                </a:ext>
              </a:extLst>
            </p:cNvPr>
            <p:cNvSpPr txBox="1"/>
            <p:nvPr/>
          </p:nvSpPr>
          <p:spPr>
            <a:xfrm>
              <a:off x="1286931" y="3332149"/>
              <a:ext cx="7375036" cy="1106686"/>
            </a:xfrm>
            <a:prstGeom prst="roundRect">
              <a:avLst/>
            </a:prstGeom>
            <a:solidFill>
              <a:srgbClr val="C6D2E5"/>
            </a:solidFill>
            <a:ln w="28575">
              <a:solidFill>
                <a:srgbClr val="2F5597"/>
              </a:solidFill>
            </a:ln>
          </p:spPr>
          <p:txBody>
            <a:bodyPr wrap="square" rtlCol="0">
              <a:spAutoFit/>
            </a:bodyPr>
            <a:lstStyle/>
            <a:p>
              <a:pPr marR="0" lvl="0" algn="just" defTabSz="457200" rtl="0" eaLnBrk="1" fontAlgn="auto" latinLnBrk="0" hangingPunct="1">
                <a:spcBef>
                  <a:spcPts val="0"/>
                </a:spcBef>
                <a:spcAft>
                  <a:spcPts val="600"/>
                </a:spcAft>
                <a:buClrTx/>
                <a:buSzTx/>
                <a:tabLst/>
                <a:defRPr/>
              </a:pPr>
              <a:r>
                <a:rPr lang="it-IT" sz="1100" b="1">
                  <a:latin typeface="Helvetica" panose="020B0604020202020204" pitchFamily="34" charset="0"/>
                  <a:cs typeface="Helvetica" panose="020B0604020202020204" pitchFamily="34" charset="0"/>
                </a:rPr>
                <a:t>OS 5.2</a:t>
              </a:r>
              <a:r>
                <a:rPr lang="it-IT" sz="1100">
                  <a:latin typeface="Helvetica" panose="020B0604020202020204" pitchFamily="34" charset="0"/>
                  <a:cs typeface="Helvetica" panose="020B0604020202020204" pitchFamily="34" charset="0"/>
                </a:rPr>
                <a:t> - Interventi di efficientamento energetico di edifici di proprietà pubblica</a:t>
              </a:r>
            </a:p>
            <a:p>
              <a:pPr algn="just">
                <a:spcAft>
                  <a:spcPts val="600"/>
                </a:spcAft>
                <a:defRPr/>
              </a:pPr>
              <a:r>
                <a:rPr lang="it-IT" sz="1100" b="1">
                  <a:latin typeface="Helvetica" panose="020B0604020202020204" pitchFamily="34" charset="0"/>
                  <a:cs typeface="Helvetica" panose="020B0604020202020204" pitchFamily="34" charset="0"/>
                </a:rPr>
                <a:t>OS 5.2</a:t>
              </a:r>
              <a:r>
                <a:rPr lang="it-IT" sz="1100">
                  <a:latin typeface="Helvetica" panose="020B0604020202020204" pitchFamily="34" charset="0"/>
                  <a:cs typeface="Helvetica" panose="020B0604020202020204" pitchFamily="34" charset="0"/>
                </a:rPr>
                <a:t> - Interventi per la fruizione del territorio </a:t>
              </a:r>
            </a:p>
            <a:p>
              <a:pPr algn="just">
                <a:spcAft>
                  <a:spcPts val="600"/>
                </a:spcAft>
                <a:defRPr/>
              </a:pPr>
              <a:r>
                <a:rPr lang="it-IT" sz="1100" b="1">
                  <a:latin typeface="Helvetica" panose="020B0604020202020204" pitchFamily="34" charset="0"/>
                  <a:cs typeface="Helvetica" panose="020B0604020202020204" pitchFamily="34" charset="0"/>
                </a:rPr>
                <a:t>OS 5.2</a:t>
              </a:r>
              <a:r>
                <a:rPr lang="it-IT" sz="1100">
                  <a:latin typeface="Helvetica" panose="020B0604020202020204" pitchFamily="34" charset="0"/>
                  <a:cs typeface="Helvetica" panose="020B0604020202020204" pitchFamily="34" charset="0"/>
                </a:rPr>
                <a:t> - Interventi di valorizzazione del patrimonio naturale</a:t>
              </a:r>
            </a:p>
            <a:p>
              <a:pPr algn="just">
                <a:spcAft>
                  <a:spcPts val="600"/>
                </a:spcAft>
                <a:defRPr/>
              </a:pPr>
              <a:r>
                <a:rPr lang="en-US" sz="1100" b="1">
                  <a:latin typeface="Helvetica" panose="020B0604020202030204"/>
                  <a:cs typeface="Helvetica" panose="020B0604020202030204"/>
                </a:rPr>
                <a:t>OS 5.2</a:t>
              </a:r>
              <a:r>
                <a:rPr lang="en-US" sz="1100">
                  <a:latin typeface="Helvetica" panose="020B0604020202030204"/>
                  <a:cs typeface="Helvetica" panose="020B0604020202030204"/>
                </a:rPr>
                <a:t> - </a:t>
              </a:r>
              <a:r>
                <a:rPr lang="it-IT" sz="1100">
                  <a:latin typeface="Helvetica" panose="020B0604020202030204"/>
                  <a:cs typeface="Helvetica" panose="020B0604020202030204"/>
                </a:rPr>
                <a:t>Interventi a sostegno delle PMI</a:t>
              </a:r>
              <a:endParaRPr lang="it-IT" sz="110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B5B21D9D-0188-295B-8A44-EE6281CBC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86" y="4082429"/>
              <a:ext cx="216000" cy="21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7EB37F9-7BDA-9667-242C-0F35A2ECC29B}"/>
              </a:ext>
            </a:extLst>
          </p:cNvPr>
          <p:cNvGrpSpPr/>
          <p:nvPr/>
        </p:nvGrpSpPr>
        <p:grpSpPr>
          <a:xfrm>
            <a:off x="477749" y="4527276"/>
            <a:ext cx="8184218" cy="764185"/>
            <a:chOff x="477749" y="4523869"/>
            <a:chExt cx="8184218" cy="764185"/>
          </a:xfrm>
        </p:grpSpPr>
        <p:sp>
          <p:nvSpPr>
            <p:cNvPr id="19" name="Rectangle: Rounded Corners 18">
              <a:extLst>
                <a:ext uri="{FF2B5EF4-FFF2-40B4-BE49-F238E27FC236}">
                  <a16:creationId xmlns:a16="http://schemas.microsoft.com/office/drawing/2014/main" id="{FECF04AF-57C4-ADB9-A8A2-5127BB0674C2}"/>
                </a:ext>
              </a:extLst>
            </p:cNvPr>
            <p:cNvSpPr/>
            <p:nvPr/>
          </p:nvSpPr>
          <p:spPr>
            <a:xfrm>
              <a:off x="477749" y="4523869"/>
              <a:ext cx="744874" cy="764185"/>
            </a:xfrm>
            <a:prstGeom prst="roundRect">
              <a:avLst/>
            </a:prstGeom>
            <a:solidFill>
              <a:srgbClr val="F0E6DD"/>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180000" rtlCol="0" anchor="ctr"/>
            <a:lstStyle/>
            <a:p>
              <a:pPr algn="ctr"/>
              <a:r>
                <a:rPr lang="en-US" sz="1100" b="1">
                  <a:solidFill>
                    <a:schemeClr val="tx1"/>
                  </a:solidFill>
                  <a:latin typeface="Helvetica" panose="020B0604020202020204"/>
                  <a:cs typeface="Helvetica" panose="020B0604020202020204"/>
                </a:rPr>
                <a:t>Asse 6</a:t>
              </a:r>
            </a:p>
            <a:p>
              <a:pPr algn="ctr"/>
              <a:r>
                <a:rPr lang="en-US" sz="1000" b="1">
                  <a:solidFill>
                    <a:schemeClr val="tx1"/>
                  </a:solidFill>
                  <a:latin typeface="Helvetica" panose="020B0604020202020204"/>
                  <a:cs typeface="Helvetica" panose="020B0604020202020204"/>
                </a:rPr>
                <a:t>(STEP)</a:t>
              </a:r>
              <a:endParaRPr lang="it-IT" sz="1100" b="1">
                <a:solidFill>
                  <a:schemeClr val="tx1"/>
                </a:solidFill>
                <a:latin typeface="Helvetica" panose="020B0604020202020204"/>
                <a:cs typeface="Helvetica" panose="020B0604020202020204"/>
              </a:endParaRPr>
            </a:p>
          </p:txBody>
        </p:sp>
        <p:sp>
          <p:nvSpPr>
            <p:cNvPr id="20" name="TextBox 19">
              <a:extLst>
                <a:ext uri="{FF2B5EF4-FFF2-40B4-BE49-F238E27FC236}">
                  <a16:creationId xmlns:a16="http://schemas.microsoft.com/office/drawing/2014/main" id="{74693330-A710-6B9B-4F4F-B0A85365968C}"/>
                </a:ext>
              </a:extLst>
            </p:cNvPr>
            <p:cNvSpPr txBox="1"/>
            <p:nvPr/>
          </p:nvSpPr>
          <p:spPr>
            <a:xfrm>
              <a:off x="1286931" y="4524361"/>
              <a:ext cx="7375036" cy="763200"/>
            </a:xfrm>
            <a:prstGeom prst="roundRect">
              <a:avLst/>
            </a:prstGeom>
            <a:solidFill>
              <a:srgbClr val="E9D3BD"/>
            </a:solidFill>
            <a:ln w="28575">
              <a:solidFill>
                <a:srgbClr val="663300"/>
              </a:solidFill>
            </a:ln>
          </p:spPr>
          <p:txBody>
            <a:bodyPr wrap="square" rtlCol="0">
              <a:spAutoFit/>
            </a:bodyPr>
            <a:lstStyle/>
            <a:p>
              <a:pPr marR="0" lvl="0" algn="just" defTabSz="457200" rtl="0" eaLnBrk="1" fontAlgn="auto" latinLnBrk="0" hangingPunct="1">
                <a:spcBef>
                  <a:spcPts val="0"/>
                </a:spcBef>
                <a:spcAft>
                  <a:spcPts val="600"/>
                </a:spcAft>
                <a:buClrTx/>
                <a:buSzTx/>
                <a:tabLst/>
                <a:defRPr/>
              </a:pPr>
              <a:r>
                <a:rPr lang="it-IT" sz="1100" b="1">
                  <a:latin typeface="Helvetica" panose="020B0604020202020204" pitchFamily="34" charset="0"/>
                  <a:cs typeface="Helvetica" panose="020B0604020202020204" pitchFamily="34" charset="0"/>
                </a:rPr>
                <a:t>Azione 1.6.1</a:t>
              </a:r>
              <a:r>
                <a:rPr lang="it-IT" sz="1100">
                  <a:latin typeface="Helvetica" panose="020B0604020202020204" pitchFamily="34" charset="0"/>
                  <a:cs typeface="Helvetica" panose="020B0604020202020204" pitchFamily="34" charset="0"/>
                </a:rPr>
                <a:t> - Sviluppo delle tecnologie critiche nei progetti di partenariato tra PMI e Grandi imprese</a:t>
              </a:r>
            </a:p>
            <a:p>
              <a:pPr algn="just">
                <a:spcAft>
                  <a:spcPts val="600"/>
                </a:spcAft>
                <a:defRPr/>
              </a:pPr>
              <a:r>
                <a:rPr lang="it-IT" sz="1100" b="1" i="0" spc="0" baseline="0">
                  <a:solidFill>
                    <a:srgbClr val="000000"/>
                  </a:solidFill>
                  <a:latin typeface="Helvetica" panose="020B0604020202020204" pitchFamily="34" charset="0"/>
                </a:rPr>
                <a:t>Azione 1.</a:t>
              </a:r>
              <a:r>
                <a:rPr lang="it-IT" sz="1100" b="1">
                  <a:solidFill>
                    <a:srgbClr val="000000"/>
                  </a:solidFill>
                  <a:latin typeface="Helvetica" panose="020B0604020202020204" pitchFamily="34" charset="0"/>
                </a:rPr>
                <a:t>6</a:t>
              </a:r>
              <a:r>
                <a:rPr lang="it-IT" sz="1100" b="1" i="0" spc="0" baseline="0">
                  <a:solidFill>
                    <a:srgbClr val="000000"/>
                  </a:solidFill>
                  <a:latin typeface="Helvetica" panose="020B0604020202020204" pitchFamily="34" charset="0"/>
                </a:rPr>
                <a:t>.</a:t>
              </a:r>
              <a:r>
                <a:rPr lang="it-IT" sz="1100" b="1">
                  <a:solidFill>
                    <a:srgbClr val="000000"/>
                  </a:solidFill>
                  <a:latin typeface="Helvetica" panose="020B0604020202020204" pitchFamily="34" charset="0"/>
                </a:rPr>
                <a:t>2</a:t>
              </a:r>
              <a:r>
                <a:rPr lang="it-IT" sz="1100" i="0" spc="0" baseline="0">
                  <a:solidFill>
                    <a:srgbClr val="000000"/>
                  </a:solidFill>
                  <a:latin typeface="Helvetica" panose="020B0604020202020204" pitchFamily="34" charset="0"/>
                </a:rPr>
                <a:t> - Sviluppo delle tecnologie critiche attraverso il sostegno al capitale di rischio di start up e scale up deep tech e biotech</a:t>
              </a:r>
              <a:endParaRPr lang="it-IT" sz="1100">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029EE51C-9524-B1BA-14E0-6B1A43010673}"/>
                </a:ext>
              </a:extLst>
            </p:cNvPr>
            <p:cNvPicPr>
              <a:picLocks noChangeAspect="1"/>
            </p:cNvPicPr>
            <p:nvPr/>
          </p:nvPicPr>
          <p:blipFill>
            <a:blip r:embed="rId5">
              <a:duotone>
                <a:prstClr val="black"/>
                <a:schemeClr val="accent5">
                  <a:tint val="45000"/>
                  <a:satMod val="400000"/>
                </a:schemeClr>
              </a:duotone>
            </a:blip>
            <a:stretch>
              <a:fillRect/>
            </a:stretch>
          </p:blipFill>
          <p:spPr>
            <a:xfrm>
              <a:off x="742186" y="5037392"/>
              <a:ext cx="216000" cy="216000"/>
            </a:xfrm>
            <a:prstGeom prst="rect">
              <a:avLst/>
            </a:prstGeom>
          </p:spPr>
        </p:pic>
      </p:grpSp>
      <p:grpSp>
        <p:nvGrpSpPr>
          <p:cNvPr id="15" name="Group 14">
            <a:extLst>
              <a:ext uri="{FF2B5EF4-FFF2-40B4-BE49-F238E27FC236}">
                <a16:creationId xmlns:a16="http://schemas.microsoft.com/office/drawing/2014/main" id="{F80BE172-C642-40A4-3CFC-4107994D8916}"/>
              </a:ext>
            </a:extLst>
          </p:cNvPr>
          <p:cNvGrpSpPr/>
          <p:nvPr/>
        </p:nvGrpSpPr>
        <p:grpSpPr>
          <a:xfrm>
            <a:off x="477749" y="5374789"/>
            <a:ext cx="8184218" cy="784800"/>
            <a:chOff x="477749" y="5374789"/>
            <a:chExt cx="8184218" cy="784800"/>
          </a:xfrm>
        </p:grpSpPr>
        <p:sp>
          <p:nvSpPr>
            <p:cNvPr id="24" name="Rectangle: Rounded Corners 23">
              <a:extLst>
                <a:ext uri="{FF2B5EF4-FFF2-40B4-BE49-F238E27FC236}">
                  <a16:creationId xmlns:a16="http://schemas.microsoft.com/office/drawing/2014/main" id="{0C3B730B-496C-B6A0-67C3-0B062D9CC0E1}"/>
                </a:ext>
              </a:extLst>
            </p:cNvPr>
            <p:cNvSpPr/>
            <p:nvPr/>
          </p:nvSpPr>
          <p:spPr>
            <a:xfrm>
              <a:off x="477749" y="5375064"/>
              <a:ext cx="744874" cy="784250"/>
            </a:xfrm>
            <a:prstGeom prst="roundRect">
              <a:avLst/>
            </a:prstGeom>
            <a:solidFill>
              <a:srgbClr val="F3E9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180000" rtlCol="0" anchor="ctr"/>
            <a:lstStyle/>
            <a:p>
              <a:pPr algn="ctr"/>
              <a:r>
                <a:rPr lang="en-US" sz="1100" b="1">
                  <a:solidFill>
                    <a:schemeClr val="tx1"/>
                  </a:solidFill>
                  <a:latin typeface="Helvetica" panose="020B0604020202020204"/>
                  <a:cs typeface="Helvetica" panose="020B0604020202020204"/>
                </a:rPr>
                <a:t>Asse 7</a:t>
              </a:r>
            </a:p>
            <a:p>
              <a:pPr algn="ctr"/>
              <a:r>
                <a:rPr lang="en-US" sz="1000" b="1">
                  <a:solidFill>
                    <a:schemeClr val="tx1"/>
                  </a:solidFill>
                  <a:latin typeface="Helvetica" panose="020B0604020202020204"/>
                  <a:cs typeface="Helvetica" panose="020B0604020202020204"/>
                </a:rPr>
                <a:t>(STEP)</a:t>
              </a:r>
              <a:endParaRPr lang="it-IT" sz="1000" b="1">
                <a:solidFill>
                  <a:schemeClr val="tx1"/>
                </a:solidFill>
                <a:latin typeface="Helvetica" panose="020B0604020202020204"/>
                <a:cs typeface="Helvetica" panose="020B0604020202020204"/>
              </a:endParaRPr>
            </a:p>
          </p:txBody>
        </p:sp>
        <p:sp>
          <p:nvSpPr>
            <p:cNvPr id="25" name="TextBox 24">
              <a:extLst>
                <a:ext uri="{FF2B5EF4-FFF2-40B4-BE49-F238E27FC236}">
                  <a16:creationId xmlns:a16="http://schemas.microsoft.com/office/drawing/2014/main" id="{28BCF05E-51F4-E479-642C-521B2CF7FB92}"/>
                </a:ext>
              </a:extLst>
            </p:cNvPr>
            <p:cNvSpPr txBox="1"/>
            <p:nvPr/>
          </p:nvSpPr>
          <p:spPr>
            <a:xfrm>
              <a:off x="1286931" y="5374789"/>
              <a:ext cx="7375036" cy="784800"/>
            </a:xfrm>
            <a:prstGeom prst="roundRect">
              <a:avLst/>
            </a:prstGeom>
            <a:solidFill>
              <a:srgbClr val="EADAE7"/>
            </a:solidFill>
            <a:ln w="28575">
              <a:solidFill>
                <a:srgbClr val="824A76"/>
              </a:solidFill>
            </a:ln>
          </p:spPr>
          <p:txBody>
            <a:bodyPr wrap="square" rtlCol="0">
              <a:spAutoFit/>
            </a:bodyPr>
            <a:lstStyle/>
            <a:p>
              <a:pPr marR="0" lvl="0" algn="just" defTabSz="457200" rtl="0" eaLnBrk="1" fontAlgn="auto" latinLnBrk="0" hangingPunct="1">
                <a:spcBef>
                  <a:spcPts val="0"/>
                </a:spcBef>
                <a:spcAft>
                  <a:spcPts val="600"/>
                </a:spcAft>
                <a:buClrTx/>
                <a:buSzTx/>
                <a:tabLst/>
                <a:defRPr/>
              </a:pPr>
              <a:r>
                <a:rPr lang="it-IT" sz="1100" b="1" i="0" spc="0" baseline="0">
                  <a:solidFill>
                    <a:srgbClr val="000000"/>
                  </a:solidFill>
                  <a:latin typeface="Helvetica" panose="020B0604020202020204" pitchFamily="34" charset="0"/>
                </a:rPr>
                <a:t>Azione 2.</a:t>
              </a:r>
              <a:r>
                <a:rPr lang="it-IT" sz="1100" b="1">
                  <a:solidFill>
                    <a:srgbClr val="000000"/>
                  </a:solidFill>
                  <a:latin typeface="Helvetica" panose="020B0604020202020204" pitchFamily="34" charset="0"/>
                </a:rPr>
                <a:t>9</a:t>
              </a:r>
              <a:r>
                <a:rPr lang="it-IT" sz="1100" b="1" i="0" spc="0" baseline="0">
                  <a:solidFill>
                    <a:srgbClr val="000000"/>
                  </a:solidFill>
                  <a:latin typeface="Helvetica" panose="020B0604020202020204" pitchFamily="34" charset="0"/>
                </a:rPr>
                <a:t>.1</a:t>
              </a:r>
              <a:r>
                <a:rPr lang="it-IT" sz="1100" i="0" spc="0" baseline="0">
                  <a:solidFill>
                    <a:srgbClr val="000000"/>
                  </a:solidFill>
                  <a:latin typeface="Helvetica" panose="020B0604020202020204" pitchFamily="34" charset="0"/>
                </a:rPr>
                <a:t> - Sviluppo delle tecnologie pulite da parte delle PMI e delle Grandi imprese, anche in partenariato</a:t>
              </a:r>
            </a:p>
            <a:p>
              <a:pPr algn="just">
                <a:spcAft>
                  <a:spcPts val="600"/>
                </a:spcAft>
                <a:defRPr/>
              </a:pPr>
              <a:r>
                <a:rPr lang="it-IT" sz="1100" b="1" i="0" spc="0" baseline="0">
                  <a:solidFill>
                    <a:srgbClr val="000000"/>
                  </a:solidFill>
                  <a:latin typeface="Helvetica" panose="020B0604020202020204" pitchFamily="34" charset="0"/>
                </a:rPr>
                <a:t>Azione 2.</a:t>
              </a:r>
              <a:r>
                <a:rPr lang="it-IT" sz="1100" b="1">
                  <a:solidFill>
                    <a:srgbClr val="000000"/>
                  </a:solidFill>
                  <a:latin typeface="Helvetica" panose="020B0604020202020204" pitchFamily="34" charset="0"/>
                </a:rPr>
                <a:t>9</a:t>
              </a:r>
              <a:r>
                <a:rPr lang="it-IT" sz="1100" b="1" i="0" spc="0" baseline="0">
                  <a:solidFill>
                    <a:srgbClr val="000000"/>
                  </a:solidFill>
                  <a:latin typeface="Helvetica" panose="020B0604020202020204" pitchFamily="34" charset="0"/>
                </a:rPr>
                <a:t>.</a:t>
              </a:r>
              <a:r>
                <a:rPr lang="it-IT" sz="1100" b="1">
                  <a:solidFill>
                    <a:srgbClr val="000000"/>
                  </a:solidFill>
                  <a:latin typeface="Helvetica" panose="020B0604020202020204" pitchFamily="34" charset="0"/>
                </a:rPr>
                <a:t>2</a:t>
              </a:r>
              <a:r>
                <a:rPr lang="it-IT" sz="1100" i="0" spc="0" baseline="0">
                  <a:solidFill>
                    <a:srgbClr val="000000"/>
                  </a:solidFill>
                  <a:latin typeface="Helvetica" panose="020B0604020202020204" pitchFamily="34" charset="0"/>
                </a:rPr>
                <a:t> - Sviluppo delle tecnologie critiche attraverso il sostegno al capitale di rischio di start up e scale up clean tech</a:t>
              </a:r>
              <a:endParaRPr lang="it-IT" sz="1100">
                <a:latin typeface="Helvetica" panose="020B0604020202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9D537DF5-9A69-9E07-3453-2C324B3498E2}"/>
                </a:ext>
              </a:extLst>
            </p:cNvPr>
            <p:cNvPicPr>
              <a:picLocks noChangeAspect="1"/>
            </p:cNvPicPr>
            <p:nvPr/>
          </p:nvPicPr>
          <p:blipFill>
            <a:blip r:embed="rId6"/>
            <a:stretch>
              <a:fillRect/>
            </a:stretch>
          </p:blipFill>
          <p:spPr>
            <a:xfrm>
              <a:off x="742186" y="5899290"/>
              <a:ext cx="216000" cy="216000"/>
            </a:xfrm>
            <a:prstGeom prst="rect">
              <a:avLst/>
            </a:prstGeom>
          </p:spPr>
        </p:pic>
      </p:grpSp>
    </p:spTree>
    <p:extLst>
      <p:ext uri="{BB962C8B-B14F-4D97-AF65-F5344CB8AC3E}">
        <p14:creationId xmlns:p14="http://schemas.microsoft.com/office/powerpoint/2010/main" val="1903275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93090-82C7-D8CF-D210-59140C4C66C0}"/>
              </a:ext>
            </a:extLst>
          </p:cNvPr>
          <p:cNvSpPr>
            <a:spLocks noGrp="1"/>
          </p:cNvSpPr>
          <p:nvPr>
            <p:ph type="sldNum" sz="quarter" idx="12"/>
          </p:nvPr>
        </p:nvSpPr>
        <p:spPr/>
        <p:txBody>
          <a:bodyPr/>
          <a:lstStyle/>
          <a:p>
            <a:fld id="{5D6FADB2-AAFA-4CEB-A977-8D3C4EBEFCC7}" type="slidenum">
              <a:rPr lang="it-IT" smtClean="0"/>
              <a:t>50</a:t>
            </a:fld>
            <a:endParaRPr lang="it-IT"/>
          </a:p>
        </p:txBody>
      </p:sp>
      <p:sp>
        <p:nvSpPr>
          <p:cNvPr id="3" name="CasellaDiTesto 6">
            <a:extLst>
              <a:ext uri="{FF2B5EF4-FFF2-40B4-BE49-F238E27FC236}">
                <a16:creationId xmlns:a16="http://schemas.microsoft.com/office/drawing/2014/main" id="{188CAB56-13BD-67A9-9E87-038E2C7A4604}"/>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Delega degli Organismi Intermedi</a:t>
            </a:r>
          </a:p>
        </p:txBody>
      </p:sp>
      <p:sp>
        <p:nvSpPr>
          <p:cNvPr id="8" name="TextBox 7">
            <a:extLst>
              <a:ext uri="{FF2B5EF4-FFF2-40B4-BE49-F238E27FC236}">
                <a16:creationId xmlns:a16="http://schemas.microsoft.com/office/drawing/2014/main" id="{760B946E-D891-D464-A14B-508D777B89CD}"/>
              </a:ext>
            </a:extLst>
          </p:cNvPr>
          <p:cNvSpPr txBox="1"/>
          <p:nvPr/>
        </p:nvSpPr>
        <p:spPr>
          <a:xfrm>
            <a:off x="414615" y="1060013"/>
            <a:ext cx="8314770" cy="3605667"/>
          </a:xfrm>
          <a:prstGeom prst="rect">
            <a:avLst/>
          </a:prstGeom>
          <a:noFill/>
        </p:spPr>
        <p:txBody>
          <a:bodyPr wrap="square">
            <a:spAutoFit/>
          </a:bodyPr>
          <a:lstStyle/>
          <a:p>
            <a:pPr algn="just">
              <a:lnSpc>
                <a:spcPct val="130000"/>
              </a:lnSpc>
              <a:spcAft>
                <a:spcPts val="1200"/>
              </a:spcAft>
              <a:defRPr/>
            </a:pPr>
            <a:r>
              <a:rPr lang="it-IT" sz="1400" kern="100">
                <a:latin typeface="Helvetica" panose="020B0604020202030204"/>
                <a:ea typeface="Calibri" panose="020F0502020204030204" pitchFamily="34" charset="0"/>
                <a:cs typeface="Helvetica" panose="020B0604020202030204"/>
              </a:rPr>
              <a:t>Nell’ambito della Programmazione 2021-2027, ai sensi dell’’art. 71 comma 3 del RDC, è stato individuato quale organismo intermedio Unioncamere Lombardia, al fine di delegare alcuni dei </a:t>
            </a:r>
            <a:r>
              <a:rPr lang="it-IT" sz="1400" b="1" kern="100">
                <a:latin typeface="Helvetica" panose="020B0604020202030204"/>
                <a:ea typeface="Calibri" panose="020F0502020204030204" pitchFamily="34" charset="0"/>
                <a:cs typeface="Helvetica" panose="020B0604020202030204"/>
              </a:rPr>
              <a:t>compiti posti sotto la responsabilità dell’Autorità di Gestione</a:t>
            </a:r>
            <a:r>
              <a:rPr lang="it-IT" sz="1400" kern="100">
                <a:latin typeface="Helvetica" panose="020B0604020202030204"/>
                <a:ea typeface="Calibri" panose="020F0502020204030204" pitchFamily="34" charset="0"/>
                <a:cs typeface="Helvetica" panose="020B0604020202030204"/>
              </a:rPr>
              <a:t>.</a:t>
            </a:r>
          </a:p>
          <a:p>
            <a:pPr algn="just">
              <a:lnSpc>
                <a:spcPct val="130000"/>
              </a:lnSpc>
              <a:spcAft>
                <a:spcPts val="1200"/>
              </a:spcAft>
              <a:defRPr/>
            </a:pPr>
            <a:r>
              <a:rPr lang="it-IT" sz="1400" kern="100">
                <a:latin typeface="Helvetica" panose="020B0604020202030204"/>
                <a:ea typeface="Calibri" panose="020F0502020204030204" pitchFamily="34" charset="0"/>
                <a:cs typeface="Helvetica" panose="020B0604020202030204"/>
              </a:rPr>
              <a:t>Il processo di delega delle funzioni di organismo intermedio a </a:t>
            </a:r>
            <a:r>
              <a:rPr lang="it-IT" sz="1400" b="1" kern="100">
                <a:latin typeface="Helvetica" panose="020B0604020202030204"/>
                <a:ea typeface="Calibri" panose="020F0502020204030204" pitchFamily="34" charset="0"/>
                <a:cs typeface="Helvetica" panose="020B0604020202030204"/>
              </a:rPr>
              <a:t>Unioncamere Lombardia </a:t>
            </a:r>
            <a:r>
              <a:rPr lang="it-IT" sz="1400" kern="100">
                <a:latin typeface="Helvetica" panose="020B0604020202030204"/>
                <a:ea typeface="Calibri" panose="020F0502020204030204" pitchFamily="34" charset="0"/>
                <a:cs typeface="Helvetica" panose="020B0604020202030204"/>
              </a:rPr>
              <a:t>ha previsto nell’ultimo anno:</a:t>
            </a:r>
          </a:p>
          <a:p>
            <a:pPr marL="447675" indent="-447675" algn="just">
              <a:lnSpc>
                <a:spcPct val="130000"/>
              </a:lnSpc>
              <a:spcAft>
                <a:spcPts val="1200"/>
              </a:spcAft>
              <a:defRPr/>
            </a:pPr>
            <a:r>
              <a:rPr lang="it-IT" sz="1400" kern="100">
                <a:latin typeface="Helvetica" panose="020B0604020202030204"/>
                <a:ea typeface="Calibri" panose="020F0502020204030204" pitchFamily="34" charset="0"/>
                <a:cs typeface="Helvetica" panose="020B0604020202030204"/>
              </a:rPr>
              <a:t>	</a:t>
            </a:r>
            <a:r>
              <a:rPr lang="it-IT" sz="1400" b="1" kern="100">
                <a:latin typeface="Helvetica" panose="020B0604020202030204"/>
                <a:ea typeface="Calibri" panose="020F0502020204030204" pitchFamily="34" charset="0"/>
                <a:cs typeface="Helvetica" panose="020B0604020202030204"/>
              </a:rPr>
              <a:t>L’aggiornamento dello Schema di Convenzione </a:t>
            </a:r>
            <a:r>
              <a:rPr lang="it-IT" sz="1400" kern="100">
                <a:latin typeface="Helvetica" panose="020B0604020202030204"/>
                <a:ea typeface="Calibri" panose="020F0502020204030204" pitchFamily="34" charset="0"/>
                <a:cs typeface="Helvetica" panose="020B0604020202030204"/>
              </a:rPr>
              <a:t>tramite l’aggiunta della realizzazione dell’</a:t>
            </a:r>
            <a:r>
              <a:rPr lang="it-IT" sz="1400" b="1" kern="100">
                <a:latin typeface="Helvetica" panose="020B0604020202030204"/>
                <a:ea typeface="Calibri" panose="020F0502020204030204" pitchFamily="34" charset="0"/>
                <a:cs typeface="Helvetica" panose="020B0604020202030204"/>
              </a:rPr>
              <a:t>Azione 2.6.1</a:t>
            </a:r>
            <a:r>
              <a:rPr lang="it-IT" sz="1400" kern="100">
                <a:latin typeface="Helvetica" panose="020B0604020202030204"/>
                <a:ea typeface="Calibri" panose="020F0502020204030204" pitchFamily="34" charset="0"/>
                <a:cs typeface="Helvetica" panose="020B0604020202030204"/>
              </a:rPr>
              <a:t>, oltre alle altre Azioni già previste, e la possibilità di attuare le nuove Azioni relative agli </a:t>
            </a:r>
            <a:r>
              <a:rPr lang="it-IT" sz="1400" b="1" kern="100">
                <a:latin typeface="Helvetica" panose="020B0604020202030204"/>
                <a:ea typeface="Calibri" panose="020F0502020204030204" pitchFamily="34" charset="0"/>
                <a:cs typeface="Helvetica" panose="020B0604020202030204"/>
              </a:rPr>
              <a:t>OS 1.6 e 2.9</a:t>
            </a:r>
            <a:r>
              <a:rPr lang="it-IT" sz="1400" kern="100">
                <a:latin typeface="Helvetica" panose="020B0604020202030204"/>
                <a:ea typeface="Calibri" panose="020F0502020204030204" pitchFamily="34" charset="0"/>
                <a:cs typeface="Helvetica" panose="020B0604020202030204"/>
              </a:rPr>
              <a:t> </a:t>
            </a:r>
            <a:r>
              <a:rPr lang="it-IT" sz="1400" b="1" kern="100">
                <a:latin typeface="Helvetica" panose="020B0604020202030204"/>
                <a:ea typeface="Calibri" panose="020F0502020204030204" pitchFamily="34" charset="0"/>
                <a:cs typeface="Helvetica" panose="020B0604020202030204"/>
              </a:rPr>
              <a:t>STEP </a:t>
            </a:r>
            <a:r>
              <a:rPr lang="it-IT" sz="1400" kern="100">
                <a:latin typeface="Helvetica" panose="020B0604020202030204"/>
                <a:ea typeface="Calibri" panose="020F0502020204030204" pitchFamily="34" charset="0"/>
                <a:cs typeface="Helvetica" panose="020B0604020202030204"/>
              </a:rPr>
              <a:t>(v.3 della Convenzione).</a:t>
            </a:r>
          </a:p>
          <a:p>
            <a:pPr lvl="1" algn="just">
              <a:lnSpc>
                <a:spcPct val="130000"/>
              </a:lnSpc>
              <a:spcAft>
                <a:spcPts val="2400"/>
              </a:spcAft>
              <a:defRPr/>
            </a:pPr>
            <a:r>
              <a:rPr lang="it-IT" sz="1400" kern="100">
                <a:latin typeface="Helvetica" panose="020B0604020202030204"/>
                <a:ea typeface="Calibri" panose="020F0502020204030204" pitchFamily="34" charset="0"/>
                <a:cs typeface="Helvetica" panose="020B0604020202030204"/>
              </a:rPr>
              <a:t>L’</a:t>
            </a:r>
            <a:r>
              <a:rPr lang="it-IT" sz="1400" b="1" kern="100">
                <a:latin typeface="Helvetica" panose="020B0604020202030204"/>
                <a:ea typeface="Calibri" panose="020F0502020204030204" pitchFamily="34" charset="0"/>
                <a:cs typeface="Helvetica" panose="020B0604020202030204"/>
              </a:rPr>
              <a:t>approvazione del Sistema di Gestione e Controllo dell’OI </a:t>
            </a:r>
            <a:r>
              <a:rPr lang="it-IT" sz="1400" kern="100">
                <a:latin typeface="Helvetica" panose="020B0604020202030204"/>
                <a:ea typeface="Calibri" panose="020F0502020204030204" pitchFamily="34" charset="0"/>
                <a:cs typeface="Helvetica" panose="020B0604020202030204"/>
              </a:rPr>
              <a:t>che descrive l’assetto organizzativo-funzionale e le procedure specifiche delegate al fine di realizzare le Azioni delegate.</a:t>
            </a:r>
          </a:p>
        </p:txBody>
      </p:sp>
      <p:pic>
        <p:nvPicPr>
          <p:cNvPr id="5" name="Picture 4" descr="A handshake and a clipboard&#10;&#10;Description automatically generated">
            <a:extLst>
              <a:ext uri="{FF2B5EF4-FFF2-40B4-BE49-F238E27FC236}">
                <a16:creationId xmlns:a16="http://schemas.microsoft.com/office/drawing/2014/main" id="{EFAE5D75-1922-7396-6B4F-723682A56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57" y="2891044"/>
            <a:ext cx="471056" cy="471056"/>
          </a:xfrm>
          <a:prstGeom prst="rect">
            <a:avLst/>
          </a:prstGeom>
        </p:spPr>
      </p:pic>
      <p:pic>
        <p:nvPicPr>
          <p:cNvPr id="9" name="Picture 8" descr="A close-up of a pen and papers&#10;&#10;Description automatically generated">
            <a:extLst>
              <a:ext uri="{FF2B5EF4-FFF2-40B4-BE49-F238E27FC236}">
                <a16:creationId xmlns:a16="http://schemas.microsoft.com/office/drawing/2014/main" id="{F9743DF1-0866-0691-2160-368B9017F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96" y="4016511"/>
            <a:ext cx="378978" cy="378978"/>
          </a:xfrm>
          <a:prstGeom prst="rect">
            <a:avLst/>
          </a:prstGeom>
        </p:spPr>
      </p:pic>
      <p:grpSp>
        <p:nvGrpSpPr>
          <p:cNvPr id="4" name="Group 3">
            <a:extLst>
              <a:ext uri="{FF2B5EF4-FFF2-40B4-BE49-F238E27FC236}">
                <a16:creationId xmlns:a16="http://schemas.microsoft.com/office/drawing/2014/main" id="{0CFFD71D-7453-0C14-9CD2-B8360C9108F6}"/>
              </a:ext>
            </a:extLst>
          </p:cNvPr>
          <p:cNvGrpSpPr/>
          <p:nvPr/>
        </p:nvGrpSpPr>
        <p:grpSpPr>
          <a:xfrm>
            <a:off x="365191" y="5279182"/>
            <a:ext cx="8413618" cy="967256"/>
            <a:chOff x="365191" y="4775327"/>
            <a:chExt cx="8413618" cy="967256"/>
          </a:xfrm>
        </p:grpSpPr>
        <p:sp>
          <p:nvSpPr>
            <p:cNvPr id="10" name="Rectangle 9">
              <a:extLst>
                <a:ext uri="{FF2B5EF4-FFF2-40B4-BE49-F238E27FC236}">
                  <a16:creationId xmlns:a16="http://schemas.microsoft.com/office/drawing/2014/main" id="{1D3AADD6-F32D-E12A-23B6-7023B9842F14}"/>
                </a:ext>
              </a:extLst>
            </p:cNvPr>
            <p:cNvSpPr/>
            <p:nvPr/>
          </p:nvSpPr>
          <p:spPr>
            <a:xfrm>
              <a:off x="365191" y="4775327"/>
              <a:ext cx="8413618" cy="967256"/>
            </a:xfrm>
            <a:prstGeom prst="rect">
              <a:avLst/>
            </a:prstGeom>
            <a:solidFill>
              <a:srgbClr val="D3E8C6"/>
            </a:solidFill>
            <a:ln>
              <a:solidFill>
                <a:srgbClr val="009F4F"/>
              </a:solidFill>
            </a:ln>
          </p:spPr>
          <p:style>
            <a:lnRef idx="2">
              <a:schemeClr val="accent1">
                <a:shade val="15000"/>
              </a:schemeClr>
            </a:lnRef>
            <a:fillRef idx="1">
              <a:schemeClr val="accent1"/>
            </a:fillRef>
            <a:effectRef idx="0">
              <a:schemeClr val="accent1"/>
            </a:effectRef>
            <a:fontRef idx="minor">
              <a:schemeClr val="lt1"/>
            </a:fontRef>
          </p:style>
          <p:txBody>
            <a:bodyPr lIns="792000" rtlCol="0" anchor="ctr"/>
            <a:lstStyle/>
            <a:p>
              <a:pPr algn="just">
                <a:spcAft>
                  <a:spcPts val="600"/>
                </a:spcAft>
                <a:defRPr/>
              </a:pPr>
              <a:r>
                <a:rPr lang="it-IT" sz="1400" kern="100">
                  <a:solidFill>
                    <a:schemeClr val="tx1"/>
                  </a:solidFill>
                  <a:latin typeface="Helvetica" panose="020B0604020202030204"/>
                  <a:ea typeface="Calibri" panose="020F0502020204030204" pitchFamily="34" charset="0"/>
                  <a:cs typeface="Helvetica" panose="020B0604020202030204"/>
                </a:rPr>
                <a:t>Relativamente al processo di delega delle funzioni di organismo intermedio a </a:t>
              </a:r>
              <a:r>
                <a:rPr lang="it-IT" sz="1400" b="1" kern="100">
                  <a:solidFill>
                    <a:schemeClr val="tx1"/>
                  </a:solidFill>
                  <a:latin typeface="Helvetica" panose="020B0604020202030204"/>
                  <a:ea typeface="Calibri" panose="020F0502020204030204" pitchFamily="34" charset="0"/>
                  <a:cs typeface="Helvetica" panose="020B0604020202030204"/>
                </a:rPr>
                <a:t>Finlombarda</a:t>
              </a:r>
              <a:r>
                <a:rPr lang="it-IT" sz="1400" kern="100">
                  <a:solidFill>
                    <a:schemeClr val="tx1"/>
                  </a:solidFill>
                  <a:latin typeface="Helvetica" panose="020B0604020202030204"/>
                  <a:ea typeface="Calibri" panose="020F0502020204030204" pitchFamily="34" charset="0"/>
                  <a:cs typeface="Helvetica" panose="020B0604020202030204"/>
                </a:rPr>
                <a:t>,</a:t>
              </a:r>
              <a:r>
                <a:rPr lang="it-IT" sz="1400" b="1" kern="100">
                  <a:solidFill>
                    <a:schemeClr val="tx1"/>
                  </a:solidFill>
                  <a:latin typeface="Helvetica" panose="020B0604020202030204"/>
                  <a:ea typeface="Calibri" panose="020F0502020204030204" pitchFamily="34" charset="0"/>
                  <a:cs typeface="Helvetica" panose="020B0604020202030204"/>
                </a:rPr>
                <a:t> </a:t>
              </a:r>
              <a:r>
                <a:rPr lang="it-IT" sz="1400" kern="100">
                  <a:solidFill>
                    <a:schemeClr val="tx1"/>
                  </a:solidFill>
                  <a:latin typeface="Helvetica" panose="020B0604020202030204"/>
                  <a:ea typeface="Calibri" panose="020F0502020204030204" pitchFamily="34" charset="0"/>
                  <a:cs typeface="Helvetica" panose="020B0604020202030204"/>
                </a:rPr>
                <a:t>sono in corso le interlocuzioni al fine di definire gli ultimi aspetti per l’approvazione dello </a:t>
              </a:r>
              <a:r>
                <a:rPr lang="it-IT" sz="1400" b="1" kern="100">
                  <a:solidFill>
                    <a:schemeClr val="tx1"/>
                  </a:solidFill>
                  <a:latin typeface="Helvetica" panose="020B0604020202030204"/>
                  <a:ea typeface="Calibri" panose="020F0502020204030204" pitchFamily="34" charset="0"/>
                  <a:cs typeface="Helvetica" panose="020B0604020202030204"/>
                </a:rPr>
                <a:t>Schema di Convenzione</a:t>
              </a:r>
              <a:r>
                <a:rPr lang="it-IT" sz="1400" kern="100">
                  <a:solidFill>
                    <a:schemeClr val="tx1"/>
                  </a:solidFill>
                  <a:latin typeface="Helvetica" panose="020B0604020202030204"/>
                  <a:ea typeface="Calibri" panose="020F0502020204030204" pitchFamily="34" charset="0"/>
                  <a:cs typeface="Helvetica" panose="020B0604020202030204"/>
                </a:rPr>
                <a:t>.</a:t>
              </a:r>
            </a:p>
          </p:txBody>
        </p:sp>
        <p:pic>
          <p:nvPicPr>
            <p:cNvPr id="12" name="Picture 11" descr="A green arrows pointing to the right&#10;&#10;Description automatically generated">
              <a:extLst>
                <a:ext uri="{FF2B5EF4-FFF2-40B4-BE49-F238E27FC236}">
                  <a16:creationId xmlns:a16="http://schemas.microsoft.com/office/drawing/2014/main" id="{B4146610-C566-DD77-B7F3-A79D04CEB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07" y="5067173"/>
              <a:ext cx="369498" cy="369498"/>
            </a:xfrm>
            <a:prstGeom prst="rect">
              <a:avLst/>
            </a:prstGeom>
          </p:spPr>
        </p:pic>
      </p:grpSp>
      <p:sp>
        <p:nvSpPr>
          <p:cNvPr id="6" name="TextBox 5">
            <a:extLst>
              <a:ext uri="{FF2B5EF4-FFF2-40B4-BE49-F238E27FC236}">
                <a16:creationId xmlns:a16="http://schemas.microsoft.com/office/drawing/2014/main" id="{59429871-AF34-6709-5327-81FE6DE5638E}"/>
              </a:ext>
            </a:extLst>
          </p:cNvPr>
          <p:cNvSpPr txBox="1"/>
          <p:nvPr/>
        </p:nvSpPr>
        <p:spPr>
          <a:xfrm>
            <a:off x="414615" y="4634667"/>
            <a:ext cx="8314770" cy="623312"/>
          </a:xfrm>
          <a:prstGeom prst="rect">
            <a:avLst/>
          </a:prstGeom>
          <a:noFill/>
        </p:spPr>
        <p:txBody>
          <a:bodyPr wrap="square">
            <a:spAutoFit/>
          </a:bodyPr>
          <a:lstStyle/>
          <a:p>
            <a:pPr algn="just">
              <a:lnSpc>
                <a:spcPct val="130000"/>
              </a:lnSpc>
              <a:spcAft>
                <a:spcPts val="1200"/>
              </a:spcAft>
              <a:defRPr/>
            </a:pPr>
            <a:r>
              <a:rPr lang="it-IT" sz="1400" kern="100">
                <a:latin typeface="Helvetica" panose="020B0604020202030204"/>
                <a:ea typeface="Calibri" panose="020F0502020204030204" pitchFamily="34" charset="0"/>
                <a:cs typeface="Helvetica" panose="020B0604020202030204"/>
              </a:rPr>
              <a:t>È inoltre in corso il processo per individuare Finlombarda S.p.A. quale organismo intermedio del Programma.</a:t>
            </a:r>
          </a:p>
        </p:txBody>
      </p:sp>
    </p:spTree>
    <p:extLst>
      <p:ext uri="{BB962C8B-B14F-4D97-AF65-F5344CB8AC3E}">
        <p14:creationId xmlns:p14="http://schemas.microsoft.com/office/powerpoint/2010/main" val="39447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51</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4644136"/>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BEE3A8ED-258B-FCBA-1D31-768DC3C34159}"/>
              </a:ext>
            </a:extLst>
          </p:cNvPr>
          <p:cNvGrpSpPr/>
          <p:nvPr/>
        </p:nvGrpSpPr>
        <p:grpSpPr>
          <a:xfrm>
            <a:off x="647114" y="4520917"/>
            <a:ext cx="7881507" cy="646331"/>
            <a:chOff x="647114" y="4520917"/>
            <a:chExt cx="7881507"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60621" y="4716683"/>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66871" y="4682127"/>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47114" y="4520917"/>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E3CCF200-472F-B13A-0522-68159976E195}"/>
              </a:ext>
            </a:extLst>
          </p:cNvPr>
          <p:cNvGrpSpPr/>
          <p:nvPr/>
        </p:nvGrpSpPr>
        <p:grpSpPr>
          <a:xfrm>
            <a:off x="623847" y="5050987"/>
            <a:ext cx="7904774" cy="369332"/>
            <a:chOff x="602679" y="4898261"/>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39453" y="4956665"/>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45703" y="4920972"/>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02679" y="4898261"/>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4174837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52</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5037836"/>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65C98E00-C386-2E60-24DA-94268FABF254}"/>
              </a:ext>
            </a:extLst>
          </p:cNvPr>
          <p:cNvGrpSpPr/>
          <p:nvPr/>
        </p:nvGrpSpPr>
        <p:grpSpPr>
          <a:xfrm>
            <a:off x="639596" y="4520917"/>
            <a:ext cx="7889025" cy="646331"/>
            <a:chOff x="639596" y="4520917"/>
            <a:chExt cx="7889025"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60621" y="4716683"/>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59353" y="4680990"/>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39596" y="4520917"/>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B8657759-FA63-B7DE-F4F1-F898ADCBB2DE}"/>
              </a:ext>
            </a:extLst>
          </p:cNvPr>
          <p:cNvGrpSpPr/>
          <p:nvPr/>
        </p:nvGrpSpPr>
        <p:grpSpPr>
          <a:xfrm>
            <a:off x="623847" y="5050987"/>
            <a:ext cx="7904774" cy="369332"/>
            <a:chOff x="623847" y="5050987"/>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60621" y="5109391"/>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66871" y="5073698"/>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23847" y="5050987"/>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22C04C34-00CA-0A24-14E7-5632AB704085}"/>
              </a:ext>
            </a:extLst>
          </p:cNvPr>
          <p:cNvGrpSpPr/>
          <p:nvPr/>
        </p:nvGrpSpPr>
        <p:grpSpPr>
          <a:xfrm>
            <a:off x="615380" y="5443695"/>
            <a:ext cx="7913241" cy="369332"/>
            <a:chOff x="594212" y="5307443"/>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39453" y="5365847"/>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46961" y="533015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594212" y="5307443"/>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3117040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53</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5428680"/>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65C98E00-C386-2E60-24DA-94268FABF254}"/>
              </a:ext>
            </a:extLst>
          </p:cNvPr>
          <p:cNvGrpSpPr/>
          <p:nvPr/>
        </p:nvGrpSpPr>
        <p:grpSpPr>
          <a:xfrm>
            <a:off x="639596" y="4520917"/>
            <a:ext cx="7889025" cy="646331"/>
            <a:chOff x="639596" y="4520917"/>
            <a:chExt cx="7889025"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60621" y="4716683"/>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59353" y="4680990"/>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39596" y="4520917"/>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8" name="Group 17">
            <a:extLst>
              <a:ext uri="{FF2B5EF4-FFF2-40B4-BE49-F238E27FC236}">
                <a16:creationId xmlns:a16="http://schemas.microsoft.com/office/drawing/2014/main" id="{B0684A6B-653C-9782-A735-1C691D72279B}"/>
              </a:ext>
            </a:extLst>
          </p:cNvPr>
          <p:cNvGrpSpPr/>
          <p:nvPr/>
        </p:nvGrpSpPr>
        <p:grpSpPr>
          <a:xfrm>
            <a:off x="623847" y="5050987"/>
            <a:ext cx="7904774" cy="369332"/>
            <a:chOff x="623847" y="5050987"/>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60621" y="510939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66871" y="507369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23847" y="5050987"/>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6E511506-ED28-ABDE-E526-DEF1ACE6BBAF}"/>
              </a:ext>
            </a:extLst>
          </p:cNvPr>
          <p:cNvGrpSpPr/>
          <p:nvPr/>
        </p:nvGrpSpPr>
        <p:grpSpPr>
          <a:xfrm>
            <a:off x="615380" y="5443695"/>
            <a:ext cx="7913241" cy="369332"/>
            <a:chOff x="615380" y="5443695"/>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60621" y="5502099"/>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68129" y="5466406"/>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615380" y="5443695"/>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1" name="Group 20">
            <a:extLst>
              <a:ext uri="{FF2B5EF4-FFF2-40B4-BE49-F238E27FC236}">
                <a16:creationId xmlns:a16="http://schemas.microsoft.com/office/drawing/2014/main" id="{FE6E7091-83A2-96C9-0DC5-A1733E2D6EC8}"/>
              </a:ext>
            </a:extLst>
          </p:cNvPr>
          <p:cNvGrpSpPr/>
          <p:nvPr/>
        </p:nvGrpSpPr>
        <p:grpSpPr>
          <a:xfrm>
            <a:off x="632314" y="5836399"/>
            <a:ext cx="7896307" cy="369332"/>
            <a:chOff x="611146" y="5697383"/>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39453" y="5764254"/>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33837" y="572009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11146" y="5697383"/>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4163028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E9737-A6C3-4CC5-A79B-BEB03FCFF6EC}"/>
              </a:ext>
            </a:extLst>
          </p:cNvPr>
          <p:cNvSpPr>
            <a:spLocks noGrp="1"/>
          </p:cNvSpPr>
          <p:nvPr>
            <p:ph type="sldNum" sz="quarter" idx="12"/>
          </p:nvPr>
        </p:nvSpPr>
        <p:spPr/>
        <p:txBody>
          <a:bodyPr/>
          <a:lstStyle/>
          <a:p>
            <a:fld id="{5D6FADB2-AAFA-4CEB-A977-8D3C4EBEFCC7}" type="slidenum">
              <a:rPr lang="it-IT" smtClean="0"/>
              <a:t>54</a:t>
            </a:fld>
            <a:endParaRPr lang="it-IT"/>
          </a:p>
        </p:txBody>
      </p:sp>
      <p:sp>
        <p:nvSpPr>
          <p:cNvPr id="3" name="CasellaDiTesto 6">
            <a:extLst>
              <a:ext uri="{FF2B5EF4-FFF2-40B4-BE49-F238E27FC236}">
                <a16:creationId xmlns:a16="http://schemas.microsoft.com/office/drawing/2014/main" id="{E11B715B-6222-0E47-724C-34B5E21B044F}"/>
              </a:ext>
            </a:extLst>
          </p:cNvPr>
          <p:cNvSpPr txBox="1"/>
          <p:nvPr/>
        </p:nvSpPr>
        <p:spPr>
          <a:xfrm>
            <a:off x="2104854" y="572528"/>
            <a:ext cx="6801502" cy="338554"/>
          </a:xfrm>
          <a:prstGeom prst="rect">
            <a:avLst/>
          </a:prstGeom>
          <a:noFill/>
        </p:spPr>
        <p:txBody>
          <a:bodyPr wrap="square" rtlCol="0">
            <a:spAutoFit/>
          </a:bodyPr>
          <a:lstStyle/>
          <a:p>
            <a:pPr algn="r"/>
            <a:r>
              <a:rPr lang="it-IT" sz="1600" b="1">
                <a:solidFill>
                  <a:srgbClr val="086A2E"/>
                </a:solidFill>
                <a:latin typeface="Helvetica" panose="020B0604020202030204" pitchFamily="34" charset="0"/>
              </a:rPr>
              <a:t>Agenda</a:t>
            </a:r>
          </a:p>
        </p:txBody>
      </p:sp>
      <p:pic>
        <p:nvPicPr>
          <p:cNvPr id="77" name="Graphic 76" descr="Flip calendar with solid fill">
            <a:extLst>
              <a:ext uri="{FF2B5EF4-FFF2-40B4-BE49-F238E27FC236}">
                <a16:creationId xmlns:a16="http://schemas.microsoft.com/office/drawing/2014/main" id="{612643C5-64EE-88AD-6349-BB4B71E30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0054" y="5818537"/>
            <a:ext cx="356302" cy="391811"/>
          </a:xfrm>
          <a:prstGeom prst="rect">
            <a:avLst/>
          </a:prstGeom>
        </p:spPr>
      </p:pic>
      <p:grpSp>
        <p:nvGrpSpPr>
          <p:cNvPr id="6" name="Group 5">
            <a:extLst>
              <a:ext uri="{FF2B5EF4-FFF2-40B4-BE49-F238E27FC236}">
                <a16:creationId xmlns:a16="http://schemas.microsoft.com/office/drawing/2014/main" id="{BEB9CC1E-2AC4-B536-BD0A-A68F9F39C5E9}"/>
              </a:ext>
            </a:extLst>
          </p:cNvPr>
          <p:cNvGrpSpPr/>
          <p:nvPr/>
        </p:nvGrpSpPr>
        <p:grpSpPr>
          <a:xfrm>
            <a:off x="669229" y="1123907"/>
            <a:ext cx="7859392" cy="369332"/>
            <a:chOff x="648061" y="1273650"/>
            <a:chExt cx="7859392" cy="369332"/>
          </a:xfrm>
        </p:grpSpPr>
        <p:sp>
          <p:nvSpPr>
            <p:cNvPr id="4" name="Rectangle 3">
              <a:extLst>
                <a:ext uri="{FF2B5EF4-FFF2-40B4-BE49-F238E27FC236}">
                  <a16:creationId xmlns:a16="http://schemas.microsoft.com/office/drawing/2014/main" id="{7D64DCF3-0C54-A886-C188-273161F7FE80}"/>
                </a:ext>
              </a:extLst>
            </p:cNvPr>
            <p:cNvSpPr>
              <a:spLocks/>
            </p:cNvSpPr>
            <p:nvPr/>
          </p:nvSpPr>
          <p:spPr>
            <a:xfrm>
              <a:off x="839453" y="133205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Approvazione Ordine del Giorno</a:t>
              </a:r>
            </a:p>
          </p:txBody>
        </p:sp>
        <p:sp>
          <p:nvSpPr>
            <p:cNvPr id="13" name="Oval 12">
              <a:extLst>
                <a:ext uri="{FF2B5EF4-FFF2-40B4-BE49-F238E27FC236}">
                  <a16:creationId xmlns:a16="http://schemas.microsoft.com/office/drawing/2014/main" id="{8DC256D4-D0F0-97EC-8757-D43AF3770965}"/>
                </a:ext>
              </a:extLst>
            </p:cNvPr>
            <p:cNvSpPr/>
            <p:nvPr/>
          </p:nvSpPr>
          <p:spPr>
            <a:xfrm>
              <a:off x="648061" y="129636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17" name="TextBox 16">
              <a:extLst>
                <a:ext uri="{FF2B5EF4-FFF2-40B4-BE49-F238E27FC236}">
                  <a16:creationId xmlns:a16="http://schemas.microsoft.com/office/drawing/2014/main" id="{0044C474-6DF3-5346-F402-3077976194C1}"/>
                </a:ext>
              </a:extLst>
            </p:cNvPr>
            <p:cNvSpPr txBox="1"/>
            <p:nvPr/>
          </p:nvSpPr>
          <p:spPr>
            <a:xfrm>
              <a:off x="708177" y="127365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7" name="Group 6">
            <a:extLst>
              <a:ext uri="{FF2B5EF4-FFF2-40B4-BE49-F238E27FC236}">
                <a16:creationId xmlns:a16="http://schemas.microsoft.com/office/drawing/2014/main" id="{B7FADC2C-58A8-BDB0-8B80-CEAAE395F202}"/>
              </a:ext>
            </a:extLst>
          </p:cNvPr>
          <p:cNvGrpSpPr/>
          <p:nvPr/>
        </p:nvGrpSpPr>
        <p:grpSpPr>
          <a:xfrm>
            <a:off x="669229" y="1516615"/>
            <a:ext cx="7859392" cy="369332"/>
            <a:chOff x="648061" y="1675808"/>
            <a:chExt cx="7859392" cy="369332"/>
          </a:xfrm>
        </p:grpSpPr>
        <p:sp>
          <p:nvSpPr>
            <p:cNvPr id="29" name="Rectangle 28">
              <a:extLst>
                <a:ext uri="{FF2B5EF4-FFF2-40B4-BE49-F238E27FC236}">
                  <a16:creationId xmlns:a16="http://schemas.microsoft.com/office/drawing/2014/main" id="{CCBB2BCE-06B4-BB1F-D5A8-81EE570117C9}"/>
                </a:ext>
              </a:extLst>
            </p:cNvPr>
            <p:cNvSpPr>
              <a:spLocks/>
            </p:cNvSpPr>
            <p:nvPr/>
          </p:nvSpPr>
          <p:spPr>
            <a:xfrm>
              <a:off x="839453" y="1682865"/>
              <a:ext cx="7668000" cy="3552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120" b="1">
                  <a:solidFill>
                    <a:srgbClr val="FFFFFF"/>
                  </a:solidFill>
                  <a:latin typeface="Helvetica"/>
                  <a:cs typeface="Calibri" panose="020F0502020204030204" pitchFamily="34" charset="0"/>
                  <a:sym typeface="Helvetica Light"/>
                </a:rPr>
                <a:t>Approvazione dei criteri per la selezione delle operazioni relativi alle Azioni 2.1.1, 2.1.4, 2.2.1, 2.3.1, 1.6.1, 1.6.2, 2.9.1, 2.9.2 e all’Obiettivo specifico 5.2</a:t>
              </a:r>
            </a:p>
          </p:txBody>
        </p:sp>
        <p:sp>
          <p:nvSpPr>
            <p:cNvPr id="32" name="Oval 31">
              <a:extLst>
                <a:ext uri="{FF2B5EF4-FFF2-40B4-BE49-F238E27FC236}">
                  <a16:creationId xmlns:a16="http://schemas.microsoft.com/office/drawing/2014/main" id="{B652EAF6-2EF9-C751-7E27-040C41CDE925}"/>
                </a:ext>
              </a:extLst>
            </p:cNvPr>
            <p:cNvSpPr/>
            <p:nvPr/>
          </p:nvSpPr>
          <p:spPr>
            <a:xfrm>
              <a:off x="648061" y="1698519"/>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35" name="TextBox 34">
              <a:extLst>
                <a:ext uri="{FF2B5EF4-FFF2-40B4-BE49-F238E27FC236}">
                  <a16:creationId xmlns:a16="http://schemas.microsoft.com/office/drawing/2014/main" id="{C9E1FB57-0739-DC05-9195-61A1FB868815}"/>
                </a:ext>
              </a:extLst>
            </p:cNvPr>
            <p:cNvSpPr txBox="1"/>
            <p:nvPr/>
          </p:nvSpPr>
          <p:spPr>
            <a:xfrm>
              <a:off x="708177" y="1675808"/>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 name="Group 1">
            <a:extLst>
              <a:ext uri="{FF2B5EF4-FFF2-40B4-BE49-F238E27FC236}">
                <a16:creationId xmlns:a16="http://schemas.microsoft.com/office/drawing/2014/main" id="{A1C0C59B-E9EE-8629-9154-FBF9D6335BC1}"/>
              </a:ext>
            </a:extLst>
          </p:cNvPr>
          <p:cNvGrpSpPr/>
          <p:nvPr/>
        </p:nvGrpSpPr>
        <p:grpSpPr>
          <a:xfrm>
            <a:off x="669229" y="1909323"/>
            <a:ext cx="7859392" cy="369332"/>
            <a:chOff x="669229" y="1909323"/>
            <a:chExt cx="7859392" cy="369332"/>
          </a:xfrm>
        </p:grpSpPr>
        <p:sp>
          <p:nvSpPr>
            <p:cNvPr id="38" name="Rectangle 37">
              <a:extLst>
                <a:ext uri="{FF2B5EF4-FFF2-40B4-BE49-F238E27FC236}">
                  <a16:creationId xmlns:a16="http://schemas.microsoft.com/office/drawing/2014/main" id="{9F1CFF56-9AD5-BB19-F919-8664F9389B1E}"/>
                </a:ext>
              </a:extLst>
            </p:cNvPr>
            <p:cNvSpPr>
              <a:spLocks/>
            </p:cNvSpPr>
            <p:nvPr/>
          </p:nvSpPr>
          <p:spPr>
            <a:xfrm>
              <a:off x="860621" y="196772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sullo stato di avanzamento del Programma</a:t>
              </a:r>
            </a:p>
          </p:txBody>
        </p:sp>
        <p:sp>
          <p:nvSpPr>
            <p:cNvPr id="41" name="Oval 40">
              <a:extLst>
                <a:ext uri="{FF2B5EF4-FFF2-40B4-BE49-F238E27FC236}">
                  <a16:creationId xmlns:a16="http://schemas.microsoft.com/office/drawing/2014/main" id="{BFE291E1-A125-BAF1-BD0E-3917150AD1B0}"/>
                </a:ext>
              </a:extLst>
            </p:cNvPr>
            <p:cNvSpPr/>
            <p:nvPr/>
          </p:nvSpPr>
          <p:spPr>
            <a:xfrm>
              <a:off x="669229" y="193203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47" name="TextBox 46">
              <a:extLst>
                <a:ext uri="{FF2B5EF4-FFF2-40B4-BE49-F238E27FC236}">
                  <a16:creationId xmlns:a16="http://schemas.microsoft.com/office/drawing/2014/main" id="{F22AE2A5-5736-F5CF-644E-DCAAC2817396}"/>
                </a:ext>
              </a:extLst>
            </p:cNvPr>
            <p:cNvSpPr txBox="1"/>
            <p:nvPr/>
          </p:nvSpPr>
          <p:spPr>
            <a:xfrm>
              <a:off x="729345" y="190932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1" name="Group 10">
            <a:extLst>
              <a:ext uri="{FF2B5EF4-FFF2-40B4-BE49-F238E27FC236}">
                <a16:creationId xmlns:a16="http://schemas.microsoft.com/office/drawing/2014/main" id="{45AF348F-2CB9-836E-B46F-695F2F833B27}"/>
              </a:ext>
            </a:extLst>
          </p:cNvPr>
          <p:cNvGrpSpPr/>
          <p:nvPr/>
        </p:nvGrpSpPr>
        <p:grpSpPr>
          <a:xfrm>
            <a:off x="669229" y="2302031"/>
            <a:ext cx="7859392" cy="369332"/>
            <a:chOff x="648061" y="2479646"/>
            <a:chExt cx="7859392" cy="369332"/>
          </a:xfrm>
        </p:grpSpPr>
        <p:sp>
          <p:nvSpPr>
            <p:cNvPr id="48" name="Rectangle 47">
              <a:extLst>
                <a:ext uri="{FF2B5EF4-FFF2-40B4-BE49-F238E27FC236}">
                  <a16:creationId xmlns:a16="http://schemas.microsoft.com/office/drawing/2014/main" id="{C5A2AF81-1F36-9551-1180-A0801AD0C38A}"/>
                </a:ext>
              </a:extLst>
            </p:cNvPr>
            <p:cNvSpPr>
              <a:spLocks/>
            </p:cNvSpPr>
            <p:nvPr/>
          </p:nvSpPr>
          <p:spPr>
            <a:xfrm>
              <a:off x="839453" y="2538050"/>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sulle iniziative di attuazione del PR (a cura delle DDGG interessate)</a:t>
              </a:r>
            </a:p>
          </p:txBody>
        </p:sp>
        <p:sp>
          <p:nvSpPr>
            <p:cNvPr id="50" name="Oval 49">
              <a:extLst>
                <a:ext uri="{FF2B5EF4-FFF2-40B4-BE49-F238E27FC236}">
                  <a16:creationId xmlns:a16="http://schemas.microsoft.com/office/drawing/2014/main" id="{EDC35C30-D43A-9CA1-92F2-201DFA2AAE04}"/>
                </a:ext>
              </a:extLst>
            </p:cNvPr>
            <p:cNvSpPr/>
            <p:nvPr/>
          </p:nvSpPr>
          <p:spPr>
            <a:xfrm>
              <a:off x="648061" y="2502357"/>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1" name="TextBox 50">
              <a:extLst>
                <a:ext uri="{FF2B5EF4-FFF2-40B4-BE49-F238E27FC236}">
                  <a16:creationId xmlns:a16="http://schemas.microsoft.com/office/drawing/2014/main" id="{BD21FF5D-A6AB-2235-7B6C-27ABBAD555BC}"/>
                </a:ext>
              </a:extLst>
            </p:cNvPr>
            <p:cNvSpPr txBox="1"/>
            <p:nvPr/>
          </p:nvSpPr>
          <p:spPr>
            <a:xfrm>
              <a:off x="708177" y="2479646"/>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4</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2" name="Group 21">
            <a:extLst>
              <a:ext uri="{FF2B5EF4-FFF2-40B4-BE49-F238E27FC236}">
                <a16:creationId xmlns:a16="http://schemas.microsoft.com/office/drawing/2014/main" id="{DBCB2807-0905-7A07-8FD2-09551DFB1C6C}"/>
              </a:ext>
            </a:extLst>
          </p:cNvPr>
          <p:cNvGrpSpPr/>
          <p:nvPr/>
        </p:nvGrpSpPr>
        <p:grpSpPr>
          <a:xfrm>
            <a:off x="669229" y="2694739"/>
            <a:ext cx="7859392" cy="369332"/>
            <a:chOff x="648061" y="2886984"/>
            <a:chExt cx="7859392" cy="369332"/>
          </a:xfrm>
        </p:grpSpPr>
        <p:grpSp>
          <p:nvGrpSpPr>
            <p:cNvPr id="12" name="Group 11">
              <a:extLst>
                <a:ext uri="{FF2B5EF4-FFF2-40B4-BE49-F238E27FC236}">
                  <a16:creationId xmlns:a16="http://schemas.microsoft.com/office/drawing/2014/main" id="{A5839F95-57C1-CB0B-9483-BC23AEC9B088}"/>
                </a:ext>
              </a:extLst>
            </p:cNvPr>
            <p:cNvGrpSpPr/>
            <p:nvPr/>
          </p:nvGrpSpPr>
          <p:grpSpPr>
            <a:xfrm>
              <a:off x="648061" y="2909695"/>
              <a:ext cx="7859392" cy="323911"/>
              <a:chOff x="648061" y="2909695"/>
              <a:chExt cx="7859392" cy="323911"/>
            </a:xfrm>
          </p:grpSpPr>
          <p:sp>
            <p:nvSpPr>
              <p:cNvPr id="52" name="Rectangle 51">
                <a:extLst>
                  <a:ext uri="{FF2B5EF4-FFF2-40B4-BE49-F238E27FC236}">
                    <a16:creationId xmlns:a16="http://schemas.microsoft.com/office/drawing/2014/main" id="{A109D043-767B-18D7-44A3-3B386F972ED9}"/>
                  </a:ext>
                </a:extLst>
              </p:cNvPr>
              <p:cNvSpPr>
                <a:spLocks/>
              </p:cNvSpPr>
              <p:nvPr/>
            </p:nvSpPr>
            <p:spPr>
              <a:xfrm>
                <a:off x="839453" y="2945388"/>
                <a:ext cx="7668000" cy="242618"/>
              </a:xfrm>
              <a:prstGeom prst="rect">
                <a:avLst/>
              </a:prstGeom>
              <a:solidFill>
                <a:srgbClr val="154193">
                  <a:shade val="30000"/>
                  <a:satMod val="115000"/>
                </a:srgb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sugli esiti e seguiti dell’adesione alla Piattaforma STEP</a:t>
                </a:r>
              </a:p>
            </p:txBody>
          </p:sp>
          <p:sp>
            <p:nvSpPr>
              <p:cNvPr id="53" name="Oval 52">
                <a:extLst>
                  <a:ext uri="{FF2B5EF4-FFF2-40B4-BE49-F238E27FC236}">
                    <a16:creationId xmlns:a16="http://schemas.microsoft.com/office/drawing/2014/main" id="{E18ABCF6-11F8-17CF-9029-93A2A2F24381}"/>
                  </a:ext>
                </a:extLst>
              </p:cNvPr>
              <p:cNvSpPr/>
              <p:nvPr/>
            </p:nvSpPr>
            <p:spPr>
              <a:xfrm>
                <a:off x="648061" y="2909695"/>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grpSp>
        <p:sp>
          <p:nvSpPr>
            <p:cNvPr id="54" name="TextBox 53">
              <a:extLst>
                <a:ext uri="{FF2B5EF4-FFF2-40B4-BE49-F238E27FC236}">
                  <a16:creationId xmlns:a16="http://schemas.microsoft.com/office/drawing/2014/main" id="{750C2CF7-B80D-F46E-8DCE-D4FF00978D1E}"/>
                </a:ext>
              </a:extLst>
            </p:cNvPr>
            <p:cNvSpPr txBox="1"/>
            <p:nvPr/>
          </p:nvSpPr>
          <p:spPr>
            <a:xfrm>
              <a:off x="708177" y="2886984"/>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5</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8" name="Group 7">
            <a:extLst>
              <a:ext uri="{FF2B5EF4-FFF2-40B4-BE49-F238E27FC236}">
                <a16:creationId xmlns:a16="http://schemas.microsoft.com/office/drawing/2014/main" id="{52CBD56E-9B60-0324-723B-98CA2387B8D5}"/>
              </a:ext>
            </a:extLst>
          </p:cNvPr>
          <p:cNvGrpSpPr/>
          <p:nvPr/>
        </p:nvGrpSpPr>
        <p:grpSpPr>
          <a:xfrm>
            <a:off x="669229" y="3480155"/>
            <a:ext cx="7859392" cy="369332"/>
            <a:chOff x="669229" y="3480155"/>
            <a:chExt cx="7859392" cy="369332"/>
          </a:xfrm>
        </p:grpSpPr>
        <p:sp>
          <p:nvSpPr>
            <p:cNvPr id="55" name="Rectangle 54">
              <a:extLst>
                <a:ext uri="{FF2B5EF4-FFF2-40B4-BE49-F238E27FC236}">
                  <a16:creationId xmlns:a16="http://schemas.microsoft.com/office/drawing/2014/main" id="{1855C48E-4D77-1A9D-BB82-D923DBDEBFD1}"/>
                </a:ext>
              </a:extLst>
            </p:cNvPr>
            <p:cNvSpPr>
              <a:spLocks/>
            </p:cNvSpPr>
            <p:nvPr/>
          </p:nvSpPr>
          <p:spPr>
            <a:xfrm>
              <a:off x="860621" y="353855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in merito all’aggiornamento del SIGECO del PR FESR 2021/2027</a:t>
              </a:r>
            </a:p>
          </p:txBody>
        </p:sp>
        <p:sp>
          <p:nvSpPr>
            <p:cNvPr id="56" name="Oval 55">
              <a:extLst>
                <a:ext uri="{FF2B5EF4-FFF2-40B4-BE49-F238E27FC236}">
                  <a16:creationId xmlns:a16="http://schemas.microsoft.com/office/drawing/2014/main" id="{A055F3A9-A439-BCDE-86B5-CA14C3237F8C}"/>
                </a:ext>
              </a:extLst>
            </p:cNvPr>
            <p:cNvSpPr/>
            <p:nvPr/>
          </p:nvSpPr>
          <p:spPr>
            <a:xfrm>
              <a:off x="669229" y="350286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57" name="TextBox 56">
              <a:extLst>
                <a:ext uri="{FF2B5EF4-FFF2-40B4-BE49-F238E27FC236}">
                  <a16:creationId xmlns:a16="http://schemas.microsoft.com/office/drawing/2014/main" id="{A3CE855D-72D1-04D8-9D86-AD5C2B72A6B1}"/>
                </a:ext>
              </a:extLst>
            </p:cNvPr>
            <p:cNvSpPr txBox="1"/>
            <p:nvPr/>
          </p:nvSpPr>
          <p:spPr>
            <a:xfrm>
              <a:off x="729345" y="3480155"/>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7</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4" name="Group 13">
            <a:extLst>
              <a:ext uri="{FF2B5EF4-FFF2-40B4-BE49-F238E27FC236}">
                <a16:creationId xmlns:a16="http://schemas.microsoft.com/office/drawing/2014/main" id="{9E7AC63C-BEC3-F2CD-65DC-D710D0C60549}"/>
              </a:ext>
            </a:extLst>
          </p:cNvPr>
          <p:cNvGrpSpPr/>
          <p:nvPr/>
        </p:nvGrpSpPr>
        <p:grpSpPr>
          <a:xfrm>
            <a:off x="669229" y="3872863"/>
            <a:ext cx="7859392" cy="369332"/>
            <a:chOff x="669229" y="3872863"/>
            <a:chExt cx="7859392" cy="369332"/>
          </a:xfrm>
        </p:grpSpPr>
        <p:sp>
          <p:nvSpPr>
            <p:cNvPr id="58" name="Rectangle 57">
              <a:extLst>
                <a:ext uri="{FF2B5EF4-FFF2-40B4-BE49-F238E27FC236}">
                  <a16:creationId xmlns:a16="http://schemas.microsoft.com/office/drawing/2014/main" id="{A93FF584-E388-76D4-A1AD-C3697450A310}"/>
                </a:ext>
              </a:extLst>
            </p:cNvPr>
            <p:cNvSpPr>
              <a:spLocks/>
            </p:cNvSpPr>
            <p:nvPr/>
          </p:nvSpPr>
          <p:spPr>
            <a:xfrm>
              <a:off x="860621" y="3931267"/>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kumimoji="0" lang="it-IT" sz="1300" b="1" i="0" u="none" strike="noStrike" kern="1200" cap="none" spc="0" normalizeH="0" baseline="0" noProof="0">
                  <a:ln>
                    <a:noFill/>
                  </a:ln>
                  <a:solidFill>
                    <a:srgbClr val="FFFFFF"/>
                  </a:solidFill>
                  <a:effectLst/>
                  <a:uLnTx/>
                  <a:uFillTx/>
                  <a:latin typeface="Helvetica"/>
                  <a:cs typeface="Calibri" panose="020F0502020204030204" pitchFamily="34" charset="0"/>
                  <a:sym typeface="Helvetica Light"/>
                </a:rPr>
                <a:t>Informativa dell’Autorità di Audit</a:t>
              </a:r>
            </a:p>
          </p:txBody>
        </p:sp>
        <p:sp>
          <p:nvSpPr>
            <p:cNvPr id="59" name="Oval 58">
              <a:extLst>
                <a:ext uri="{FF2B5EF4-FFF2-40B4-BE49-F238E27FC236}">
                  <a16:creationId xmlns:a16="http://schemas.microsoft.com/office/drawing/2014/main" id="{DD1EC810-97E6-E46D-1D0E-6946ED526C98}"/>
                </a:ext>
              </a:extLst>
            </p:cNvPr>
            <p:cNvSpPr/>
            <p:nvPr/>
          </p:nvSpPr>
          <p:spPr>
            <a:xfrm>
              <a:off x="669229" y="3895574"/>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1" name="TextBox 60">
              <a:extLst>
                <a:ext uri="{FF2B5EF4-FFF2-40B4-BE49-F238E27FC236}">
                  <a16:creationId xmlns:a16="http://schemas.microsoft.com/office/drawing/2014/main" id="{86522FA5-D248-6574-6525-ABF52666FD77}"/>
                </a:ext>
              </a:extLst>
            </p:cNvPr>
            <p:cNvSpPr txBox="1"/>
            <p:nvPr/>
          </p:nvSpPr>
          <p:spPr>
            <a:xfrm>
              <a:off x="729345" y="3872863"/>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8</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6" name="Group 15">
            <a:extLst>
              <a:ext uri="{FF2B5EF4-FFF2-40B4-BE49-F238E27FC236}">
                <a16:creationId xmlns:a16="http://schemas.microsoft.com/office/drawing/2014/main" id="{59A1012F-6D37-C915-13E4-34C45092807F}"/>
              </a:ext>
            </a:extLst>
          </p:cNvPr>
          <p:cNvGrpSpPr/>
          <p:nvPr/>
        </p:nvGrpSpPr>
        <p:grpSpPr>
          <a:xfrm>
            <a:off x="669229" y="4265571"/>
            <a:ext cx="7859392" cy="369332"/>
            <a:chOff x="648061" y="4092980"/>
            <a:chExt cx="7859392" cy="369332"/>
          </a:xfrm>
        </p:grpSpPr>
        <p:sp>
          <p:nvSpPr>
            <p:cNvPr id="62" name="Rectangle 61">
              <a:extLst>
                <a:ext uri="{FF2B5EF4-FFF2-40B4-BE49-F238E27FC236}">
                  <a16:creationId xmlns:a16="http://schemas.microsoft.com/office/drawing/2014/main" id="{0805126E-5134-371F-7329-D7FEB27A61B0}"/>
                </a:ext>
              </a:extLst>
            </p:cNvPr>
            <p:cNvSpPr>
              <a:spLocks/>
            </p:cNvSpPr>
            <p:nvPr/>
          </p:nvSpPr>
          <p:spPr>
            <a:xfrm>
              <a:off x="839453" y="4151384"/>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sul processo di delega degli Organismi intermedi</a:t>
              </a:r>
            </a:p>
          </p:txBody>
        </p:sp>
        <p:sp>
          <p:nvSpPr>
            <p:cNvPr id="63" name="Oval 62">
              <a:extLst>
                <a:ext uri="{FF2B5EF4-FFF2-40B4-BE49-F238E27FC236}">
                  <a16:creationId xmlns:a16="http://schemas.microsoft.com/office/drawing/2014/main" id="{55C349E6-0ABC-E629-B3A6-7F4D923C2BE3}"/>
                </a:ext>
              </a:extLst>
            </p:cNvPr>
            <p:cNvSpPr/>
            <p:nvPr/>
          </p:nvSpPr>
          <p:spPr>
            <a:xfrm>
              <a:off x="648061" y="4115691"/>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4" name="TextBox 63">
              <a:extLst>
                <a:ext uri="{FF2B5EF4-FFF2-40B4-BE49-F238E27FC236}">
                  <a16:creationId xmlns:a16="http://schemas.microsoft.com/office/drawing/2014/main" id="{CA4BB75E-26A8-2E7E-41B5-A3A86E84CE39}"/>
                </a:ext>
              </a:extLst>
            </p:cNvPr>
            <p:cNvSpPr txBox="1"/>
            <p:nvPr/>
          </p:nvSpPr>
          <p:spPr>
            <a:xfrm>
              <a:off x="708177" y="4092980"/>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9</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0" name="Group 9">
            <a:extLst>
              <a:ext uri="{FF2B5EF4-FFF2-40B4-BE49-F238E27FC236}">
                <a16:creationId xmlns:a16="http://schemas.microsoft.com/office/drawing/2014/main" id="{65C98E00-C386-2E60-24DA-94268FABF254}"/>
              </a:ext>
            </a:extLst>
          </p:cNvPr>
          <p:cNvGrpSpPr/>
          <p:nvPr/>
        </p:nvGrpSpPr>
        <p:grpSpPr>
          <a:xfrm>
            <a:off x="639596" y="4520917"/>
            <a:ext cx="7889025" cy="646331"/>
            <a:chOff x="639596" y="4520917"/>
            <a:chExt cx="7889025" cy="646331"/>
          </a:xfrm>
        </p:grpSpPr>
        <p:sp>
          <p:nvSpPr>
            <p:cNvPr id="65" name="Rectangle 64">
              <a:extLst>
                <a:ext uri="{FF2B5EF4-FFF2-40B4-BE49-F238E27FC236}">
                  <a16:creationId xmlns:a16="http://schemas.microsoft.com/office/drawing/2014/main" id="{94CF442B-6136-02C0-13FE-7963C2E4A7E7}"/>
                </a:ext>
              </a:extLst>
            </p:cNvPr>
            <p:cNvSpPr>
              <a:spLocks/>
            </p:cNvSpPr>
            <p:nvPr/>
          </p:nvSpPr>
          <p:spPr>
            <a:xfrm>
              <a:off x="860621" y="4716683"/>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dell’Autorità Ambientale</a:t>
              </a:r>
            </a:p>
          </p:txBody>
        </p:sp>
        <p:sp>
          <p:nvSpPr>
            <p:cNvPr id="66" name="Oval 65">
              <a:extLst>
                <a:ext uri="{FF2B5EF4-FFF2-40B4-BE49-F238E27FC236}">
                  <a16:creationId xmlns:a16="http://schemas.microsoft.com/office/drawing/2014/main" id="{E083A2A6-9142-4E12-0860-BCCEE819D005}"/>
                </a:ext>
              </a:extLst>
            </p:cNvPr>
            <p:cNvSpPr/>
            <p:nvPr/>
          </p:nvSpPr>
          <p:spPr>
            <a:xfrm>
              <a:off x="659353" y="4680990"/>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67" name="TextBox 66">
              <a:extLst>
                <a:ext uri="{FF2B5EF4-FFF2-40B4-BE49-F238E27FC236}">
                  <a16:creationId xmlns:a16="http://schemas.microsoft.com/office/drawing/2014/main" id="{508F9DC0-1453-3457-D439-5F661243BEF7}"/>
                </a:ext>
              </a:extLst>
            </p:cNvPr>
            <p:cNvSpPr txBox="1"/>
            <p:nvPr/>
          </p:nvSpPr>
          <p:spPr>
            <a:xfrm>
              <a:off x="639596" y="4520917"/>
              <a:ext cx="366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10</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5" name="Group 14">
            <a:extLst>
              <a:ext uri="{FF2B5EF4-FFF2-40B4-BE49-F238E27FC236}">
                <a16:creationId xmlns:a16="http://schemas.microsoft.com/office/drawing/2014/main" id="{FF17D8BC-176B-A605-684B-0E3459C7FE06}"/>
              </a:ext>
            </a:extLst>
          </p:cNvPr>
          <p:cNvGrpSpPr/>
          <p:nvPr/>
        </p:nvGrpSpPr>
        <p:grpSpPr>
          <a:xfrm>
            <a:off x="623847" y="5050987"/>
            <a:ext cx="7904774" cy="369332"/>
            <a:chOff x="623847" y="5050987"/>
            <a:chExt cx="7904774" cy="369332"/>
          </a:xfrm>
        </p:grpSpPr>
        <p:sp>
          <p:nvSpPr>
            <p:cNvPr id="68" name="Rectangle 67">
              <a:extLst>
                <a:ext uri="{FF2B5EF4-FFF2-40B4-BE49-F238E27FC236}">
                  <a16:creationId xmlns:a16="http://schemas.microsoft.com/office/drawing/2014/main" id="{81FA96DF-D5D3-0F1E-5B26-BB43D6ABFDAF}"/>
                </a:ext>
              </a:extLst>
            </p:cNvPr>
            <p:cNvSpPr>
              <a:spLocks/>
            </p:cNvSpPr>
            <p:nvPr/>
          </p:nvSpPr>
          <p:spPr>
            <a:xfrm>
              <a:off x="860621" y="510939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Informativa sulle attività di comunicazione</a:t>
              </a:r>
              <a:endParaRPr lang="it-IT" sz="1300" b="1">
                <a:solidFill>
                  <a:srgbClr val="FFFFFF"/>
                </a:solidFill>
                <a:latin typeface="Helvetica" panose="020B0604020202030204"/>
                <a:cs typeface="Helvetica" panose="020B0604020202030204"/>
                <a:sym typeface="Helvetica Light"/>
              </a:endParaRPr>
            </a:p>
          </p:txBody>
        </p:sp>
        <p:sp>
          <p:nvSpPr>
            <p:cNvPr id="69" name="Oval 68">
              <a:extLst>
                <a:ext uri="{FF2B5EF4-FFF2-40B4-BE49-F238E27FC236}">
                  <a16:creationId xmlns:a16="http://schemas.microsoft.com/office/drawing/2014/main" id="{CBAA934A-0E75-B1AB-5425-126C3274B300}"/>
                </a:ext>
              </a:extLst>
            </p:cNvPr>
            <p:cNvSpPr/>
            <p:nvPr/>
          </p:nvSpPr>
          <p:spPr>
            <a:xfrm>
              <a:off x="666871" y="507369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0" name="TextBox 69">
              <a:extLst>
                <a:ext uri="{FF2B5EF4-FFF2-40B4-BE49-F238E27FC236}">
                  <a16:creationId xmlns:a16="http://schemas.microsoft.com/office/drawing/2014/main" id="{1788378D-D1DB-81E8-0670-9F7DF33C3053}"/>
                </a:ext>
              </a:extLst>
            </p:cNvPr>
            <p:cNvSpPr txBox="1"/>
            <p:nvPr/>
          </p:nvSpPr>
          <p:spPr>
            <a:xfrm>
              <a:off x="623847" y="5050987"/>
              <a:ext cx="413320"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11</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20" name="Group 19">
            <a:extLst>
              <a:ext uri="{FF2B5EF4-FFF2-40B4-BE49-F238E27FC236}">
                <a16:creationId xmlns:a16="http://schemas.microsoft.com/office/drawing/2014/main" id="{36DC103E-7A4C-F665-175E-3127A36C2C09}"/>
              </a:ext>
            </a:extLst>
          </p:cNvPr>
          <p:cNvGrpSpPr/>
          <p:nvPr/>
        </p:nvGrpSpPr>
        <p:grpSpPr>
          <a:xfrm>
            <a:off x="615380" y="5443695"/>
            <a:ext cx="7913241" cy="369332"/>
            <a:chOff x="615380" y="5443695"/>
            <a:chExt cx="7913241" cy="369332"/>
          </a:xfrm>
        </p:grpSpPr>
        <p:sp>
          <p:nvSpPr>
            <p:cNvPr id="71" name="Rectangle 70">
              <a:extLst>
                <a:ext uri="{FF2B5EF4-FFF2-40B4-BE49-F238E27FC236}">
                  <a16:creationId xmlns:a16="http://schemas.microsoft.com/office/drawing/2014/main" id="{7F41EFFB-7FB3-0AF9-D86E-3DA7D0EA48F4}"/>
                </a:ext>
              </a:extLst>
            </p:cNvPr>
            <p:cNvSpPr>
              <a:spLocks/>
            </p:cNvSpPr>
            <p:nvPr/>
          </p:nvSpPr>
          <p:spPr>
            <a:xfrm>
              <a:off x="860621" y="5502099"/>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Varie ed eventuali</a:t>
              </a:r>
              <a:endParaRPr lang="it-IT" sz="1300" b="1">
                <a:solidFill>
                  <a:srgbClr val="FFFFFF"/>
                </a:solidFill>
                <a:latin typeface="Helvetica" panose="020B0604020202030204"/>
                <a:cs typeface="Helvetica" panose="020B0604020202030204"/>
                <a:sym typeface="Helvetica Light"/>
              </a:endParaRPr>
            </a:p>
          </p:txBody>
        </p:sp>
        <p:sp>
          <p:nvSpPr>
            <p:cNvPr id="72" name="Oval 71">
              <a:extLst>
                <a:ext uri="{FF2B5EF4-FFF2-40B4-BE49-F238E27FC236}">
                  <a16:creationId xmlns:a16="http://schemas.microsoft.com/office/drawing/2014/main" id="{EE4DC5CE-6610-D703-27E9-3F7B3353C32C}"/>
                </a:ext>
              </a:extLst>
            </p:cNvPr>
            <p:cNvSpPr/>
            <p:nvPr/>
          </p:nvSpPr>
          <p:spPr>
            <a:xfrm>
              <a:off x="668129" y="5466406"/>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3" name="TextBox 72">
              <a:extLst>
                <a:ext uri="{FF2B5EF4-FFF2-40B4-BE49-F238E27FC236}">
                  <a16:creationId xmlns:a16="http://schemas.microsoft.com/office/drawing/2014/main" id="{CBF48DAF-B071-F531-88EE-C1B1D44E07E0}"/>
                </a:ext>
              </a:extLst>
            </p:cNvPr>
            <p:cNvSpPr txBox="1"/>
            <p:nvPr/>
          </p:nvSpPr>
          <p:spPr>
            <a:xfrm>
              <a:off x="615380" y="5443695"/>
              <a:ext cx="43277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12</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19" name="Group 18">
            <a:extLst>
              <a:ext uri="{FF2B5EF4-FFF2-40B4-BE49-F238E27FC236}">
                <a16:creationId xmlns:a16="http://schemas.microsoft.com/office/drawing/2014/main" id="{768A91E4-00A2-8743-64E6-4EE332585C00}"/>
              </a:ext>
            </a:extLst>
          </p:cNvPr>
          <p:cNvGrpSpPr/>
          <p:nvPr/>
        </p:nvGrpSpPr>
        <p:grpSpPr>
          <a:xfrm>
            <a:off x="632314" y="5836399"/>
            <a:ext cx="7896307" cy="369332"/>
            <a:chOff x="632314" y="5836399"/>
            <a:chExt cx="7896307" cy="369332"/>
          </a:xfrm>
        </p:grpSpPr>
        <p:sp>
          <p:nvSpPr>
            <p:cNvPr id="74" name="Rectangle 73">
              <a:extLst>
                <a:ext uri="{FF2B5EF4-FFF2-40B4-BE49-F238E27FC236}">
                  <a16:creationId xmlns:a16="http://schemas.microsoft.com/office/drawing/2014/main" id="{9D54ECE5-A882-3C0B-0449-9DA78D06E628}"/>
                </a:ext>
              </a:extLst>
            </p:cNvPr>
            <p:cNvSpPr>
              <a:spLocks/>
            </p:cNvSpPr>
            <p:nvPr/>
          </p:nvSpPr>
          <p:spPr>
            <a:xfrm>
              <a:off x="860621" y="5903270"/>
              <a:ext cx="7668000" cy="242618"/>
            </a:xfrm>
            <a:prstGeom prst="rect">
              <a:avLst/>
            </a:prstGeom>
            <a:solidFill>
              <a:srgbClr val="96B0D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latin typeface="Helvetica" panose="020B0604020202030204"/>
                  <a:cs typeface="Helvetica" panose="020B0604020202030204"/>
                </a:rPr>
                <a:t>Sintesi delle decisioni assunte</a:t>
              </a:r>
              <a:endParaRPr lang="it-IT" sz="1300" b="1">
                <a:solidFill>
                  <a:srgbClr val="FFFFFF"/>
                </a:solidFill>
                <a:latin typeface="Helvetica" panose="020B0604020202030204"/>
                <a:cs typeface="Helvetica" panose="020B0604020202030204"/>
                <a:sym typeface="Helvetica Light"/>
              </a:endParaRPr>
            </a:p>
          </p:txBody>
        </p:sp>
        <p:sp>
          <p:nvSpPr>
            <p:cNvPr id="75" name="Oval 74">
              <a:extLst>
                <a:ext uri="{FF2B5EF4-FFF2-40B4-BE49-F238E27FC236}">
                  <a16:creationId xmlns:a16="http://schemas.microsoft.com/office/drawing/2014/main" id="{783A83A8-D2CC-F595-E664-C56E47E00F7F}"/>
                </a:ext>
              </a:extLst>
            </p:cNvPr>
            <p:cNvSpPr/>
            <p:nvPr/>
          </p:nvSpPr>
          <p:spPr>
            <a:xfrm>
              <a:off x="655005" y="5859110"/>
              <a:ext cx="327273" cy="323911"/>
            </a:xfrm>
            <a:prstGeom prst="ellipse">
              <a:avLst/>
            </a:prstGeom>
            <a:solidFill>
              <a:schemeClr val="bg1"/>
            </a:solidFill>
            <a:ln w="34925" cap="flat">
              <a:solidFill>
                <a:srgbClr val="96B0D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76" name="TextBox 75">
              <a:extLst>
                <a:ext uri="{FF2B5EF4-FFF2-40B4-BE49-F238E27FC236}">
                  <a16:creationId xmlns:a16="http://schemas.microsoft.com/office/drawing/2014/main" id="{B7A133A0-EC6F-826A-D68C-BA82F96EDFFB}"/>
                </a:ext>
              </a:extLst>
            </p:cNvPr>
            <p:cNvSpPr txBox="1"/>
            <p:nvPr/>
          </p:nvSpPr>
          <p:spPr>
            <a:xfrm>
              <a:off x="632314" y="5836399"/>
              <a:ext cx="372655"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a:ea typeface="+mj-ea"/>
                  <a:cs typeface="Helvetica"/>
                  <a:sym typeface="Calibri"/>
                </a:rPr>
                <a:t>13</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grpSp>
        <p:nvGrpSpPr>
          <p:cNvPr id="9" name="Group 8">
            <a:extLst>
              <a:ext uri="{FF2B5EF4-FFF2-40B4-BE49-F238E27FC236}">
                <a16:creationId xmlns:a16="http://schemas.microsoft.com/office/drawing/2014/main" id="{5B7F93F0-1912-CFF0-1D48-C472A2B144AA}"/>
              </a:ext>
            </a:extLst>
          </p:cNvPr>
          <p:cNvGrpSpPr/>
          <p:nvPr/>
        </p:nvGrpSpPr>
        <p:grpSpPr>
          <a:xfrm>
            <a:off x="669229" y="3087447"/>
            <a:ext cx="7859392" cy="369332"/>
            <a:chOff x="669229" y="3087447"/>
            <a:chExt cx="7859392" cy="369332"/>
          </a:xfrm>
        </p:grpSpPr>
        <p:sp>
          <p:nvSpPr>
            <p:cNvPr id="23" name="Rectangle 22">
              <a:extLst>
                <a:ext uri="{FF2B5EF4-FFF2-40B4-BE49-F238E27FC236}">
                  <a16:creationId xmlns:a16="http://schemas.microsoft.com/office/drawing/2014/main" id="{CDE09892-8851-F3E6-D961-87356631D890}"/>
                </a:ext>
              </a:extLst>
            </p:cNvPr>
            <p:cNvSpPr>
              <a:spLocks/>
            </p:cNvSpPr>
            <p:nvPr/>
          </p:nvSpPr>
          <p:spPr>
            <a:xfrm>
              <a:off x="860621" y="3145851"/>
              <a:ext cx="7668000" cy="242618"/>
            </a:xfrm>
            <a:prstGeom prst="rect">
              <a:avLst/>
            </a:prstGeom>
            <a:solidFill>
              <a:srgbClr val="0220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665" tIns="50665" rIns="50665" bIns="50665" numCol="1" spcCol="1270" anchor="ctr" anchorCtr="0">
              <a:noAutofit/>
            </a:bodyPr>
            <a:lstStyle/>
            <a:p>
              <a:pPr marL="252000" lvl="1"/>
              <a:r>
                <a:rPr lang="it-IT" sz="1300" b="1">
                  <a:solidFill>
                    <a:srgbClr val="FFFFFF"/>
                  </a:solidFill>
                  <a:latin typeface="Helvetica"/>
                  <a:cs typeface="Calibri" panose="020F0502020204030204" pitchFamily="34" charset="0"/>
                  <a:sym typeface="Helvetica Light"/>
                </a:rPr>
                <a:t>Informativa relativa all’individuazione degli interventi prioritari di cui all’art. 4 del DL 60/2024</a:t>
              </a:r>
            </a:p>
          </p:txBody>
        </p:sp>
        <p:sp>
          <p:nvSpPr>
            <p:cNvPr id="24" name="Oval 23">
              <a:extLst>
                <a:ext uri="{FF2B5EF4-FFF2-40B4-BE49-F238E27FC236}">
                  <a16:creationId xmlns:a16="http://schemas.microsoft.com/office/drawing/2014/main" id="{282CF4E5-F384-91B1-69CF-6EC09F96F389}"/>
                </a:ext>
              </a:extLst>
            </p:cNvPr>
            <p:cNvSpPr/>
            <p:nvPr/>
          </p:nvSpPr>
          <p:spPr>
            <a:xfrm>
              <a:off x="669229" y="3110158"/>
              <a:ext cx="327273" cy="323911"/>
            </a:xfrm>
            <a:prstGeom prst="ellipse">
              <a:avLst/>
            </a:prstGeom>
            <a:solidFill>
              <a:schemeClr val="bg1"/>
            </a:solidFill>
            <a:ln w="34925" cap="flat">
              <a:solidFill>
                <a:srgbClr val="02205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Helvetica"/>
                <a:ea typeface="+mj-ea"/>
                <a:cs typeface="Helvetica"/>
                <a:sym typeface="Calibri"/>
              </a:endParaRPr>
            </a:p>
          </p:txBody>
        </p:sp>
        <p:sp>
          <p:nvSpPr>
            <p:cNvPr id="25" name="TextBox 24">
              <a:extLst>
                <a:ext uri="{FF2B5EF4-FFF2-40B4-BE49-F238E27FC236}">
                  <a16:creationId xmlns:a16="http://schemas.microsoft.com/office/drawing/2014/main" id="{6103445A-99CA-183D-985D-CA97DF4DC46E}"/>
                </a:ext>
              </a:extLst>
            </p:cNvPr>
            <p:cNvSpPr txBox="1"/>
            <p:nvPr/>
          </p:nvSpPr>
          <p:spPr>
            <a:xfrm>
              <a:off x="729345" y="3087447"/>
              <a:ext cx="207041" cy="3693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b="1">
                  <a:latin typeface="Helvetica"/>
                  <a:ea typeface="+mj-ea"/>
                  <a:cs typeface="Helvetica"/>
                  <a:sym typeface="Calibri"/>
                </a:rPr>
                <a:t>6</a:t>
              </a:r>
              <a:endParaRPr kumimoji="0" lang="it-IT" b="1" i="0" u="none" strike="noStrike" kern="1200" cap="none" spc="0" normalizeH="0" baseline="0" noProof="0">
                <a:ln>
                  <a:noFill/>
                </a:ln>
                <a:effectLst/>
                <a:uLnTx/>
                <a:uFillTx/>
                <a:latin typeface="Helvetica"/>
                <a:ea typeface="+mj-ea"/>
                <a:cs typeface="Helvetica"/>
                <a:sym typeface="Calibri"/>
              </a:endParaRPr>
            </a:p>
          </p:txBody>
        </p:sp>
      </p:grpSp>
    </p:spTree>
    <p:extLst>
      <p:ext uri="{BB962C8B-B14F-4D97-AF65-F5344CB8AC3E}">
        <p14:creationId xmlns:p14="http://schemas.microsoft.com/office/powerpoint/2010/main" val="62123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6</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2 [1/4]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425635413"/>
              </p:ext>
            </p:extLst>
          </p:nvPr>
        </p:nvGraphicFramePr>
        <p:xfrm>
          <a:off x="451621" y="1636776"/>
          <a:ext cx="8236090" cy="4386947"/>
        </p:xfrm>
        <a:graphic>
          <a:graphicData uri="http://schemas.openxmlformats.org/drawingml/2006/table">
            <a:tbl>
              <a:tblPr firstRow="1" bandRow="1">
                <a:tableStyleId>{93296810-A885-4BE3-A3E7-6D5BEEA58F35}</a:tableStyleId>
              </a:tblPr>
              <a:tblGrid>
                <a:gridCol w="4118045">
                  <a:extLst>
                    <a:ext uri="{9D8B030D-6E8A-4147-A177-3AD203B41FA5}">
                      <a16:colId xmlns:a16="http://schemas.microsoft.com/office/drawing/2014/main" val="3202281670"/>
                    </a:ext>
                  </a:extLst>
                </a:gridCol>
                <a:gridCol w="4118045">
                  <a:extLst>
                    <a:ext uri="{9D8B030D-6E8A-4147-A177-3AD203B41FA5}">
                      <a16:colId xmlns:a16="http://schemas.microsoft.com/office/drawing/2014/main" val="3744693203"/>
                    </a:ext>
                  </a:extLst>
                </a:gridCol>
              </a:tblGrid>
              <a:tr h="276336">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CEBDB"/>
                    </a:solidFill>
                  </a:tcPr>
                </a:tc>
                <a:extLst>
                  <a:ext uri="{0D108BD9-81ED-4DB2-BD59-A6C34878D82A}">
                    <a16:rowId xmlns:a16="http://schemas.microsoft.com/office/drawing/2014/main" val="4229784963"/>
                  </a:ext>
                </a:extLst>
              </a:tr>
              <a:tr h="4110611">
                <a:tc>
                  <a:txBody>
                    <a:bodyPr/>
                    <a:lstStyle/>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Coerenza con la D.G.R. n. 5587 del 23 novembre 2021 - Strategia Regionale Aree Interne “Agenda del controesodo” e successivi atti;</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Coerenza con la Strategia d’Area proposta dall’Area Interna;</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Coerenza con la pianificazione e programmazione urbana, territoriale e paesaggistica a livello regionale e locale;</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Interventi riguardanti almeno una ristrutturazione di livello medio quale definita nella raccomandazione (UE) 2019/786 della Commissione con un risparmio in termini di </a:t>
                      </a:r>
                      <a:r>
                        <a:rPr lang="it-IT" sz="800" kern="1200" spc="0" baseline="0" dirty="0" err="1">
                          <a:solidFill>
                            <a:schemeClr val="dk1"/>
                          </a:solidFill>
                          <a:effectLst/>
                          <a:latin typeface="Helvetica" panose="020B0604020202030204"/>
                          <a:ea typeface="+mn-ea"/>
                          <a:cs typeface="Helvetica" panose="020B0604020202030204"/>
                        </a:rPr>
                        <a:t>EPgl</a:t>
                      </a:r>
                      <a:r>
                        <a:rPr lang="it-IT" sz="800" kern="1200" spc="0" baseline="0" dirty="0">
                          <a:solidFill>
                            <a:schemeClr val="dk1"/>
                          </a:solidFill>
                          <a:effectLst/>
                          <a:latin typeface="Helvetica" panose="020B0604020202030204"/>
                          <a:ea typeface="+mn-ea"/>
                          <a:cs typeface="Helvetica" panose="020B0604020202030204"/>
                        </a:rPr>
                        <a:t> (Energia primaria globale) di almeno il 30% rispetto all’ex-ante oppure una riduzione di almeno il 30% delle emissioni climalteranti (emissioni dirette ed indirette di gas ad effetto serra) rispetto alle emissioni ex ante espresse in termini di Kg di CO2/m2 anno; </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Interventi di ristrutturazione importante almeno di secondo livello così come definiti dal Dlgs. 192/2005 e </a:t>
                      </a:r>
                      <a:r>
                        <a:rPr lang="it-IT" sz="800" kern="1200" spc="0" baseline="0" dirty="0" err="1">
                          <a:solidFill>
                            <a:schemeClr val="dk1"/>
                          </a:solidFill>
                          <a:effectLst/>
                          <a:latin typeface="Helvetica" panose="020B0604020202030204"/>
                          <a:ea typeface="+mn-ea"/>
                          <a:cs typeface="Helvetica" panose="020B0604020202030204"/>
                        </a:rPr>
                        <a:t>smi</a:t>
                      </a:r>
                      <a:r>
                        <a:rPr lang="it-IT" sz="800" kern="1200" spc="0" baseline="0" dirty="0">
                          <a:solidFill>
                            <a:schemeClr val="dk1"/>
                          </a:solidFill>
                          <a:effectLst/>
                          <a:latin typeface="Helvetica" panose="020B0604020202030204"/>
                          <a:ea typeface="+mn-ea"/>
                          <a:cs typeface="Helvetica" panose="020B0604020202030204"/>
                        </a:rPr>
                        <a:t>; </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Presenza di attestato di prestazione energetica “ex ante” ed “ex post”; </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Nel caso di utilizzo di biomassa saranno rispettati i relativi requisiti in relazione ai limiti di emissioni stabiliti dalla normativa in vigore;</a:t>
                      </a:r>
                    </a:p>
                    <a:p>
                      <a:pPr marL="108000" marR="0" lvl="0" indent="-108000" algn="just" defTabSz="914400" rtl="0" eaLnBrk="1" fontAlgn="auto" latinLnBrk="0" hangingPunct="1">
                        <a:lnSpc>
                          <a:spcPct val="100000"/>
                        </a:lnSpc>
                        <a:spcBef>
                          <a:spcPts val="0"/>
                        </a:spcBef>
                        <a:spcAft>
                          <a:spcPts val="9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Rispetto degli specifici elementi di valutazione e di mitigazione indicati nel Rapporto VAS con riferimento al criterio DNSH;</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dirty="0">
                          <a:solidFill>
                            <a:schemeClr val="dk1"/>
                          </a:solidFill>
                          <a:effectLst/>
                          <a:latin typeface="Helvetica" panose="020B0604020202030204"/>
                          <a:ea typeface="+mn-ea"/>
                          <a:cs typeface="Helvetica" panose="020B0604020202030204"/>
                        </a:rPr>
                        <a:t>Verifica climatica per la sola resilienza da applicare limitatamente agli interventi di costruzione di nuovi edifici o "ristrutturazione importante" di edifici esistenti, come definiti dagli Indirizzi nazionali;</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dirty="0">
                          <a:solidFill>
                            <a:srgbClr val="FF0000"/>
                          </a:solidFill>
                          <a:effectLst/>
                          <a:latin typeface="Helvetica" panose="020B0604020202030204"/>
                          <a:ea typeface="+mn-ea"/>
                          <a:cs typeface="Helvetica" panose="020B0604020202030204"/>
                        </a:rPr>
                        <a:t>Adeguamento alla normativa sulla accessibilità degli edifici anche a soggetti con disabilità.</a:t>
                      </a:r>
                    </a:p>
                  </a:txBody>
                  <a:tcPr>
                    <a:solidFill>
                      <a:srgbClr val="E7F0E9"/>
                    </a:solidFill>
                  </a:tcPr>
                </a:tc>
                <a:tc>
                  <a:txBody>
                    <a:bodyPr/>
                    <a:lstStyle/>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Valutazione della riduzione dei consumi energetici determinati dagli interventi sugli involucri edilizi degli edifici;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Confronto fra classe energetica dell'edificio di ingresso ante </a:t>
                      </a:r>
                      <a:r>
                        <a:rPr lang="it-IT" sz="800" b="0" kern="1200" spc="0" baseline="0" dirty="0" err="1">
                          <a:solidFill>
                            <a:schemeClr val="dk1"/>
                          </a:solidFill>
                          <a:latin typeface="Helvetica" panose="020B0604020202020204" pitchFamily="34" charset="0"/>
                          <a:ea typeface="+mn-ea"/>
                          <a:cs typeface="+mn-cs"/>
                        </a:rPr>
                        <a:t>operam</a:t>
                      </a:r>
                      <a:r>
                        <a:rPr lang="it-IT" sz="800" b="0" kern="1200" spc="0" baseline="0" dirty="0">
                          <a:solidFill>
                            <a:schemeClr val="dk1"/>
                          </a:solidFill>
                          <a:latin typeface="Helvetica" panose="020B0604020202020204" pitchFamily="34" charset="0"/>
                          <a:ea typeface="+mn-ea"/>
                          <a:cs typeface="+mn-cs"/>
                        </a:rPr>
                        <a:t> e realizzazione post </a:t>
                      </a:r>
                      <a:r>
                        <a:rPr lang="it-IT" sz="800" b="0" kern="1200" spc="0" baseline="0" dirty="0" err="1">
                          <a:solidFill>
                            <a:schemeClr val="dk1"/>
                          </a:solidFill>
                          <a:latin typeface="Helvetica" panose="020B0604020202020204" pitchFamily="34" charset="0"/>
                          <a:ea typeface="+mn-ea"/>
                          <a:cs typeface="+mn-cs"/>
                        </a:rPr>
                        <a:t>operam</a:t>
                      </a:r>
                      <a:r>
                        <a:rPr lang="it-IT" sz="800" b="0" kern="1200" spc="0" baseline="0" dirty="0">
                          <a:solidFill>
                            <a:schemeClr val="dk1"/>
                          </a:solidFill>
                          <a:latin typeface="Helvetica" panose="020B0604020202020204" pitchFamily="34" charset="0"/>
                          <a:ea typeface="+mn-ea"/>
                          <a:cs typeface="+mn-cs"/>
                        </a:rPr>
                        <a:t>;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Riduzione del fabbisogno energetico e delle emissioni di CO2 complessive dell’intervento; </a:t>
                      </a:r>
                    </a:p>
                    <a:p>
                      <a:pPr marL="108000" indent="-108000" algn="just">
                        <a:spcAft>
                          <a:spcPts val="400"/>
                        </a:spcAft>
                        <a:buFont typeface="+mj-lt"/>
                        <a:buAutoNum type="arabicPeriod"/>
                      </a:pPr>
                      <a:r>
                        <a:rPr lang="it-IT" sz="800" b="0" kern="1200" spc="0" baseline="0" dirty="0">
                          <a:solidFill>
                            <a:srgbClr val="FF0000"/>
                          </a:solidFill>
                          <a:latin typeface="Helvetica" panose="020B0604020202020204" pitchFamily="34" charset="0"/>
                          <a:ea typeface="+mn-ea"/>
                          <a:cs typeface="+mn-cs"/>
                        </a:rPr>
                        <a:t>Stima</a:t>
                      </a:r>
                      <a:r>
                        <a:rPr lang="it-IT" sz="800" b="0" kern="1200" spc="0" baseline="0" dirty="0">
                          <a:solidFill>
                            <a:schemeClr val="dk1"/>
                          </a:solidFill>
                          <a:latin typeface="Helvetica" panose="020B0604020202020204" pitchFamily="34" charset="0"/>
                          <a:ea typeface="+mn-ea"/>
                          <a:cs typeface="+mn-cs"/>
                        </a:rPr>
                        <a:t> </a:t>
                      </a:r>
                      <a:r>
                        <a:rPr lang="it-IT" sz="800" b="0" strike="sngStrike" kern="1200" spc="0" baseline="0" dirty="0">
                          <a:solidFill>
                            <a:srgbClr val="FF0000"/>
                          </a:solidFill>
                          <a:latin typeface="Helvetica" panose="020B0604020202020204" pitchFamily="34" charset="0"/>
                          <a:ea typeface="+mn-ea"/>
                          <a:cs typeface="+mn-cs"/>
                        </a:rPr>
                        <a:t>Analisi</a:t>
                      </a:r>
                      <a:r>
                        <a:rPr lang="it-IT" sz="800" b="0" kern="1200" spc="0" baseline="0" dirty="0">
                          <a:solidFill>
                            <a:schemeClr val="dk1"/>
                          </a:solidFill>
                          <a:latin typeface="Helvetica" panose="020B0604020202020204" pitchFamily="34" charset="0"/>
                          <a:ea typeface="+mn-ea"/>
                          <a:cs typeface="+mn-cs"/>
                        </a:rPr>
                        <a:t> dell'efficacia dell'operazione in relazione al costo dell'investimento;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Grado di copertura dei fabbisogni energetico con impianti FER (considerando eventuali sistemi di accumulo) nella prospettiva dell’autoconsumo;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Impiego di materiali e componenti </a:t>
                      </a:r>
                      <a:r>
                        <a:rPr lang="it-IT" sz="800" b="0" kern="1200" spc="0" baseline="0" dirty="0">
                          <a:solidFill>
                            <a:srgbClr val="FF0000"/>
                          </a:solidFill>
                          <a:latin typeface="Helvetica" panose="020B0604020202020204" pitchFamily="34" charset="0"/>
                          <a:ea typeface="+mn-ea"/>
                          <a:cs typeface="+mn-cs"/>
                        </a:rPr>
                        <a:t>con prestazioni ambientali migliorative rispetto a quanto previsto dagli obblighi normativi </a:t>
                      </a:r>
                      <a:r>
                        <a:rPr lang="it-IT" sz="800" b="0" strike="sngStrike" kern="1200" spc="0" baseline="0" dirty="0">
                          <a:solidFill>
                            <a:srgbClr val="FF0000"/>
                          </a:solidFill>
                          <a:latin typeface="Helvetica" panose="020B0604020202020204" pitchFamily="34" charset="0"/>
                          <a:ea typeface="+mn-ea"/>
                          <a:cs typeface="+mn-cs"/>
                        </a:rPr>
                        <a:t>provenienti da filiere certificate a bassa impronta ecologica</a:t>
                      </a:r>
                      <a:r>
                        <a:rPr lang="it-IT" sz="800" b="0" kern="1200" spc="0" baseline="0" dirty="0">
                          <a:solidFill>
                            <a:schemeClr val="dk1"/>
                          </a:solidFill>
                          <a:latin typeface="Helvetica" panose="020B0604020202020204" pitchFamily="34" charset="0"/>
                          <a:ea typeface="+mn-ea"/>
                          <a:cs typeface="+mn-cs"/>
                        </a:rPr>
                        <a:t>;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Utilizzazione di elementi di edilizia bioclimatica ovvero architettura bioecologica;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Applicazioni di Sistemi di automazione per il controllo, la regolazione e la gestione degli impianti tecnologici dell’edificio al fine di ottimizzare l’uso dell’energia; </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Interventi integrati con la messa in sicurezza, l’adeguamento sismico </a:t>
                      </a:r>
                      <a:r>
                        <a:rPr lang="it-IT" sz="800" b="0" strike="sngStrike" kern="1200" spc="0" baseline="0" dirty="0">
                          <a:solidFill>
                            <a:srgbClr val="FF0000"/>
                          </a:solidFill>
                          <a:latin typeface="Helvetica" panose="020B0604020202020204" pitchFamily="34" charset="0"/>
                          <a:ea typeface="+mn-ea"/>
                          <a:cs typeface="+mn-cs"/>
                        </a:rPr>
                        <a:t>e l’accessibilità</a:t>
                      </a:r>
                      <a:r>
                        <a:rPr lang="it-IT" sz="800" b="0" kern="1200" spc="0" baseline="0" dirty="0">
                          <a:solidFill>
                            <a:schemeClr val="dk1"/>
                          </a:solidFill>
                          <a:latin typeface="Helvetica" panose="020B0604020202020204" pitchFamily="34" charset="0"/>
                          <a:ea typeface="+mn-ea"/>
                          <a:cs typeface="+mn-cs"/>
                        </a:rPr>
                        <a:t>; </a:t>
                      </a:r>
                    </a:p>
                    <a:p>
                      <a:pPr marL="176213" indent="-176213"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Utilizzo di metodologie tecniche innovative nella </a:t>
                      </a:r>
                      <a:r>
                        <a:rPr lang="it-IT" sz="800" b="0" kern="1200" spc="0" baseline="0" dirty="0">
                          <a:solidFill>
                            <a:srgbClr val="FF0000"/>
                          </a:solidFill>
                          <a:latin typeface="Helvetica" panose="020B0604020202020204" pitchFamily="34" charset="0"/>
                          <a:ea typeface="+mn-ea"/>
                          <a:cs typeface="+mn-cs"/>
                        </a:rPr>
                        <a:t>progettazione e</a:t>
                      </a:r>
                      <a:r>
                        <a:rPr lang="it-IT" sz="800" b="0" kern="1200" spc="0" baseline="0" dirty="0">
                          <a:solidFill>
                            <a:schemeClr val="dk1"/>
                          </a:solidFill>
                          <a:latin typeface="Helvetica" panose="020B0604020202020204" pitchFamily="34" charset="0"/>
                          <a:ea typeface="+mn-ea"/>
                          <a:cs typeface="+mn-cs"/>
                        </a:rPr>
                        <a:t> realizzazione dell’intervento in grado di ridurre tempi, costi e impatto ambientale </a:t>
                      </a:r>
                      <a:r>
                        <a:rPr lang="it-IT" sz="800" b="0" kern="1200" spc="0" baseline="0" dirty="0">
                          <a:solidFill>
                            <a:srgbClr val="FF0000"/>
                          </a:solidFill>
                          <a:latin typeface="Helvetica" panose="020B0604020202020204" pitchFamily="34" charset="0"/>
                          <a:ea typeface="+mn-ea"/>
                          <a:cs typeface="+mn-cs"/>
                        </a:rPr>
                        <a:t>dell’edificio nel suo ciclo di vita</a:t>
                      </a:r>
                      <a:r>
                        <a:rPr lang="it-IT" sz="800" b="0" strike="sngStrike" kern="1200" spc="0" baseline="0" dirty="0">
                          <a:solidFill>
                            <a:srgbClr val="FF0000"/>
                          </a:solidFill>
                          <a:latin typeface="Helvetica" panose="020B0604020202020204" pitchFamily="34" charset="0"/>
                          <a:ea typeface="+mn-ea"/>
                          <a:cs typeface="+mn-cs"/>
                        </a:rPr>
                        <a:t>, con particolare attenzione al recupero dei materiali nella fase di fine vita dell’edificio</a:t>
                      </a:r>
                      <a:r>
                        <a:rPr lang="it-IT" sz="800" b="0" kern="1200" spc="0" baseline="0" dirty="0">
                          <a:solidFill>
                            <a:schemeClr val="dk1"/>
                          </a:solidFill>
                          <a:latin typeface="Helvetica" panose="020B0604020202020204" pitchFamily="34" charset="0"/>
                          <a:ea typeface="+mn-ea"/>
                          <a:cs typeface="+mn-cs"/>
                        </a:rPr>
                        <a:t>;</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Utilizzo di materiali da riciclo anche naturali. </a:t>
                      </a:r>
                    </a:p>
                    <a:p>
                      <a:pPr marL="108000" indent="-108000" algn="just">
                        <a:spcAft>
                          <a:spcPts val="400"/>
                        </a:spcAft>
                        <a:buFont typeface="+mj-lt"/>
                        <a:buAutoNum type="arabicPeriod"/>
                      </a:pPr>
                      <a:r>
                        <a:rPr lang="it-IT" sz="800" b="0" kern="1200" spc="0" baseline="0" dirty="0">
                          <a:solidFill>
                            <a:srgbClr val="FF0000"/>
                          </a:solidFill>
                          <a:latin typeface="Helvetica" panose="020B0604020202020204" pitchFamily="34" charset="0"/>
                          <a:ea typeface="+mn-ea"/>
                          <a:cs typeface="+mn-cs"/>
                        </a:rPr>
                        <a:t>Priorità agli edifici che presentano le peggiori caratteristiche dal punto di vista energetico: allo stato di fatto classificati, secondo il nuovo sistema di certificazione, in classe energetica E o F o G.</a:t>
                      </a:r>
                    </a:p>
                  </a:txBody>
                  <a:tcPr>
                    <a:solidFill>
                      <a:srgbClr val="E7F0E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07340"/>
            <a:ext cx="8236090" cy="461665"/>
          </a:xfrm>
          <a:prstGeom prst="rect">
            <a:avLst/>
          </a:prstGeom>
          <a:solidFill>
            <a:srgbClr val="219965"/>
          </a:solidFill>
        </p:spPr>
        <p:txBody>
          <a:bodyPr wrap="square" rtlCol="0">
            <a:spAutoFit/>
          </a:bodyPr>
          <a:lstStyle/>
          <a:p>
            <a:pPr algn="just"/>
            <a:r>
              <a:rPr lang="en-US" sz="1200" b="1">
                <a:solidFill>
                  <a:schemeClr val="bg1"/>
                </a:solidFill>
                <a:latin typeface="Helvetica" panose="020B0604020202030204"/>
                <a:cs typeface="Helvetica" panose="020B0604020202030204"/>
              </a:rPr>
              <a:t>ASSE 2 - </a:t>
            </a:r>
            <a:r>
              <a:rPr lang="it-IT" sz="1200" b="1">
                <a:solidFill>
                  <a:schemeClr val="bg1"/>
                </a:solidFill>
                <a:latin typeface="Helvetica" panose="020B0604020202030204"/>
                <a:cs typeface="Helvetica" panose="020B0604020202030204"/>
              </a:rPr>
              <a:t>Azione 2.1.1. Sostegno a interventi di ristrutturazione e riqualificazione per l’efficientamento energetico di strutture e impianti pubblici  |  Immobili di proprietà pubblica Aree Interne</a:t>
            </a:r>
          </a:p>
        </p:txBody>
      </p:sp>
    </p:spTree>
    <p:extLst>
      <p:ext uri="{BB962C8B-B14F-4D97-AF65-F5344CB8AC3E}">
        <p14:creationId xmlns:p14="http://schemas.microsoft.com/office/powerpoint/2010/main" val="352773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7</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2 [2/4]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3344351738"/>
              </p:ext>
            </p:extLst>
          </p:nvPr>
        </p:nvGraphicFramePr>
        <p:xfrm>
          <a:off x="451621" y="1619467"/>
          <a:ext cx="8236089" cy="4684261"/>
        </p:xfrm>
        <a:graphic>
          <a:graphicData uri="http://schemas.openxmlformats.org/drawingml/2006/table">
            <a:tbl>
              <a:tblPr firstRow="1" bandRow="1">
                <a:tableStyleId>{93296810-A885-4BE3-A3E7-6D5BEEA58F35}</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1835042542"/>
                    </a:ext>
                  </a:extLst>
                </a:gridCol>
              </a:tblGrid>
              <a:tr h="285489">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premialità</a:t>
                      </a:r>
                    </a:p>
                  </a:txBody>
                  <a:tcPr>
                    <a:solidFill>
                      <a:srgbClr val="CCEBDB"/>
                    </a:solidFill>
                  </a:tcPr>
                </a:tc>
                <a:extLst>
                  <a:ext uri="{0D108BD9-81ED-4DB2-BD59-A6C34878D82A}">
                    <a16:rowId xmlns:a16="http://schemas.microsoft.com/office/drawing/2014/main" val="4229784963"/>
                  </a:ext>
                </a:extLst>
              </a:tr>
              <a:tr h="4114844">
                <a:tc>
                  <a:txBody>
                    <a:bodyPr/>
                    <a:lstStyle/>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Interventi su sistemi di teleriscaldamento e teleraffrescamento finalizzati all’implementazione di un sistema di teleriscaldamento o teleraffrescamento efficiente (“TLR_EFF") come da Direttiva UE 2012/27/CE, e/o estensione delle reti di distribuzione del fluido termovettore a questi correlati;</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Possesso di specifici requisiti oggettivi indicati dal dispositivo di attuazione (es: cantierabilità, livello di progettualità, presenza di un PEF, completezza documentazione etc.);</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Rispetto dei requisiti legislativi vigenti;</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La biomassa concorrente al raggiungimento della qualifica di teleriscaldamento efficiente deve essere di provenienza dallo stesso bacino imbrifero in cui si inserisce l’impianto di teleriscaldamento o in un raggio lineare di 40 km dall’impianto di teleriscaldamento stesso, nel caso di impianti di generazione a biomassa;</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Rispetto degli specifici elementi di valutazione e di mitigazione indicati nel Rapporto VAS con riferimento al criterio DNSH </a:t>
                      </a:r>
                      <a:r>
                        <a:rPr lang="it-IT" sz="780" strike="sngStrike" kern="1200" spc="0" baseline="0">
                          <a:solidFill>
                            <a:srgbClr val="FF0000"/>
                          </a:solidFill>
                          <a:effectLst/>
                          <a:latin typeface="Helvetica" panose="020B0604020202030204"/>
                          <a:ea typeface="+mn-ea"/>
                          <a:cs typeface="Helvetica" panose="020B0604020202030204"/>
                        </a:rPr>
                        <a:t>e la verifica climatica</a:t>
                      </a:r>
                      <a:r>
                        <a:rPr lang="it-IT" sz="780" kern="1200" spc="0" baseline="0">
                          <a:solidFill>
                            <a:schemeClr val="dk1"/>
                          </a:solidFill>
                          <a:effectLst/>
                          <a:latin typeface="Helvetica" panose="020B0604020202030204"/>
                          <a:ea typeface="+mn-ea"/>
                          <a:cs typeface="Helvetica" panose="020B0604020202030204"/>
                        </a:rPr>
                        <a:t>;</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rgbClr val="FF0000"/>
                          </a:solidFill>
                          <a:effectLst/>
                          <a:latin typeface="Helvetica" panose="020B0604020202030204"/>
                          <a:ea typeface="+mn-ea"/>
                          <a:cs typeface="Helvetica" panose="020B0604020202030204"/>
                        </a:rPr>
                        <a:t>Verifica climatica delle infrastrutture come definita dagli indirizzi nazionali;</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Presenza di PEF da cui si possa evincere la sostenibilità finanziaria dell’intervento;</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kern="1200" spc="0" baseline="0">
                          <a:solidFill>
                            <a:schemeClr val="dk1"/>
                          </a:solidFill>
                          <a:effectLst/>
                          <a:latin typeface="Helvetica" panose="020B0604020202030204"/>
                          <a:ea typeface="+mn-ea"/>
                          <a:cs typeface="Helvetica" panose="020B0604020202030204"/>
                        </a:rPr>
                        <a:t>Coerenza con il PREAC e PRIA/PNCIA.</a:t>
                      </a:r>
                    </a:p>
                    <a:p>
                      <a:pPr marL="108000" marR="0" lvl="0" indent="-108000" algn="just" defTabSz="914400" rtl="0" eaLnBrk="1" fontAlgn="auto" latinLnBrk="0" hangingPunct="1">
                        <a:lnSpc>
                          <a:spcPct val="100000"/>
                        </a:lnSpc>
                        <a:spcBef>
                          <a:spcPts val="0"/>
                        </a:spcBef>
                        <a:spcAft>
                          <a:spcPts val="600"/>
                        </a:spcAft>
                        <a:buClrTx/>
                        <a:buSzTx/>
                        <a:buFont typeface="+mj-lt"/>
                        <a:buNone/>
                        <a:tabLst/>
                        <a:defRPr/>
                      </a:pPr>
                      <a:endParaRPr lang="it-IT" sz="780" kern="1200" spc="0" baseline="0">
                        <a:solidFill>
                          <a:schemeClr val="dk1"/>
                        </a:solidFill>
                        <a:effectLst/>
                        <a:latin typeface="Helvetica" panose="020B0604020202030204"/>
                        <a:ea typeface="+mn-ea"/>
                        <a:cs typeface="Helvetica" panose="020B0604020202030204"/>
                      </a:endParaRPr>
                    </a:p>
                  </a:txBody>
                  <a:tcPr>
                    <a:solidFill>
                      <a:srgbClr val="E7F0E9"/>
                    </a:solidFill>
                  </a:tcPr>
                </a:tc>
                <a:tc>
                  <a:txBody>
                    <a:bodyPr/>
                    <a:lstStyle/>
                    <a:p>
                      <a:pPr marL="87313" indent="-87313" algn="just">
                        <a:spcAft>
                          <a:spcPts val="600"/>
                        </a:spcAft>
                        <a:buFont typeface="+mj-lt"/>
                        <a:buAutoNum type="arabicPeriod"/>
                      </a:pPr>
                      <a:r>
                        <a:rPr lang="it-IT" sz="780" b="0" kern="1200" spc="0" baseline="0">
                          <a:solidFill>
                            <a:schemeClr val="dk1"/>
                          </a:solidFill>
                          <a:latin typeface="Helvetica" panose="020B0604020202020204" pitchFamily="34" charset="0"/>
                          <a:ea typeface="+mn-ea"/>
                          <a:cs typeface="+mn-cs"/>
                        </a:rPr>
                        <a:t>Parametro RAI, calcolato come rapporto tra i benefici ambientali, in termini di riduzione delle emissioni di CO2, conseguibili dal progetto, e l’investimento richiesto per la realizzazione del medesimo ed espresso in tCO2/</a:t>
                      </a:r>
                      <a:r>
                        <a:rPr lang="it-IT" sz="780" b="0" kern="1200" spc="0" baseline="0" err="1">
                          <a:solidFill>
                            <a:schemeClr val="dk1"/>
                          </a:solidFill>
                          <a:latin typeface="Helvetica" panose="020B0604020202020204" pitchFamily="34" charset="0"/>
                          <a:ea typeface="+mn-ea"/>
                          <a:cs typeface="+mn-cs"/>
                        </a:rPr>
                        <a:t>MEuro</a:t>
                      </a:r>
                      <a:r>
                        <a:rPr lang="it-IT" sz="780" b="0" kern="1200" spc="0" baseline="0">
                          <a:solidFill>
                            <a:schemeClr val="dk1"/>
                          </a:solidFill>
                          <a:latin typeface="Helvetica" panose="020B0604020202020204" pitchFamily="34" charset="0"/>
                          <a:ea typeface="+mn-ea"/>
                          <a:cs typeface="+mn-cs"/>
                        </a:rPr>
                        <a:t>. Esso è il valore cumulato, entro un determinato riferimento temporale, delle mancate emissioni di anidride carbonica derivanti dal “sistema di generazione efficientato” e/o dal “sistema convenzionale sostituito”, al netto di quanto derivante dal progetto medesimo e valutando nullo per convenzione l’impatto delle biomasse;</a:t>
                      </a:r>
                    </a:p>
                    <a:p>
                      <a:pPr marL="87313" indent="-87313" algn="just">
                        <a:spcAft>
                          <a:spcPts val="600"/>
                        </a:spcAft>
                        <a:buFont typeface="+mj-lt"/>
                        <a:buAutoNum type="arabicPeriod"/>
                      </a:pPr>
                      <a:r>
                        <a:rPr lang="it-IT" sz="780" b="0" kern="1200" spc="0" baseline="0">
                          <a:solidFill>
                            <a:schemeClr val="dk1"/>
                          </a:solidFill>
                          <a:latin typeface="Helvetica" panose="020B0604020202020204" pitchFamily="34" charset="0"/>
                          <a:ea typeface="+mn-ea"/>
                          <a:cs typeface="+mn-cs"/>
                        </a:rPr>
                        <a:t>Parametro REI, dato dal rapporto tra i benefici energetici, in termini di riduzione dei consumi energetici, conseguibili dal progetto, e l’investimento richiesto per la realizzazione del medesimo, ed espresso in tep/</a:t>
                      </a:r>
                      <a:r>
                        <a:rPr lang="it-IT" sz="780" b="0" kern="1200" spc="0" baseline="0" err="1">
                          <a:solidFill>
                            <a:schemeClr val="dk1"/>
                          </a:solidFill>
                          <a:latin typeface="Helvetica" panose="020B0604020202020204" pitchFamily="34" charset="0"/>
                          <a:ea typeface="+mn-ea"/>
                          <a:cs typeface="+mn-cs"/>
                        </a:rPr>
                        <a:t>MEuro</a:t>
                      </a:r>
                      <a:r>
                        <a:rPr lang="it-IT" sz="780" b="0" kern="1200" spc="0" baseline="0">
                          <a:solidFill>
                            <a:schemeClr val="dk1"/>
                          </a:solidFill>
                          <a:latin typeface="Helvetica" panose="020B0604020202020204" pitchFamily="34" charset="0"/>
                          <a:ea typeface="+mn-ea"/>
                          <a:cs typeface="+mn-cs"/>
                        </a:rPr>
                        <a:t>. È la somma entro un determinato riferimento temporale del risparmio energetico normalizzato, ovvero del “sistema di generazione efficientato” e/o del sistema convenzionale sostituito e l’investimento normalizzato. Tale parametro sintetizza in generale la capacità di produrre energia, sia elettrica sia termica, con maggiore efficienza;</a:t>
                      </a:r>
                    </a:p>
                    <a:p>
                      <a:pPr marL="87313" indent="-87313" algn="just">
                        <a:buFont typeface="+mj-lt"/>
                        <a:buAutoNum type="arabicPeriod"/>
                      </a:pPr>
                      <a:r>
                        <a:rPr lang="it-IT" sz="780" b="0" kern="1200" spc="0" baseline="0">
                          <a:solidFill>
                            <a:schemeClr val="dk1"/>
                          </a:solidFill>
                          <a:latin typeface="Helvetica" panose="020B0604020202020204" pitchFamily="34" charset="0"/>
                          <a:ea typeface="+mn-ea"/>
                          <a:cs typeface="+mn-cs"/>
                        </a:rPr>
                        <a:t>Parametro IRR, </a:t>
                      </a:r>
                      <a:r>
                        <a:rPr lang="it-IT" sz="780" b="0" kern="1200" spc="0" baseline="0" err="1">
                          <a:solidFill>
                            <a:schemeClr val="dk1"/>
                          </a:solidFill>
                          <a:latin typeface="Helvetica" panose="020B0604020202020204" pitchFamily="34" charset="0"/>
                          <a:ea typeface="+mn-ea"/>
                          <a:cs typeface="+mn-cs"/>
                        </a:rPr>
                        <a:t>Internal</a:t>
                      </a:r>
                      <a:r>
                        <a:rPr lang="it-IT" sz="780" b="0" kern="1200" spc="0" baseline="0">
                          <a:solidFill>
                            <a:schemeClr val="dk1"/>
                          </a:solidFill>
                          <a:latin typeface="Helvetica" panose="020B0604020202020204" pitchFamily="34" charset="0"/>
                          <a:ea typeface="+mn-ea"/>
                          <a:cs typeface="+mn-cs"/>
                        </a:rPr>
                        <a:t> Rate of Return, espresso in valore assoluto, come parametro finanziario di redditività. È il fattore di attualizzazione che annulla il valore netto attualizzato (VAN) al termine della vita utile dell’impianto. Ogni progetto viene valutato anche sulla base della sua validità economica, costituendo questa la garanzia di esercizio effettivo ambientalmente positivo per l’intera durata della vita utile dell’impianto.</a:t>
                      </a:r>
                    </a:p>
                    <a:p>
                      <a:pPr marL="108000" indent="-108000" algn="just">
                        <a:buFont typeface="Arial" panose="020B0604020202020204" pitchFamily="34" charset="0"/>
                        <a:buNone/>
                      </a:pPr>
                      <a:endParaRPr lang="it-IT" sz="780" b="0" kern="1200" spc="0" baseline="0">
                        <a:solidFill>
                          <a:schemeClr val="dk1"/>
                        </a:solidFill>
                        <a:latin typeface="Helvetica" panose="020B0604020202020204" pitchFamily="34" charset="0"/>
                        <a:ea typeface="+mn-ea"/>
                        <a:cs typeface="+mn-cs"/>
                      </a:endParaRPr>
                    </a:p>
                  </a:txBody>
                  <a:tcPr>
                    <a:solidFill>
                      <a:srgbClr val="E7F0E9"/>
                    </a:solidFill>
                  </a:tcPr>
                </a:tc>
                <a:tc>
                  <a:txBody>
                    <a:bodyPr/>
                    <a:lstStyle/>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kern="1200" spc="0" baseline="0" dirty="0">
                          <a:solidFill>
                            <a:schemeClr val="dk1"/>
                          </a:solidFill>
                          <a:latin typeface="Helvetica" panose="020B0604020202030204"/>
                          <a:ea typeface="+mn-ea"/>
                          <a:cs typeface="Helvetica" panose="020B0604020202030204"/>
                        </a:rPr>
                        <a:t>Territorio di riferimento compreso tra i Comuni di cui alla categoria dei piccoli comuni ai sensi della </a:t>
                      </a:r>
                      <a:r>
                        <a:rPr lang="it-IT" sz="780" b="0" kern="1200" spc="0" baseline="0" dirty="0" err="1">
                          <a:solidFill>
                            <a:schemeClr val="dk1"/>
                          </a:solidFill>
                          <a:latin typeface="Helvetica" panose="020B0604020202030204"/>
                          <a:ea typeface="+mn-ea"/>
                          <a:cs typeface="Helvetica" panose="020B0604020202030204"/>
                        </a:rPr>
                        <a:t>l.r</a:t>
                      </a:r>
                      <a:r>
                        <a:rPr lang="it-IT" sz="780" b="0" kern="1200" spc="0" baseline="0" dirty="0">
                          <a:solidFill>
                            <a:schemeClr val="dk1"/>
                          </a:solidFill>
                          <a:latin typeface="Helvetica" panose="020B0604020202030204"/>
                          <a:ea typeface="+mn-ea"/>
                          <a:cs typeface="Helvetica" panose="020B0604020202030204"/>
                        </a:rPr>
                        <a:t>. 5 maggio 2004, n. 11 e valutazione dell’indice di svantaggio attribuito con la </a:t>
                      </a:r>
                      <a:r>
                        <a:rPr lang="it-IT" sz="780" b="0" kern="1200" spc="0" baseline="0" dirty="0" err="1">
                          <a:solidFill>
                            <a:schemeClr val="dk1"/>
                          </a:solidFill>
                          <a:latin typeface="Helvetica" panose="020B0604020202030204"/>
                          <a:ea typeface="+mn-ea"/>
                          <a:cs typeface="Helvetica" panose="020B0604020202030204"/>
                        </a:rPr>
                        <a:t>d.g.r</a:t>
                      </a:r>
                      <a:r>
                        <a:rPr lang="it-IT" sz="780" b="0" kern="1200" spc="0" baseline="0" dirty="0">
                          <a:solidFill>
                            <a:schemeClr val="dk1"/>
                          </a:solidFill>
                          <a:latin typeface="Helvetica" panose="020B0604020202030204"/>
                          <a:ea typeface="+mn-ea"/>
                          <a:cs typeface="Helvetica" panose="020B0604020202030204"/>
                        </a:rPr>
                        <a:t>. 9 dicembre 2019 n. 2611;</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strike="sngStrike" kern="1200" spc="0" baseline="0" dirty="0">
                          <a:solidFill>
                            <a:srgbClr val="FF0000"/>
                          </a:solidFill>
                          <a:latin typeface="Helvetica" panose="020B0604020202030204"/>
                          <a:ea typeface="+mn-ea"/>
                          <a:cs typeface="Helvetica" panose="020B0604020202030204"/>
                        </a:rPr>
                        <a:t>Il progetto prevede il coinvolgimento diretto dell’Ente locale anche attraverso società partecipate;</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kern="1200" spc="0" baseline="0" dirty="0">
                          <a:solidFill>
                            <a:schemeClr val="dk1"/>
                          </a:solidFill>
                          <a:latin typeface="Helvetica" panose="020B0604020202030204"/>
                          <a:ea typeface="+mn-ea"/>
                          <a:cs typeface="Helvetica" panose="020B0604020202030204"/>
                        </a:rPr>
                        <a:t>Messa in atto di azioni di mitigazione e contenimento degli impatti e/o misure di inserimento territoriale e paesaggistico degli impianti ulteriori rispetto a quelle previste dai criteri soglia (Rapporto VAS con riferimento al criterio DNSH e la verifica climatica);</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kern="1200" spc="0" baseline="0" dirty="0">
                          <a:solidFill>
                            <a:schemeClr val="dk1"/>
                          </a:solidFill>
                          <a:latin typeface="Helvetica" panose="020B0604020202030204"/>
                          <a:ea typeface="+mn-ea"/>
                          <a:cs typeface="Helvetica" panose="020B0604020202030204"/>
                        </a:rPr>
                        <a:t>Utenza finale prevalentemente civile (maggiore od uguale al 70% dei consumi);</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strike="sngStrike" kern="1200" spc="0" baseline="0" dirty="0">
                          <a:solidFill>
                            <a:srgbClr val="FF0000"/>
                          </a:solidFill>
                          <a:latin typeface="Helvetica" panose="020B0604020202030204"/>
                          <a:ea typeface="+mn-ea"/>
                          <a:cs typeface="Helvetica" panose="020B0604020202030204"/>
                        </a:rPr>
                        <a:t>Fornitura del servizio di teleraffrescamento;</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kern="1200" spc="0" baseline="0" dirty="0">
                          <a:solidFill>
                            <a:srgbClr val="FF0000"/>
                          </a:solidFill>
                          <a:latin typeface="Helvetica" panose="020B0604020202030204"/>
                          <a:ea typeface="+mn-ea"/>
                          <a:cs typeface="Helvetica" panose="020B0604020202030204"/>
                        </a:rPr>
                        <a:t>Possesso dei titoli autorizzativi o abilitativi </a:t>
                      </a:r>
                      <a:r>
                        <a:rPr lang="it-IT" sz="780" b="0" strike="sngStrike" kern="1200" spc="0" baseline="0" dirty="0">
                          <a:solidFill>
                            <a:srgbClr val="FF0000"/>
                          </a:solidFill>
                          <a:latin typeface="Helvetica" panose="020B0604020202030204"/>
                          <a:ea typeface="+mn-ea"/>
                          <a:cs typeface="Helvetica" panose="020B0604020202030204"/>
                        </a:rPr>
                        <a:t>Grado di definizione del progetto (ad esempio stato di avanzamento degli iter autorizzativi, piano di allacciamento</a:t>
                      </a:r>
                      <a:r>
                        <a:rPr lang="it-IT" sz="780" b="0" kern="1200" spc="0" baseline="0" dirty="0">
                          <a:solidFill>
                            <a:srgbClr val="FF0000"/>
                          </a:solidFill>
                          <a:latin typeface="Helvetica" panose="020B0604020202030204"/>
                          <a:ea typeface="+mn-ea"/>
                          <a:cs typeface="Helvetica" panose="020B0604020202030204"/>
                        </a:rPr>
                        <a:t>);</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kern="1200" spc="0" baseline="0" dirty="0">
                          <a:solidFill>
                            <a:srgbClr val="FF0000"/>
                          </a:solidFill>
                          <a:latin typeface="Helvetica" panose="020B0604020202030204"/>
                          <a:ea typeface="+mn-ea"/>
                          <a:cs typeface="Helvetica" panose="020B0604020202030204"/>
                        </a:rPr>
                        <a:t>Possesso di un piano di allacciamento, ove pertinente;</a:t>
                      </a:r>
                    </a:p>
                    <a:p>
                      <a:pPr marL="87313" marR="0" lvl="0" indent="-87313" algn="just" defTabSz="914400" rtl="0" eaLnBrk="1" fontAlgn="auto" latinLnBrk="0" hangingPunct="1">
                        <a:lnSpc>
                          <a:spcPct val="100000"/>
                        </a:lnSpc>
                        <a:spcBef>
                          <a:spcPts val="0"/>
                        </a:spcBef>
                        <a:spcAft>
                          <a:spcPts val="600"/>
                        </a:spcAft>
                        <a:buClrTx/>
                        <a:buSzTx/>
                        <a:buFont typeface="+mj-lt"/>
                        <a:buAutoNum type="arabicPeriod"/>
                        <a:tabLst/>
                        <a:defRPr/>
                      </a:pPr>
                      <a:r>
                        <a:rPr lang="it-IT" sz="780" b="0" strike="sngStrike" kern="1200" spc="0" baseline="0" dirty="0">
                          <a:solidFill>
                            <a:srgbClr val="FF0000"/>
                          </a:solidFill>
                          <a:latin typeface="Helvetica" panose="020B0604020202030204"/>
                          <a:ea typeface="+mn-ea"/>
                          <a:cs typeface="Helvetica" panose="020B0604020202030204"/>
                        </a:rPr>
                        <a:t>Tariffa di vendita dell’energia termica all’utenza inferiore al costo del calore prodotto autonomamente con l’utilizzo del gas naturale e un rendimento del 75%;</a:t>
                      </a:r>
                    </a:p>
                    <a:p>
                      <a:pPr marL="87313" marR="0" lvl="0" indent="-87313" algn="just" defTabSz="914400" rtl="0" eaLnBrk="1" fontAlgn="auto" latinLnBrk="0" hangingPunct="1">
                        <a:lnSpc>
                          <a:spcPct val="100000"/>
                        </a:lnSpc>
                        <a:spcBef>
                          <a:spcPts val="0"/>
                        </a:spcBef>
                        <a:spcAft>
                          <a:spcPts val="100"/>
                        </a:spcAft>
                        <a:buClrTx/>
                        <a:buSzTx/>
                        <a:buFont typeface="+mj-lt"/>
                        <a:buAutoNum type="arabicPeriod"/>
                        <a:tabLst/>
                        <a:defRPr/>
                      </a:pPr>
                      <a:r>
                        <a:rPr lang="it-IT" sz="780" b="0" kern="1200" spc="0" baseline="0" dirty="0">
                          <a:solidFill>
                            <a:schemeClr val="dk1"/>
                          </a:solidFill>
                          <a:latin typeface="Helvetica" panose="020B0604020202030204"/>
                          <a:ea typeface="+mn-ea"/>
                          <a:cs typeface="Helvetica" panose="020B0604020202030204"/>
                        </a:rPr>
                        <a:t>Possesso certificazioni: </a:t>
                      </a:r>
                    </a:p>
                    <a:p>
                      <a:pPr marL="108000" marR="0" lvl="0" indent="0" algn="just" defTabSz="914400" rtl="0" eaLnBrk="1" fontAlgn="auto" latinLnBrk="0" hangingPunct="1">
                        <a:lnSpc>
                          <a:spcPct val="100000"/>
                        </a:lnSpc>
                        <a:spcBef>
                          <a:spcPts val="0"/>
                        </a:spcBef>
                        <a:spcAft>
                          <a:spcPts val="0"/>
                        </a:spcAft>
                        <a:buClrTx/>
                        <a:buSzTx/>
                        <a:buFont typeface="+mj-lt"/>
                        <a:buNone/>
                        <a:tabLst/>
                        <a:defRPr/>
                      </a:pPr>
                      <a:r>
                        <a:rPr lang="it-IT" sz="780" b="0" kern="1200" spc="0" baseline="0" dirty="0">
                          <a:solidFill>
                            <a:schemeClr val="dk1"/>
                          </a:solidFill>
                          <a:latin typeface="Helvetica" panose="020B0604020202030204"/>
                          <a:ea typeface="+mn-ea"/>
                          <a:cs typeface="Helvetica" panose="020B0604020202030204"/>
                        </a:rPr>
                        <a:t>- UNI EN ISO 14001: Sistema di gestione ambientale </a:t>
                      </a:r>
                    </a:p>
                    <a:p>
                      <a:pPr marL="108000" marR="0" lvl="0" indent="0" algn="just" defTabSz="914400" rtl="0" eaLnBrk="1" fontAlgn="auto" latinLnBrk="0" hangingPunct="1">
                        <a:lnSpc>
                          <a:spcPct val="100000"/>
                        </a:lnSpc>
                        <a:spcBef>
                          <a:spcPts val="0"/>
                        </a:spcBef>
                        <a:spcAft>
                          <a:spcPts val="0"/>
                        </a:spcAft>
                        <a:buClrTx/>
                        <a:buSzTx/>
                        <a:buFont typeface="+mj-lt"/>
                        <a:buNone/>
                        <a:tabLst/>
                        <a:defRPr/>
                      </a:pPr>
                      <a:r>
                        <a:rPr lang="it-IT" sz="780" b="0" kern="1200" spc="0" baseline="0" dirty="0">
                          <a:solidFill>
                            <a:schemeClr val="dk1"/>
                          </a:solidFill>
                          <a:latin typeface="Helvetica" panose="020B0604020202030204"/>
                          <a:ea typeface="+mn-ea"/>
                          <a:cs typeface="Helvetica" panose="020B0604020202030204"/>
                        </a:rPr>
                        <a:t>- Registrazione EMAS (Eco-Management and Audit </a:t>
                      </a:r>
                      <a:r>
                        <a:rPr lang="it-IT" sz="780" b="0" kern="1200" spc="0" baseline="0" dirty="0" err="1">
                          <a:solidFill>
                            <a:schemeClr val="dk1"/>
                          </a:solidFill>
                          <a:latin typeface="Helvetica" panose="020B0604020202030204"/>
                          <a:ea typeface="+mn-ea"/>
                          <a:cs typeface="Helvetica" panose="020B0604020202030204"/>
                        </a:rPr>
                        <a:t>Scheme</a:t>
                      </a:r>
                      <a:r>
                        <a:rPr lang="it-IT" sz="780" b="0" kern="1200" spc="0" baseline="0" dirty="0">
                          <a:solidFill>
                            <a:schemeClr val="dk1"/>
                          </a:solidFill>
                          <a:latin typeface="Helvetica" panose="020B0604020202030204"/>
                          <a:ea typeface="+mn-ea"/>
                          <a:cs typeface="Helvetica" panose="020B0604020202030204"/>
                        </a:rPr>
                        <a:t>), sistema comunitario di ecogestione e audit</a:t>
                      </a:r>
                    </a:p>
                    <a:p>
                      <a:pPr marL="108000" marR="0" lvl="0" indent="0" algn="just" defTabSz="914400" rtl="0" eaLnBrk="1" fontAlgn="auto" latinLnBrk="0" hangingPunct="1">
                        <a:lnSpc>
                          <a:spcPct val="100000"/>
                        </a:lnSpc>
                        <a:spcBef>
                          <a:spcPts val="0"/>
                        </a:spcBef>
                        <a:spcAft>
                          <a:spcPts val="0"/>
                        </a:spcAft>
                        <a:buClrTx/>
                        <a:buSzTx/>
                        <a:buFont typeface="+mj-lt"/>
                        <a:buNone/>
                        <a:tabLst/>
                        <a:defRPr/>
                      </a:pPr>
                      <a:r>
                        <a:rPr lang="it-IT" sz="780" b="0" kern="1200" spc="0" baseline="0" dirty="0">
                          <a:solidFill>
                            <a:schemeClr val="dk1"/>
                          </a:solidFill>
                          <a:latin typeface="Helvetica" panose="020B0604020202030204"/>
                          <a:ea typeface="+mn-ea"/>
                          <a:cs typeface="Helvetica" panose="020B0604020202030204"/>
                        </a:rPr>
                        <a:t>- UNI EN ISO 45001: sistema di gestione della salute e sicurezza sul lavoro </a:t>
                      </a:r>
                    </a:p>
                    <a:p>
                      <a:pPr marL="108000" marR="0" lvl="0" indent="0" algn="just" defTabSz="914400" rtl="0" eaLnBrk="1" fontAlgn="auto" latinLnBrk="0" hangingPunct="1">
                        <a:lnSpc>
                          <a:spcPct val="100000"/>
                        </a:lnSpc>
                        <a:spcBef>
                          <a:spcPts val="0"/>
                        </a:spcBef>
                        <a:spcAft>
                          <a:spcPts val="0"/>
                        </a:spcAft>
                        <a:buClrTx/>
                        <a:buSzTx/>
                        <a:buFont typeface="+mj-lt"/>
                        <a:buNone/>
                        <a:tabLst/>
                        <a:defRPr/>
                      </a:pPr>
                      <a:r>
                        <a:rPr lang="it-IT" sz="780" b="0" kern="1200" spc="0" baseline="0" dirty="0">
                          <a:solidFill>
                            <a:schemeClr val="dk1"/>
                          </a:solidFill>
                          <a:latin typeface="Helvetica" panose="020B0604020202030204"/>
                          <a:ea typeface="+mn-ea"/>
                          <a:cs typeface="Helvetica" panose="020B0604020202030204"/>
                        </a:rPr>
                        <a:t>- SA 8000 Social Accountability e/o PAS 24000 Sistemi di gestione sociale standard di riferimento sulla responsabilità sociale.</a:t>
                      </a:r>
                    </a:p>
                  </a:txBody>
                  <a:tcPr>
                    <a:solidFill>
                      <a:srgbClr val="E7F0E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05764"/>
            <a:ext cx="8236090" cy="461665"/>
          </a:xfrm>
          <a:prstGeom prst="rect">
            <a:avLst/>
          </a:prstGeom>
          <a:solidFill>
            <a:srgbClr val="219965"/>
          </a:solidFill>
        </p:spPr>
        <p:txBody>
          <a:bodyPr wrap="square" rtlCol="0">
            <a:spAutoFit/>
          </a:bodyPr>
          <a:lstStyle/>
          <a:p>
            <a:pPr algn="just"/>
            <a:r>
              <a:rPr lang="en-US" sz="1200" b="1">
                <a:solidFill>
                  <a:schemeClr val="bg1"/>
                </a:solidFill>
                <a:latin typeface="Helvetica" panose="020B0604020202030204"/>
                <a:cs typeface="Helvetica" panose="020B0604020202030204"/>
              </a:rPr>
              <a:t>ASSE 2 - </a:t>
            </a:r>
            <a:r>
              <a:rPr lang="it-IT" sz="1200" b="1">
                <a:solidFill>
                  <a:schemeClr val="bg1"/>
                </a:solidFill>
                <a:latin typeface="Helvetica" panose="020B0604020202030204"/>
                <a:cs typeface="Helvetica" panose="020B0604020202030204"/>
              </a:rPr>
              <a:t>Azione 2.1.4. Sostegno all’efficientamento energetico e alla estensione dei sistemi di teleriscaldamento e teleraffrescamento</a:t>
            </a:r>
          </a:p>
        </p:txBody>
      </p:sp>
    </p:spTree>
    <p:extLst>
      <p:ext uri="{BB962C8B-B14F-4D97-AF65-F5344CB8AC3E}">
        <p14:creationId xmlns:p14="http://schemas.microsoft.com/office/powerpoint/2010/main" val="12659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8</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2 [3/4]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2142405732"/>
              </p:ext>
            </p:extLst>
          </p:nvPr>
        </p:nvGraphicFramePr>
        <p:xfrm>
          <a:off x="451621" y="1424732"/>
          <a:ext cx="8236089" cy="4747260"/>
        </p:xfrm>
        <a:graphic>
          <a:graphicData uri="http://schemas.openxmlformats.org/drawingml/2006/table">
            <a:tbl>
              <a:tblPr firstRow="1" bandRow="1">
                <a:tableStyleId>{93296810-A885-4BE3-A3E7-6D5BEEA58F35}</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1835042542"/>
                    </a:ext>
                  </a:extLst>
                </a:gridCol>
              </a:tblGrid>
              <a:tr h="270092">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premialità</a:t>
                      </a:r>
                    </a:p>
                  </a:txBody>
                  <a:tcPr>
                    <a:solidFill>
                      <a:srgbClr val="CCEBDB"/>
                    </a:solidFill>
                  </a:tcPr>
                </a:tc>
                <a:extLst>
                  <a:ext uri="{0D108BD9-81ED-4DB2-BD59-A6C34878D82A}">
                    <a16:rowId xmlns:a16="http://schemas.microsoft.com/office/drawing/2014/main" val="4229784963"/>
                  </a:ext>
                </a:extLst>
              </a:tr>
              <a:tr h="3953854">
                <a:tc>
                  <a:txBody>
                    <a:bodyPr/>
                    <a:lstStyle/>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Nuovi sistemi di teleriscaldamento e raffrescamento efficienti ai sensi della direttiva 2012/27/UE alimentati al 100% da fonti rinnovabili e/ calore di scarto;</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Possesso di specifici requisiti oggettivi indicati dal dispositivo di attuazione (es: cantierabilità, livello di progettualità, presenza di un PEF, completezza documentazione etc.);</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Rispetto dei requisiti legislativi vigenti;</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La biomassa concorrente al raggiungimento della qualifica di teleriscaldamento efficiente deve essere di provenienza dallo stesso bacino imbrifero in cui si inserisce l’impianto di teleriscaldamento o in un raggio lineare di 40 km dall’impianto di teleriscaldamento stesso, nel caso di impianti di generazione a biomassa;</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Rispetto degli specifici elementi di valutazione e di mitigazione indicati nel Rapporto VAS con riferimento al criterio DNSH</a:t>
                      </a:r>
                      <a:r>
                        <a:rPr lang="it-IT" sz="750" strike="sngStrike" kern="1200" spc="0" baseline="0">
                          <a:solidFill>
                            <a:srgbClr val="FF0000"/>
                          </a:solidFill>
                          <a:effectLst/>
                          <a:latin typeface="Helvetica" panose="020B0604020202030204"/>
                          <a:ea typeface="+mn-ea"/>
                          <a:cs typeface="Helvetica" panose="020B0604020202030204"/>
                        </a:rPr>
                        <a:t> e la verifica climatica</a:t>
                      </a:r>
                      <a:r>
                        <a:rPr lang="it-IT" sz="750" kern="1200" spc="0" baseline="0">
                          <a:solidFill>
                            <a:schemeClr val="dk1"/>
                          </a:solidFill>
                          <a:effectLst/>
                          <a:latin typeface="Helvetica" panose="020B0604020202030204"/>
                          <a:ea typeface="+mn-ea"/>
                          <a:cs typeface="Helvetica" panose="020B0604020202030204"/>
                        </a:rPr>
                        <a:t>;</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rgbClr val="FF0000"/>
                          </a:solidFill>
                          <a:effectLst/>
                          <a:latin typeface="Helvetica" panose="020B0604020202030204"/>
                          <a:ea typeface="+mn-ea"/>
                          <a:cs typeface="Helvetica" panose="020B0604020202030204"/>
                        </a:rPr>
                        <a:t>Verifica climatica delle infrastrutture come definita dagli indirizzi nazionali;</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Presenza di PEF da cui si possa evincere la sostenibilità finanziaria dell’intervento;</a:t>
                      </a:r>
                    </a:p>
                    <a:p>
                      <a:pPr marL="108000" marR="0" lvl="0" indent="-108000" algn="just" defTabSz="914400" rtl="0" eaLnBrk="1" fontAlgn="auto" latinLnBrk="0" hangingPunct="1">
                        <a:lnSpc>
                          <a:spcPct val="100000"/>
                        </a:lnSpc>
                        <a:spcBef>
                          <a:spcPts val="0"/>
                        </a:spcBef>
                        <a:spcAft>
                          <a:spcPts val="600"/>
                        </a:spcAft>
                        <a:buClrTx/>
                        <a:buSzTx/>
                        <a:buFont typeface="+mj-lt"/>
                        <a:buAutoNum type="arabicPeriod"/>
                        <a:tabLst/>
                        <a:defRPr/>
                      </a:pPr>
                      <a:r>
                        <a:rPr lang="it-IT" sz="750" kern="1200" spc="0" baseline="0">
                          <a:solidFill>
                            <a:schemeClr val="dk1"/>
                          </a:solidFill>
                          <a:effectLst/>
                          <a:latin typeface="Helvetica" panose="020B0604020202030204"/>
                          <a:ea typeface="+mn-ea"/>
                          <a:cs typeface="Helvetica" panose="020B0604020202030204"/>
                        </a:rPr>
                        <a:t>Coerenza con il PREAC e PRIA/PNCIA.</a:t>
                      </a:r>
                    </a:p>
                  </a:txBody>
                  <a:tcPr>
                    <a:solidFill>
                      <a:srgbClr val="E7F0E9"/>
                    </a:solidFill>
                  </a:tcPr>
                </a:tc>
                <a:tc>
                  <a:txBody>
                    <a:bodyPr/>
                    <a:lstStyle/>
                    <a:p>
                      <a:pPr marL="108000" indent="-108000" algn="just">
                        <a:spcAft>
                          <a:spcPts val="600"/>
                        </a:spcAft>
                        <a:buFont typeface="+mj-lt"/>
                        <a:buAutoNum type="arabicPeriod"/>
                      </a:pPr>
                      <a:r>
                        <a:rPr lang="it-IT" sz="750" b="0" kern="1200" spc="0" baseline="0">
                          <a:solidFill>
                            <a:schemeClr val="dk1"/>
                          </a:solidFill>
                          <a:latin typeface="Helvetica" panose="020B0604020202020204" pitchFamily="34" charset="0"/>
                          <a:ea typeface="+mn-ea"/>
                          <a:cs typeface="+mn-cs"/>
                        </a:rPr>
                        <a:t>Parametro RAI, calcolato come rapporto tra i benefici ambientali, in termini di riduzione delle emissioni di CO2, conseguibili dal progetto, e l’investimento richiesto per la realizzazione del medesimo ed espresso in tCO2/MEuro. Esso è il valore cumulato, entro un determinato riferimento temporale, delle mancate emissioni di anidride carbonica derivanti dal “sistema di generazione efficientato” e/o dal “sistema convenzionale sostituito”, al netto di quanto derivante dal progetto medesimo e valutando nullo per convenzione l’impatto delle biomasse;</a:t>
                      </a:r>
                    </a:p>
                    <a:p>
                      <a:pPr marL="108000" indent="-108000" algn="just">
                        <a:spcAft>
                          <a:spcPts val="600"/>
                        </a:spcAft>
                        <a:buFont typeface="+mj-lt"/>
                        <a:buAutoNum type="arabicPeriod"/>
                      </a:pPr>
                      <a:r>
                        <a:rPr lang="it-IT" sz="750" b="0" kern="1200" spc="0" baseline="0">
                          <a:solidFill>
                            <a:schemeClr val="dk1"/>
                          </a:solidFill>
                          <a:latin typeface="Helvetica" panose="020B0604020202020204" pitchFamily="34" charset="0"/>
                          <a:ea typeface="+mn-ea"/>
                          <a:cs typeface="+mn-cs"/>
                        </a:rPr>
                        <a:t>Parametro REI, dato dal rapporto tra i benefici energetici, in termini di riduzione dei consumi energetici, conseguibili dal progetto, e l’investimento richiesto per la realizzazione del medesimo, ed espresso in tep/MEuro. È la somma entro un determinato riferimento temporale del risparmio energetico normalizzato, ovvero del “sistema di generazione efficientato” e/o del sistema convenzionale sostituito e l’investimento normalizzato. Tale parametro sintetizza in generale la capacità di produrre energia, sia elettrica sia termica, con maggiore efficienza; </a:t>
                      </a:r>
                    </a:p>
                    <a:p>
                      <a:pPr marL="108000" indent="-108000" algn="just">
                        <a:spcAft>
                          <a:spcPts val="600"/>
                        </a:spcAft>
                        <a:buFont typeface="+mj-lt"/>
                        <a:buAutoNum type="arabicPeriod"/>
                      </a:pPr>
                      <a:r>
                        <a:rPr lang="it-IT" sz="750" b="0" kern="1200" spc="0" baseline="0">
                          <a:solidFill>
                            <a:schemeClr val="dk1"/>
                          </a:solidFill>
                          <a:latin typeface="Helvetica" panose="020B0604020202020204" pitchFamily="34" charset="0"/>
                          <a:ea typeface="+mn-ea"/>
                          <a:cs typeface="+mn-cs"/>
                        </a:rPr>
                        <a:t>Parametro IRR, Internal Rate of Return, espresso in valore assoluto, come parametro finanziario di redditività. È il fattore di attualizzazione che annulla il valore netto attualizzato (VAN) al termine della vita utile dell’impianto. Ogni progetto viene valutato anche sulla base della sua validità economica, costituendo questa la garanzia di esercizio effettivo ambientalmente positivo per l’intera durata della vita utile dell’impianto.</a:t>
                      </a:r>
                    </a:p>
                    <a:p>
                      <a:pPr marL="108000" indent="-108000" algn="just">
                        <a:buFont typeface="Arial" panose="020B0604020202020204" pitchFamily="34" charset="0"/>
                        <a:buNone/>
                      </a:pPr>
                      <a:endParaRPr lang="it-IT" sz="750" b="0" kern="1200" spc="0" baseline="0">
                        <a:solidFill>
                          <a:schemeClr val="dk1"/>
                        </a:solidFill>
                        <a:latin typeface="Helvetica" panose="020B0604020202020204" pitchFamily="34" charset="0"/>
                        <a:ea typeface="+mn-ea"/>
                        <a:cs typeface="+mn-cs"/>
                      </a:endParaRPr>
                    </a:p>
                  </a:txBody>
                  <a:tcPr>
                    <a:solidFill>
                      <a:srgbClr val="E7F0E9"/>
                    </a:solidFill>
                  </a:tcPr>
                </a:tc>
                <a:tc>
                  <a:txBody>
                    <a:bodyPr/>
                    <a:lstStyle/>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Territorio di riferimento compreso tra i Comuni di cui alla categoria dei piccoli comuni ai sensi della </a:t>
                      </a:r>
                      <a:r>
                        <a:rPr lang="it-IT" sz="750" b="0" kern="1200" spc="0" baseline="0" dirty="0" err="1">
                          <a:solidFill>
                            <a:schemeClr val="dk1"/>
                          </a:solidFill>
                          <a:latin typeface="Helvetica" panose="020B0604020202030204"/>
                          <a:ea typeface="+mn-ea"/>
                          <a:cs typeface="Helvetica" panose="020B0604020202030204"/>
                        </a:rPr>
                        <a:t>l.r</a:t>
                      </a:r>
                      <a:r>
                        <a:rPr lang="it-IT" sz="750" b="0" kern="1200" spc="0" baseline="0" dirty="0">
                          <a:solidFill>
                            <a:schemeClr val="dk1"/>
                          </a:solidFill>
                          <a:latin typeface="Helvetica" panose="020B0604020202030204"/>
                          <a:ea typeface="+mn-ea"/>
                          <a:cs typeface="Helvetica" panose="020B0604020202030204"/>
                        </a:rPr>
                        <a:t>. 5 maggio 2004, n. 11 e valutazione dell’indice di svantaggio attribuito con la </a:t>
                      </a:r>
                      <a:r>
                        <a:rPr lang="it-IT" sz="750" b="0" kern="1200" spc="0" baseline="0" dirty="0" err="1">
                          <a:solidFill>
                            <a:schemeClr val="dk1"/>
                          </a:solidFill>
                          <a:latin typeface="Helvetica" panose="020B0604020202030204"/>
                          <a:ea typeface="+mn-ea"/>
                          <a:cs typeface="Helvetica" panose="020B0604020202030204"/>
                        </a:rPr>
                        <a:t>d.g.r</a:t>
                      </a:r>
                      <a:r>
                        <a:rPr lang="it-IT" sz="750" b="0" kern="1200" spc="0" baseline="0" dirty="0">
                          <a:solidFill>
                            <a:schemeClr val="dk1"/>
                          </a:solidFill>
                          <a:latin typeface="Helvetica" panose="020B0604020202030204"/>
                          <a:ea typeface="+mn-ea"/>
                          <a:cs typeface="Helvetica" panose="020B0604020202030204"/>
                        </a:rPr>
                        <a:t>. 9 dicembre 2019 n. 2611;</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Il progetto costituisce una nuova iniziativa in un’area finora non interessata da reti di teleriscaldamento;</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strike="sngStrike" kern="1200" spc="0" baseline="0" dirty="0">
                          <a:solidFill>
                            <a:srgbClr val="FF0000"/>
                          </a:solidFill>
                          <a:latin typeface="Helvetica" panose="020B0604020202030204"/>
                          <a:ea typeface="+mn-ea"/>
                          <a:cs typeface="Helvetica" panose="020B0604020202030204"/>
                        </a:rPr>
                        <a:t>Il progetto prevede il coinvolgimento diretto dell’Ente locale anche attraverso società partecipate;</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Messa in atto di azioni di mitigazione e contenimento degli impatti e/o misure di inserimento territoriale e paesaggistico degli impianti ulteriori rispetto a quelle previste dai criteri soglia (Rapporto VAS con riferimento al criterio DNSH e la verifica climatica);</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Utenza finale prevalentemente civile (maggiore od uguale al 70% dei consumi);</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strike="sngStrike" kern="1200" spc="0" baseline="0" dirty="0">
                          <a:solidFill>
                            <a:srgbClr val="FF0000"/>
                          </a:solidFill>
                          <a:latin typeface="Helvetica" panose="020B0604020202030204"/>
                          <a:ea typeface="+mn-ea"/>
                          <a:cs typeface="Helvetica" panose="020B0604020202030204"/>
                        </a:rPr>
                        <a:t>Fornitura del servizio di teleraffrescamento;</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rgbClr val="FF0000"/>
                          </a:solidFill>
                          <a:latin typeface="Helvetica" panose="020B0604020202030204"/>
                          <a:ea typeface="+mn-ea"/>
                          <a:cs typeface="Helvetica" panose="020B0604020202030204"/>
                        </a:rPr>
                        <a:t>Possesso dei titoli autorizzativi o abilitativi </a:t>
                      </a:r>
                      <a:r>
                        <a:rPr lang="it-IT" sz="750" b="0" strike="sngStrike" kern="1200" spc="0" baseline="0" dirty="0">
                          <a:solidFill>
                            <a:srgbClr val="FF0000"/>
                          </a:solidFill>
                          <a:latin typeface="Helvetica" panose="020B0604020202030204"/>
                          <a:ea typeface="+mn-ea"/>
                          <a:cs typeface="Helvetica" panose="020B0604020202030204"/>
                        </a:rPr>
                        <a:t>Grado di definizione del progetto (ad esempio stato di avanzamento degli iter autorizzativi, piano di allacciamento)</a:t>
                      </a:r>
                      <a:r>
                        <a:rPr lang="it-IT" sz="750" b="0" kern="1200" spc="0" baseline="0" dirty="0">
                          <a:solidFill>
                            <a:schemeClr val="dk1"/>
                          </a:solidFill>
                          <a:latin typeface="Helvetica" panose="020B0604020202030204"/>
                          <a:ea typeface="+mn-ea"/>
                          <a:cs typeface="Helvetica" panose="020B0604020202030204"/>
                        </a:rPr>
                        <a:t>;</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rgbClr val="FF0000"/>
                          </a:solidFill>
                          <a:latin typeface="Helvetica" panose="020B0604020202030204"/>
                          <a:ea typeface="+mn-ea"/>
                          <a:cs typeface="Helvetica" panose="020B0604020202030204"/>
                        </a:rPr>
                        <a:t>Possesso di un piano di allacciamento, ove pertinente;</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strike="sngStrike" kern="1200" spc="0" baseline="0" dirty="0">
                          <a:solidFill>
                            <a:srgbClr val="FF0000"/>
                          </a:solidFill>
                          <a:latin typeface="Helvetica" panose="020B0604020202030204"/>
                          <a:ea typeface="+mn-ea"/>
                          <a:cs typeface="Helvetica" panose="020B0604020202030204"/>
                        </a:rPr>
                        <a:t>Tariffa di vendita dell’energia termica all’utenza inferiore al costo del calore prodotto autonomamente con l’utilizzo del gas naturale e un rendimento del 75%;</a:t>
                      </a:r>
                    </a:p>
                    <a:p>
                      <a:pPr marL="108000" marR="0" lvl="0" indent="-108000" algn="just" defTabSz="914400" rtl="0" eaLnBrk="1" fontAlgn="auto" latinLnBrk="0" hangingPunct="1">
                        <a:lnSpc>
                          <a:spcPct val="100000"/>
                        </a:lnSpc>
                        <a:spcBef>
                          <a:spcPts val="0"/>
                        </a:spcBef>
                        <a:spcAft>
                          <a:spcPts val="30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Recupero del calore di scarto per almeno una percentuale del fabbisogno energetico che verrà definita nel dispositivo di attuazione;</a:t>
                      </a:r>
                    </a:p>
                    <a:p>
                      <a:pPr marL="108000" marR="0" lvl="0" indent="-108000" algn="just" defTabSz="914400" rtl="0" eaLnBrk="1" fontAlgn="auto" latinLnBrk="0" hangingPunct="1">
                        <a:lnSpc>
                          <a:spcPct val="100000"/>
                        </a:lnSpc>
                        <a:spcBef>
                          <a:spcPts val="0"/>
                        </a:spcBef>
                        <a:spcAft>
                          <a:spcPts val="0"/>
                        </a:spcAft>
                        <a:buClrTx/>
                        <a:buSzTx/>
                        <a:buFont typeface="+mj-lt"/>
                        <a:buAutoNum type="arabicPeriod"/>
                        <a:tabLst/>
                        <a:defRPr/>
                      </a:pPr>
                      <a:r>
                        <a:rPr lang="it-IT" sz="750" b="0" kern="1200" spc="0" baseline="0" dirty="0">
                          <a:solidFill>
                            <a:schemeClr val="dk1"/>
                          </a:solidFill>
                          <a:latin typeface="Helvetica" panose="020B0604020202030204"/>
                          <a:ea typeface="+mn-ea"/>
                          <a:cs typeface="Helvetica" panose="020B0604020202030204"/>
                        </a:rPr>
                        <a:t>Possesso certificazioni: </a:t>
                      </a:r>
                    </a:p>
                    <a:p>
                      <a:pPr marL="279450" marR="0" lvl="0" indent="-171450" algn="just" defTabSz="914400" rtl="0" eaLnBrk="1" fontAlgn="auto" latinLnBrk="0" hangingPunct="1">
                        <a:lnSpc>
                          <a:spcPct val="100000"/>
                        </a:lnSpc>
                        <a:spcBef>
                          <a:spcPts val="0"/>
                        </a:spcBef>
                        <a:spcAft>
                          <a:spcPts val="0"/>
                        </a:spcAft>
                        <a:buClrTx/>
                        <a:buSzTx/>
                        <a:buFontTx/>
                        <a:buChar char="-"/>
                        <a:tabLst/>
                        <a:defRPr/>
                      </a:pPr>
                      <a:r>
                        <a:rPr lang="it-IT" sz="750" b="0" kern="1200" spc="0" baseline="0" dirty="0">
                          <a:solidFill>
                            <a:schemeClr val="dk1"/>
                          </a:solidFill>
                          <a:latin typeface="Helvetica" panose="020B0604020202030204"/>
                          <a:ea typeface="+mn-ea"/>
                          <a:cs typeface="Helvetica" panose="020B0604020202030204"/>
                        </a:rPr>
                        <a:t>UNI EN ISO 14001: Sistema di gestione ambientale;</a:t>
                      </a:r>
                    </a:p>
                    <a:p>
                      <a:pPr marL="279450" marR="0" lvl="0" indent="-171450" algn="just" defTabSz="914400" rtl="0" eaLnBrk="1" fontAlgn="auto" latinLnBrk="0" hangingPunct="1">
                        <a:lnSpc>
                          <a:spcPct val="100000"/>
                        </a:lnSpc>
                        <a:spcBef>
                          <a:spcPts val="0"/>
                        </a:spcBef>
                        <a:spcAft>
                          <a:spcPts val="0"/>
                        </a:spcAft>
                        <a:buClrTx/>
                        <a:buSzTx/>
                        <a:buFontTx/>
                        <a:buChar char="-"/>
                        <a:tabLst/>
                        <a:defRPr/>
                      </a:pPr>
                      <a:r>
                        <a:rPr lang="it-IT" sz="750" b="0" kern="1200" spc="0" baseline="0" dirty="0">
                          <a:solidFill>
                            <a:schemeClr val="dk1"/>
                          </a:solidFill>
                          <a:latin typeface="Helvetica" panose="020B0604020202030204"/>
                          <a:ea typeface="+mn-ea"/>
                          <a:cs typeface="Helvetica" panose="020B0604020202030204"/>
                        </a:rPr>
                        <a:t>Registrazione EMAS (Eco-Management and Audit </a:t>
                      </a:r>
                      <a:r>
                        <a:rPr lang="it-IT" sz="750" b="0" kern="1200" spc="0" baseline="0" dirty="0" err="1">
                          <a:solidFill>
                            <a:schemeClr val="dk1"/>
                          </a:solidFill>
                          <a:latin typeface="Helvetica" panose="020B0604020202030204"/>
                          <a:ea typeface="+mn-ea"/>
                          <a:cs typeface="Helvetica" panose="020B0604020202030204"/>
                        </a:rPr>
                        <a:t>Scheme</a:t>
                      </a:r>
                      <a:r>
                        <a:rPr lang="it-IT" sz="750" b="0" kern="1200" spc="0" baseline="0" dirty="0">
                          <a:solidFill>
                            <a:schemeClr val="dk1"/>
                          </a:solidFill>
                          <a:latin typeface="Helvetica" panose="020B0604020202030204"/>
                          <a:ea typeface="+mn-ea"/>
                          <a:cs typeface="Helvetica" panose="020B0604020202030204"/>
                        </a:rPr>
                        <a:t>), sistema comunitario di ecogestione e audit;</a:t>
                      </a:r>
                    </a:p>
                    <a:p>
                      <a:pPr marL="279450" marR="0" lvl="0" indent="-171450" algn="just" defTabSz="914400" rtl="0" eaLnBrk="1" fontAlgn="auto" latinLnBrk="0" hangingPunct="1">
                        <a:lnSpc>
                          <a:spcPct val="100000"/>
                        </a:lnSpc>
                        <a:spcBef>
                          <a:spcPts val="0"/>
                        </a:spcBef>
                        <a:spcAft>
                          <a:spcPts val="0"/>
                        </a:spcAft>
                        <a:buClrTx/>
                        <a:buSzTx/>
                        <a:buFontTx/>
                        <a:buChar char="-"/>
                        <a:tabLst/>
                        <a:defRPr/>
                      </a:pPr>
                      <a:r>
                        <a:rPr lang="it-IT" sz="750" b="0" kern="1200" spc="0" baseline="0" dirty="0">
                          <a:solidFill>
                            <a:schemeClr val="dk1"/>
                          </a:solidFill>
                          <a:latin typeface="Helvetica" panose="020B0604020202030204"/>
                          <a:ea typeface="+mn-ea"/>
                          <a:cs typeface="Helvetica" panose="020B0604020202030204"/>
                        </a:rPr>
                        <a:t>UNI EN ISO 45001: sistema di gestione della salute e sicurezza sul lavoro;</a:t>
                      </a:r>
                    </a:p>
                    <a:p>
                      <a:pPr marL="279450" marR="0" lvl="0" indent="-171450" algn="just" defTabSz="914400" rtl="0" eaLnBrk="1" fontAlgn="auto" latinLnBrk="0" hangingPunct="1">
                        <a:lnSpc>
                          <a:spcPct val="100000"/>
                        </a:lnSpc>
                        <a:spcBef>
                          <a:spcPts val="0"/>
                        </a:spcBef>
                        <a:spcAft>
                          <a:spcPts val="0"/>
                        </a:spcAft>
                        <a:buClrTx/>
                        <a:buSzTx/>
                        <a:buFontTx/>
                        <a:buChar char="-"/>
                        <a:tabLst/>
                        <a:defRPr/>
                      </a:pPr>
                      <a:r>
                        <a:rPr lang="it-IT" sz="750" b="0" kern="1200" spc="0" baseline="0" dirty="0">
                          <a:solidFill>
                            <a:schemeClr val="dk1"/>
                          </a:solidFill>
                          <a:latin typeface="Helvetica" panose="020B0604020202030204"/>
                          <a:ea typeface="+mn-ea"/>
                          <a:cs typeface="Helvetica" panose="020B0604020202030204"/>
                        </a:rPr>
                        <a:t>SA 8000 Social Accountability e/o PAS 24000 Sistemi di gestione sociale standard di riferimento sulla responsabilità sociale. </a:t>
                      </a:r>
                    </a:p>
                  </a:txBody>
                  <a:tcPr>
                    <a:solidFill>
                      <a:srgbClr val="E7F0E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05764"/>
            <a:ext cx="8236090" cy="276999"/>
          </a:xfrm>
          <a:prstGeom prst="rect">
            <a:avLst/>
          </a:prstGeom>
          <a:solidFill>
            <a:srgbClr val="219965"/>
          </a:solidFill>
        </p:spPr>
        <p:txBody>
          <a:bodyPr wrap="square" rtlCol="0">
            <a:spAutoFit/>
          </a:bodyPr>
          <a:lstStyle/>
          <a:p>
            <a:pPr algn="just"/>
            <a:r>
              <a:rPr lang="en-US" sz="1200" b="1">
                <a:solidFill>
                  <a:schemeClr val="bg1"/>
                </a:solidFill>
                <a:latin typeface="Helvetica" panose="020B0604020202030204"/>
                <a:cs typeface="Helvetica" panose="020B0604020202030204"/>
              </a:rPr>
              <a:t>ASSE 2 - </a:t>
            </a:r>
            <a:r>
              <a:rPr lang="it-IT" sz="1200" b="1">
                <a:solidFill>
                  <a:schemeClr val="bg1"/>
                </a:solidFill>
                <a:latin typeface="Helvetica" panose="020B0604020202030204"/>
                <a:cs typeface="Helvetica" panose="020B0604020202030204"/>
              </a:rPr>
              <a:t>Azione 2.2.1. Incremento della produzione di energia da fonti rinnovabili </a:t>
            </a:r>
          </a:p>
        </p:txBody>
      </p:sp>
    </p:spTree>
    <p:extLst>
      <p:ext uri="{BB962C8B-B14F-4D97-AF65-F5344CB8AC3E}">
        <p14:creationId xmlns:p14="http://schemas.microsoft.com/office/powerpoint/2010/main" val="414681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1BD3C-839D-A12B-4E60-362DDBF8E528}"/>
              </a:ext>
            </a:extLst>
          </p:cNvPr>
          <p:cNvSpPr>
            <a:spLocks noGrp="1"/>
          </p:cNvSpPr>
          <p:nvPr>
            <p:ph type="sldNum" sz="quarter" idx="12"/>
          </p:nvPr>
        </p:nvSpPr>
        <p:spPr/>
        <p:txBody>
          <a:bodyPr/>
          <a:lstStyle/>
          <a:p>
            <a:fld id="{5D6FADB2-AAFA-4CEB-A977-8D3C4EBEFCC7}" type="slidenum">
              <a:rPr lang="it-IT" smtClean="0"/>
              <a:t>9</a:t>
            </a:fld>
            <a:endParaRPr lang="it-IT"/>
          </a:p>
        </p:txBody>
      </p:sp>
      <p:sp>
        <p:nvSpPr>
          <p:cNvPr id="3" name="CasellaDiTesto 6">
            <a:extLst>
              <a:ext uri="{FF2B5EF4-FFF2-40B4-BE49-F238E27FC236}">
                <a16:creationId xmlns:a16="http://schemas.microsoft.com/office/drawing/2014/main" id="{BB1DEDB3-8515-A4DD-8330-AB32910ADA73}"/>
              </a:ext>
            </a:extLst>
          </p:cNvPr>
          <p:cNvSpPr txBox="1"/>
          <p:nvPr/>
        </p:nvSpPr>
        <p:spPr>
          <a:xfrm>
            <a:off x="2095923" y="575498"/>
            <a:ext cx="6801502" cy="338554"/>
          </a:xfrm>
          <a:prstGeom prst="rect">
            <a:avLst/>
          </a:prstGeom>
          <a:noFill/>
        </p:spPr>
        <p:txBody>
          <a:bodyPr wrap="square" rtlCol="0">
            <a:spAutoFit/>
          </a:bodyPr>
          <a:lstStyle/>
          <a:p>
            <a:pPr algn="r"/>
            <a:r>
              <a:rPr lang="it-IT" sz="1600" b="1">
                <a:solidFill>
                  <a:srgbClr val="007239"/>
                </a:solidFill>
                <a:latin typeface="Helvetica" panose="020B0604020202030204" pitchFamily="34" charset="0"/>
              </a:rPr>
              <a:t>Criteri di selezione delle operazioni – Asse 2 [4/4]</a:t>
            </a:r>
          </a:p>
        </p:txBody>
      </p:sp>
      <p:graphicFrame>
        <p:nvGraphicFramePr>
          <p:cNvPr id="4" name="Table 3">
            <a:extLst>
              <a:ext uri="{FF2B5EF4-FFF2-40B4-BE49-F238E27FC236}">
                <a16:creationId xmlns:a16="http://schemas.microsoft.com/office/drawing/2014/main" id="{534535DF-C64A-B5E8-D46D-FCE4D2C6AD5B}"/>
              </a:ext>
            </a:extLst>
          </p:cNvPr>
          <p:cNvGraphicFramePr>
            <a:graphicFrameLocks noGrp="1"/>
          </p:cNvGraphicFramePr>
          <p:nvPr>
            <p:extLst>
              <p:ext uri="{D42A27DB-BD31-4B8C-83A1-F6EECF244321}">
                <p14:modId xmlns:p14="http://schemas.microsoft.com/office/powerpoint/2010/main" val="3483322622"/>
              </p:ext>
            </p:extLst>
          </p:nvPr>
        </p:nvGraphicFramePr>
        <p:xfrm>
          <a:off x="451621" y="1442260"/>
          <a:ext cx="8236089" cy="4730082"/>
        </p:xfrm>
        <a:graphic>
          <a:graphicData uri="http://schemas.openxmlformats.org/drawingml/2006/table">
            <a:tbl>
              <a:tblPr firstRow="1" bandRow="1">
                <a:tableStyleId>{93296810-A885-4BE3-A3E7-6D5BEEA58F35}</a:tableStyleId>
              </a:tblPr>
              <a:tblGrid>
                <a:gridCol w="2745363">
                  <a:extLst>
                    <a:ext uri="{9D8B030D-6E8A-4147-A177-3AD203B41FA5}">
                      <a16:colId xmlns:a16="http://schemas.microsoft.com/office/drawing/2014/main" val="3202281670"/>
                    </a:ext>
                  </a:extLst>
                </a:gridCol>
                <a:gridCol w="2745363">
                  <a:extLst>
                    <a:ext uri="{9D8B030D-6E8A-4147-A177-3AD203B41FA5}">
                      <a16:colId xmlns:a16="http://schemas.microsoft.com/office/drawing/2014/main" val="3744693203"/>
                    </a:ext>
                  </a:extLst>
                </a:gridCol>
                <a:gridCol w="2745363">
                  <a:extLst>
                    <a:ext uri="{9D8B030D-6E8A-4147-A177-3AD203B41FA5}">
                      <a16:colId xmlns:a16="http://schemas.microsoft.com/office/drawing/2014/main" val="1835042542"/>
                    </a:ext>
                  </a:extLst>
                </a:gridCol>
              </a:tblGrid>
              <a:tr h="292702">
                <a:tc>
                  <a:txBody>
                    <a:bodyPr/>
                    <a:lstStyle/>
                    <a:p>
                      <a:r>
                        <a:rPr lang="it-IT" sz="1200">
                          <a:solidFill>
                            <a:schemeClr val="tx1"/>
                          </a:solidFill>
                          <a:latin typeface="Helvetica" panose="020B0604020202030204"/>
                          <a:cs typeface="Helvetica" panose="020B0604020202030204"/>
                        </a:rPr>
                        <a:t>Criteri di ammissibilità specifici</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valutazione</a:t>
                      </a:r>
                    </a:p>
                  </a:txBody>
                  <a:tcPr>
                    <a:solidFill>
                      <a:srgbClr val="CCEBDB"/>
                    </a:solidFill>
                  </a:tcPr>
                </a:tc>
                <a:tc>
                  <a:txBody>
                    <a:bodyPr/>
                    <a:lstStyle/>
                    <a:p>
                      <a:r>
                        <a:rPr lang="it-IT" sz="1200">
                          <a:solidFill>
                            <a:schemeClr val="tx1"/>
                          </a:solidFill>
                          <a:latin typeface="Helvetica" panose="020B0604020202030204"/>
                          <a:cs typeface="Helvetica" panose="020B0604020202030204"/>
                        </a:rPr>
                        <a:t>Criteri di premialità</a:t>
                      </a:r>
                    </a:p>
                  </a:txBody>
                  <a:tcPr>
                    <a:solidFill>
                      <a:srgbClr val="CCEBDB"/>
                    </a:solidFill>
                  </a:tcPr>
                </a:tc>
                <a:extLst>
                  <a:ext uri="{0D108BD9-81ED-4DB2-BD59-A6C34878D82A}">
                    <a16:rowId xmlns:a16="http://schemas.microsoft.com/office/drawing/2014/main" val="4229784963"/>
                  </a:ext>
                </a:extLst>
              </a:tr>
              <a:tr h="4284837">
                <a:tc>
                  <a:txBody>
                    <a:bodyPr/>
                    <a:lstStyle/>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Interventi riguardanti l’incremento di capacità di ospitare e integrare ulteriore generazione distribuita di energia elettrica da fonti rinnovabili (</a:t>
                      </a:r>
                      <a:r>
                        <a:rPr lang="it-IT" sz="800" i="1" kern="1200" spc="0" baseline="0">
                          <a:solidFill>
                            <a:schemeClr val="dk1"/>
                          </a:solidFill>
                          <a:effectLst/>
                          <a:latin typeface="Helvetica" panose="020B0604020202030204"/>
                          <a:ea typeface="+mn-ea"/>
                          <a:cs typeface="Helvetica" panose="020B0604020202030204"/>
                        </a:rPr>
                        <a:t>hosting capacity</a:t>
                      </a:r>
                      <a:r>
                        <a:rPr lang="it-IT" sz="800" kern="1200" spc="0" baseline="0">
                          <a:solidFill>
                            <a:schemeClr val="dk1"/>
                          </a:solidFill>
                          <a:effectLst/>
                          <a:latin typeface="Helvetica" panose="020B0604020202030204"/>
                          <a:ea typeface="+mn-ea"/>
                          <a:cs typeface="Helvetica" panose="020B0604020202030204"/>
                        </a:rPr>
                        <a:t>) e l’incremento della potenza massima che la rete è in grado di fornire in prelievo alle utenze connesse sul perimetro di rete interessato dall’intervento (</a:t>
                      </a:r>
                      <a:r>
                        <a:rPr lang="it-IT" sz="800" i="1" kern="1200" spc="0" baseline="0">
                          <a:solidFill>
                            <a:schemeClr val="dk1"/>
                          </a:solidFill>
                          <a:effectLst/>
                          <a:latin typeface="Helvetica" panose="020B0604020202030204"/>
                          <a:ea typeface="+mn-ea"/>
                          <a:cs typeface="Helvetica" panose="020B0604020202030204"/>
                        </a:rPr>
                        <a:t>elettrificazione dei consumi</a:t>
                      </a:r>
                      <a:r>
                        <a:rPr lang="it-IT" sz="800" kern="1200" spc="0" baseline="0">
                          <a:solidFill>
                            <a:schemeClr val="dk1"/>
                          </a:solidFill>
                          <a:effectLst/>
                          <a:latin typeface="Helvetica" panose="020B0604020202030204"/>
                          <a:ea typeface="+mn-ea"/>
                          <a:cs typeface="Helvetica" panose="020B0604020202030204"/>
                        </a:rPr>
                        <a:t>) che possono essere realizzati anche in maniera disgiunta all'interno del perimetro di rete in base alle effettive esigenze del perimetro stesso;</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Interventi di digitalizzazione dei sistemi di trasformazione e smistamento;</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Gli interventi non devono </a:t>
                      </a:r>
                      <a:r>
                        <a:rPr lang="it-IT" sz="800" strike="sngStrike" kern="1200" spc="0" baseline="0">
                          <a:solidFill>
                            <a:srgbClr val="FF0000"/>
                          </a:solidFill>
                          <a:effectLst/>
                          <a:latin typeface="Helvetica" panose="020B0604020202030204"/>
                          <a:ea typeface="+mn-ea"/>
                          <a:cs typeface="Helvetica" panose="020B0604020202030204"/>
                        </a:rPr>
                        <a:t>essere finanziati con altri programmi e strumenti dell’Unione Europea e non devono </a:t>
                      </a:r>
                      <a:r>
                        <a:rPr lang="it-IT" sz="800" kern="1200" spc="0" baseline="0">
                          <a:solidFill>
                            <a:schemeClr val="dk1"/>
                          </a:solidFill>
                          <a:effectLst/>
                          <a:latin typeface="Helvetica" panose="020B0604020202030204"/>
                          <a:ea typeface="+mn-ea"/>
                          <a:cs typeface="Helvetica" panose="020B0604020202030204"/>
                        </a:rPr>
                        <a:t>prevedere spese incluse o da includere nella remunerazione in tariffa;</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Il perimetro geografico dell’intervento deve essere ricadente interamente nel territorio regionale;</a:t>
                      </a:r>
                    </a:p>
                    <a:p>
                      <a:pPr marL="108000" marR="0" lvl="0" indent="-108000" algn="just" defTabSz="914400" rtl="0" eaLnBrk="1" fontAlgn="auto" latinLnBrk="0" hangingPunct="1">
                        <a:lnSpc>
                          <a:spcPct val="100000"/>
                        </a:lnSpc>
                        <a:spcBef>
                          <a:spcPts val="0"/>
                        </a:spcBef>
                        <a:spcAft>
                          <a:spcPts val="100"/>
                        </a:spcAft>
                        <a:buClrTx/>
                        <a:buSzTx/>
                        <a:buFont typeface="+mj-lt"/>
                        <a:buAutoNum type="arabicPeriod"/>
                        <a:tabLst/>
                        <a:defRPr/>
                      </a:pPr>
                      <a:r>
                        <a:rPr lang="it-IT" sz="800" kern="1200" spc="0" baseline="0">
                          <a:solidFill>
                            <a:schemeClr val="dk1"/>
                          </a:solidFill>
                          <a:effectLst/>
                          <a:latin typeface="Helvetica" panose="020B0604020202030204"/>
                          <a:ea typeface="+mn-ea"/>
                          <a:cs typeface="Helvetica" panose="020B0604020202030204"/>
                        </a:rPr>
                        <a:t>Coerenza con:</a:t>
                      </a:r>
                    </a:p>
                    <a:p>
                      <a:pPr marL="216000" marR="0" lvl="0" indent="-108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800" kern="1200" spc="0" baseline="0">
                          <a:solidFill>
                            <a:schemeClr val="dk1"/>
                          </a:solidFill>
                          <a:effectLst/>
                          <a:latin typeface="Helvetica" panose="020B0604020202030204"/>
                          <a:ea typeface="+mn-ea"/>
                          <a:cs typeface="Helvetica" panose="020B0604020202030204"/>
                        </a:rPr>
                        <a:t>Piano Regionale degli Interventi per la qualità dell’Aria (PRIA)</a:t>
                      </a:r>
                    </a:p>
                    <a:p>
                      <a:pPr marL="216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it-IT" sz="800" kern="1200" spc="0" baseline="0">
                          <a:solidFill>
                            <a:schemeClr val="dk1"/>
                          </a:solidFill>
                          <a:effectLst/>
                          <a:latin typeface="Helvetica" panose="020B0604020202030204"/>
                          <a:ea typeface="+mn-ea"/>
                          <a:cs typeface="Helvetica" panose="020B0604020202030204"/>
                        </a:rPr>
                        <a:t>Programma Nazionale di Controllo dell’Inquinamento Atmosferico (PNCIA);</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startAt="6"/>
                        <a:tabLst/>
                        <a:defRPr/>
                      </a:pPr>
                      <a:r>
                        <a:rPr lang="it-IT" sz="800" kern="1200" spc="0" baseline="0">
                          <a:solidFill>
                            <a:schemeClr val="dk1"/>
                          </a:solidFill>
                          <a:effectLst/>
                          <a:latin typeface="Helvetica" panose="020B0604020202030204"/>
                          <a:ea typeface="+mn-ea"/>
                          <a:cs typeface="Helvetica" panose="020B0604020202030204"/>
                        </a:rPr>
                        <a:t>Possesso di specifici requisiti oggettivi indicati dal dispositivo di attuazione (es: costi minimi, cantierabilità, autorizzazioni, etc.);</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startAt="6"/>
                        <a:tabLst/>
                        <a:defRPr/>
                      </a:pPr>
                      <a:r>
                        <a:rPr lang="it-IT" sz="800" kern="1200" spc="0" baseline="0">
                          <a:solidFill>
                            <a:schemeClr val="dk1"/>
                          </a:solidFill>
                          <a:effectLst/>
                          <a:latin typeface="Helvetica" panose="020B0604020202030204"/>
                          <a:ea typeface="+mn-ea"/>
                          <a:cs typeface="Helvetica" panose="020B0604020202030204"/>
                        </a:rPr>
                        <a:t>Rispetto degli specifici elementi di valutazione e di mitigazione indicati nel Rapporto VAS con riferimento al criterio DNSH </a:t>
                      </a:r>
                      <a:r>
                        <a:rPr lang="it-IT" sz="800" strike="sngStrike" kern="1200" spc="0" baseline="0">
                          <a:solidFill>
                            <a:srgbClr val="FF0000"/>
                          </a:solidFill>
                          <a:effectLst/>
                          <a:latin typeface="Helvetica" panose="020B0604020202030204"/>
                          <a:ea typeface="+mn-ea"/>
                          <a:cs typeface="Helvetica" panose="020B0604020202030204"/>
                        </a:rPr>
                        <a:t>e la verifica climatica</a:t>
                      </a:r>
                      <a:r>
                        <a:rPr lang="it-IT" sz="800" kern="1200" spc="0" baseline="0">
                          <a:solidFill>
                            <a:schemeClr val="dk1"/>
                          </a:solidFill>
                          <a:effectLst/>
                          <a:latin typeface="Helvetica" panose="020B0604020202030204"/>
                          <a:ea typeface="+mn-ea"/>
                          <a:cs typeface="Helvetica" panose="020B0604020202030204"/>
                        </a:rPr>
                        <a:t>;</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startAt="6"/>
                        <a:tabLst/>
                        <a:defRPr/>
                      </a:pPr>
                      <a:r>
                        <a:rPr lang="it-IT" sz="800" kern="1200" spc="0" baseline="0">
                          <a:solidFill>
                            <a:srgbClr val="FF0000"/>
                          </a:solidFill>
                          <a:effectLst/>
                          <a:latin typeface="Helvetica" panose="020B0604020202030204"/>
                          <a:ea typeface="+mn-ea"/>
                          <a:cs typeface="Helvetica" panose="020B0604020202030204"/>
                        </a:rPr>
                        <a:t>Verifica climatica delle infrastrutture come definita dagli indirizzi nazionali;</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startAt="6"/>
                        <a:tabLst/>
                        <a:defRPr/>
                      </a:pPr>
                      <a:r>
                        <a:rPr lang="it-IT" sz="800" kern="1200" spc="0" baseline="0">
                          <a:solidFill>
                            <a:schemeClr val="dk1"/>
                          </a:solidFill>
                          <a:effectLst/>
                          <a:latin typeface="Helvetica" panose="020B0604020202030204"/>
                          <a:ea typeface="+mn-ea"/>
                          <a:cs typeface="Helvetica" panose="020B0604020202030204"/>
                        </a:rPr>
                        <a:t>Sostenibilità finanziaria dell’intervento.</a:t>
                      </a:r>
                    </a:p>
                  </a:txBody>
                  <a:tcPr>
                    <a:solidFill>
                      <a:srgbClr val="E7F0E9"/>
                    </a:solidFill>
                  </a:tcPr>
                </a:tc>
                <a:tc>
                  <a:txBody>
                    <a:bodyPr/>
                    <a:lstStyle/>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Incremento dell’hosting </a:t>
                      </a:r>
                      <a:r>
                        <a:rPr lang="it-IT" sz="800" b="0" kern="1200" spc="0" baseline="0" dirty="0" err="1">
                          <a:solidFill>
                            <a:schemeClr val="dk1"/>
                          </a:solidFill>
                          <a:latin typeface="Helvetica" panose="020B0604020202020204" pitchFamily="34" charset="0"/>
                          <a:ea typeface="+mn-ea"/>
                          <a:cs typeface="+mn-cs"/>
                        </a:rPr>
                        <a:t>capacity</a:t>
                      </a:r>
                      <a:r>
                        <a:rPr lang="it-IT" sz="800" b="0" kern="1200" spc="0" baseline="0" dirty="0">
                          <a:solidFill>
                            <a:schemeClr val="dk1"/>
                          </a:solidFill>
                          <a:latin typeface="Helvetica" panose="020B0604020202020204" pitchFamily="34" charset="0"/>
                          <a:ea typeface="+mn-ea"/>
                          <a:cs typeface="+mn-cs"/>
                        </a:rPr>
                        <a:t> </a:t>
                      </a:r>
                      <a:r>
                        <a:rPr lang="it-IT" sz="800" b="0" kern="1200" spc="0" baseline="0" dirty="0">
                          <a:solidFill>
                            <a:srgbClr val="FF0000"/>
                          </a:solidFill>
                          <a:latin typeface="Helvetica" panose="020B0604020202020204" pitchFamily="34" charset="0"/>
                          <a:ea typeface="+mn-ea"/>
                          <a:cs typeface="+mn-cs"/>
                        </a:rPr>
                        <a:t>(potenza immettibile sulla rete)</a:t>
                      </a:r>
                      <a:r>
                        <a:rPr lang="it-IT" sz="800" b="0" kern="1200" spc="0" baseline="0" dirty="0">
                          <a:solidFill>
                            <a:schemeClr val="dk1"/>
                          </a:solidFill>
                          <a:latin typeface="Helvetica" panose="020B0604020202020204" pitchFamily="34" charset="0"/>
                          <a:ea typeface="+mn-ea"/>
                          <a:cs typeface="+mn-cs"/>
                        </a:rPr>
                        <a:t>;</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Incremento della potenza prelevabile sul perimetro di rete interessato dall’intervento;</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Digitalizzazione delle cabine primarie e secondarie (dettagliato nel Bando);</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Estensione delle linee BT e MT potenziate o di nuova realizzazione;</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Efficienza economica riferita all’aumento di capacità da generazione distribuita e aumento della potenza prelevabile sul perimetro di rete interessato dall’intervento </a:t>
                      </a:r>
                      <a:r>
                        <a:rPr lang="it-IT" sz="800" b="0" kern="1200" spc="0" baseline="0" dirty="0" err="1">
                          <a:solidFill>
                            <a:schemeClr val="dk1"/>
                          </a:solidFill>
                          <a:latin typeface="Helvetica" panose="020B0604020202020204" pitchFamily="34" charset="0"/>
                          <a:ea typeface="+mn-ea"/>
                          <a:cs typeface="+mn-cs"/>
                        </a:rPr>
                        <a:t>pre</a:t>
                      </a:r>
                      <a:r>
                        <a:rPr lang="it-IT" sz="800" b="0" kern="1200" spc="0" baseline="0" dirty="0">
                          <a:solidFill>
                            <a:schemeClr val="dk1"/>
                          </a:solidFill>
                          <a:latin typeface="Helvetica" panose="020B0604020202020204" pitchFamily="34" charset="0"/>
                          <a:ea typeface="+mn-ea"/>
                          <a:cs typeface="+mn-cs"/>
                        </a:rPr>
                        <a:t>-post intervento;</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Presenza di ulteriori interventi tecnologici e di scambio informazioni;</a:t>
                      </a:r>
                    </a:p>
                    <a:p>
                      <a:pPr marL="108000" indent="-108000" algn="just">
                        <a:spcAft>
                          <a:spcPts val="400"/>
                        </a:spcAft>
                        <a:buFont typeface="+mj-lt"/>
                        <a:buAutoNum type="arabicPeriod"/>
                      </a:pPr>
                      <a:r>
                        <a:rPr lang="it-IT" sz="800" b="0" kern="1200" spc="0" baseline="0" dirty="0">
                          <a:solidFill>
                            <a:schemeClr val="dk1"/>
                          </a:solidFill>
                          <a:latin typeface="Helvetica" panose="020B0604020202020204" pitchFamily="34" charset="0"/>
                          <a:ea typeface="+mn-ea"/>
                          <a:cs typeface="+mn-cs"/>
                        </a:rPr>
                        <a:t>Numero di nodi primari/secondari di trasformazione oggetto di intervento.</a:t>
                      </a:r>
                    </a:p>
                    <a:p>
                      <a:pPr marL="108000" indent="-108000" algn="just">
                        <a:spcAft>
                          <a:spcPts val="400"/>
                        </a:spcAft>
                        <a:buFont typeface="Arial" panose="020B0604020202020204" pitchFamily="34" charset="0"/>
                        <a:buNone/>
                      </a:pPr>
                      <a:endParaRPr lang="it-IT" sz="800" b="0" kern="1200" spc="0" baseline="0" dirty="0">
                        <a:solidFill>
                          <a:schemeClr val="dk1"/>
                        </a:solidFill>
                        <a:latin typeface="Helvetica" panose="020B0604020202020204" pitchFamily="34" charset="0"/>
                        <a:ea typeface="+mn-ea"/>
                        <a:cs typeface="+mn-cs"/>
                      </a:endParaRPr>
                    </a:p>
                  </a:txBody>
                  <a:tcPr>
                    <a:solidFill>
                      <a:srgbClr val="E7F0E9"/>
                    </a:solidFill>
                  </a:tcPr>
                </a:tc>
                <a:tc>
                  <a:txBody>
                    <a:bodyPr/>
                    <a:lstStyle/>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b="0" kern="1200" spc="0" baseline="0" dirty="0">
                          <a:solidFill>
                            <a:schemeClr val="dk1"/>
                          </a:solidFill>
                          <a:latin typeface="Helvetica" panose="020B0604020202030204"/>
                          <a:ea typeface="+mn-ea"/>
                          <a:cs typeface="Helvetica" panose="020B0604020202030204"/>
                        </a:rPr>
                        <a:t>Ricorso a tecnologie atte a migliorare la remotizzazione della gestione della rete;</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endParaRPr lang="it-IT" sz="800" b="0" kern="1200" spc="0" baseline="0" dirty="0">
                        <a:solidFill>
                          <a:schemeClr val="dk1"/>
                        </a:solidFill>
                        <a:latin typeface="Helvetica" panose="020B0604020202030204"/>
                        <a:ea typeface="+mn-ea"/>
                        <a:cs typeface="Helvetica" panose="020B0604020202030204"/>
                      </a:endParaRP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b="0" kern="1200" spc="0" baseline="0" dirty="0">
                          <a:solidFill>
                            <a:schemeClr val="dk1"/>
                          </a:solidFill>
                          <a:latin typeface="Helvetica" panose="020B0604020202030204"/>
                          <a:ea typeface="+mn-ea"/>
                          <a:cs typeface="Helvetica" panose="020B0604020202030204"/>
                        </a:rPr>
                        <a:t>Incremento della capillarità della rete;</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endParaRPr lang="it-IT" sz="800" b="0" kern="1200" spc="0" baseline="0" dirty="0">
                        <a:solidFill>
                          <a:schemeClr val="dk1"/>
                        </a:solidFill>
                        <a:latin typeface="Helvetica" panose="020B0604020202030204"/>
                        <a:ea typeface="+mn-ea"/>
                        <a:cs typeface="Helvetica" panose="020B0604020202030204"/>
                      </a:endParaRP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r>
                        <a:rPr lang="it-IT" sz="800" b="0" kern="1200" spc="0" baseline="0" dirty="0">
                          <a:solidFill>
                            <a:schemeClr val="dk1"/>
                          </a:solidFill>
                          <a:latin typeface="Helvetica" panose="020B0604020202030204"/>
                          <a:ea typeface="+mn-ea"/>
                          <a:cs typeface="Helvetica" panose="020B0604020202030204"/>
                        </a:rPr>
                        <a:t>Possesso di specifiche certificazioni:</a:t>
                      </a:r>
                    </a:p>
                    <a:p>
                      <a:pPr marL="0" marR="0" lvl="0" indent="0" algn="just" defTabSz="914400" rtl="0" eaLnBrk="1" fontAlgn="auto" latinLnBrk="0" hangingPunct="1">
                        <a:lnSpc>
                          <a:spcPct val="100000"/>
                        </a:lnSpc>
                        <a:spcBef>
                          <a:spcPts val="0"/>
                        </a:spcBef>
                        <a:spcAft>
                          <a:spcPts val="400"/>
                        </a:spcAft>
                        <a:buClrTx/>
                        <a:buSzTx/>
                        <a:buFont typeface="+mj-lt"/>
                        <a:buNone/>
                        <a:tabLst/>
                        <a:defRPr/>
                      </a:pPr>
                      <a:r>
                        <a:rPr lang="it-IT" sz="800" b="0" kern="1200" spc="0" baseline="0" dirty="0">
                          <a:solidFill>
                            <a:srgbClr val="FF0000"/>
                          </a:solidFill>
                          <a:latin typeface="Helvetica" panose="020B0604020202030204"/>
                          <a:ea typeface="+mn-ea"/>
                          <a:cs typeface="Helvetica" panose="020B0604020202030204"/>
                        </a:rPr>
                        <a:t>- UNI EN ISO14001: Sistema di gestione ambientale;</a:t>
                      </a:r>
                    </a:p>
                    <a:p>
                      <a:pPr marL="0" marR="0" lvl="0" indent="0" algn="just" defTabSz="914400" rtl="0" eaLnBrk="1" fontAlgn="auto" latinLnBrk="0" hangingPunct="1">
                        <a:lnSpc>
                          <a:spcPct val="100000"/>
                        </a:lnSpc>
                        <a:spcBef>
                          <a:spcPts val="0"/>
                        </a:spcBef>
                        <a:spcAft>
                          <a:spcPts val="400"/>
                        </a:spcAft>
                        <a:buClrTx/>
                        <a:buSzTx/>
                        <a:buFont typeface="+mj-lt"/>
                        <a:buNone/>
                        <a:tabLst/>
                        <a:defRPr/>
                      </a:pPr>
                      <a:r>
                        <a:rPr lang="it-IT" sz="800" b="0" kern="1200" spc="0" baseline="0" dirty="0">
                          <a:solidFill>
                            <a:srgbClr val="FF0000"/>
                          </a:solidFill>
                          <a:latin typeface="Helvetica" panose="020B0604020202030204"/>
                          <a:ea typeface="+mn-ea"/>
                          <a:cs typeface="Helvetica" panose="020B0604020202030204"/>
                        </a:rPr>
                        <a:t>- UNI EN ISO45001: sistema di gestione della salute e sicurezza sul lavoro;</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it-IT" sz="800" b="0" kern="1200" spc="0" baseline="0" dirty="0">
                          <a:solidFill>
                            <a:srgbClr val="FF0000"/>
                          </a:solidFill>
                          <a:latin typeface="Helvetica" panose="020B0604020202030204"/>
                          <a:ea typeface="+mn-ea"/>
                          <a:cs typeface="Helvetica" panose="020B0604020202030204"/>
                        </a:rPr>
                        <a:t>- UNI CEI EN ISO 50001: sistemi di gestione dell’energia.</a:t>
                      </a:r>
                    </a:p>
                    <a:p>
                      <a:pPr marL="108000" marR="0" lvl="0" indent="-108000" algn="just" defTabSz="914400" rtl="0" eaLnBrk="1" fontAlgn="auto" latinLnBrk="0" hangingPunct="1">
                        <a:lnSpc>
                          <a:spcPct val="100000"/>
                        </a:lnSpc>
                        <a:spcBef>
                          <a:spcPts val="0"/>
                        </a:spcBef>
                        <a:spcAft>
                          <a:spcPts val="400"/>
                        </a:spcAft>
                        <a:buClrTx/>
                        <a:buSzTx/>
                        <a:buFont typeface="+mj-lt"/>
                        <a:buAutoNum type="arabicPeriod"/>
                        <a:tabLst/>
                        <a:defRPr/>
                      </a:pPr>
                      <a:endParaRPr lang="it-IT" sz="800" b="0" kern="1200" spc="0" baseline="0" dirty="0">
                        <a:solidFill>
                          <a:schemeClr val="dk1"/>
                        </a:solidFill>
                        <a:latin typeface="Helvetica" panose="020B0604020202030204"/>
                        <a:ea typeface="+mn-ea"/>
                        <a:cs typeface="Helvetica" panose="020B0604020202030204"/>
                      </a:endParaRPr>
                    </a:p>
                    <a:p>
                      <a:pPr marL="0" marR="0" lvl="0" indent="-108000" algn="just" defTabSz="914400" rtl="0" eaLnBrk="1" fontAlgn="auto" latinLnBrk="0" hangingPunct="1">
                        <a:lnSpc>
                          <a:spcPct val="100000"/>
                        </a:lnSpc>
                        <a:spcBef>
                          <a:spcPts val="0"/>
                        </a:spcBef>
                        <a:spcAft>
                          <a:spcPts val="400"/>
                        </a:spcAft>
                        <a:buClrTx/>
                        <a:buSzTx/>
                        <a:buFont typeface="+mj-lt"/>
                        <a:buAutoNum type="arabicPeriod" startAt="4"/>
                        <a:tabLst/>
                        <a:defRPr/>
                      </a:pPr>
                      <a:r>
                        <a:rPr lang="it-IT" sz="800" b="0" kern="1200" spc="0" baseline="0" dirty="0">
                          <a:solidFill>
                            <a:srgbClr val="FF0000"/>
                          </a:solidFill>
                          <a:latin typeface="Helvetica" panose="020B0604020202030204"/>
                          <a:ea typeface="+mn-ea"/>
                          <a:cs typeface="Helvetica" panose="020B0604020202030204"/>
                        </a:rPr>
                        <a:t>Possesso dei titoli autorizzativi o abilitativi. </a:t>
                      </a:r>
                    </a:p>
                  </a:txBody>
                  <a:tcPr>
                    <a:solidFill>
                      <a:srgbClr val="E7F0E9"/>
                    </a:solidFill>
                  </a:tcPr>
                </a:tc>
                <a:extLst>
                  <a:ext uri="{0D108BD9-81ED-4DB2-BD59-A6C34878D82A}">
                    <a16:rowId xmlns:a16="http://schemas.microsoft.com/office/drawing/2014/main" val="1053391327"/>
                  </a:ext>
                </a:extLst>
              </a:tr>
            </a:tbl>
          </a:graphicData>
        </a:graphic>
      </p:graphicFrame>
      <p:sp>
        <p:nvSpPr>
          <p:cNvPr id="5" name="TextBox 4">
            <a:extLst>
              <a:ext uri="{FF2B5EF4-FFF2-40B4-BE49-F238E27FC236}">
                <a16:creationId xmlns:a16="http://schemas.microsoft.com/office/drawing/2014/main" id="{126B6AC7-3093-8371-621C-38921E7FCF45}"/>
              </a:ext>
            </a:extLst>
          </p:cNvPr>
          <p:cNvSpPr txBox="1"/>
          <p:nvPr/>
        </p:nvSpPr>
        <p:spPr>
          <a:xfrm>
            <a:off x="451622" y="1105764"/>
            <a:ext cx="8236090" cy="276999"/>
          </a:xfrm>
          <a:prstGeom prst="rect">
            <a:avLst/>
          </a:prstGeom>
          <a:solidFill>
            <a:srgbClr val="219965"/>
          </a:solidFill>
        </p:spPr>
        <p:txBody>
          <a:bodyPr wrap="square" rtlCol="0">
            <a:spAutoFit/>
          </a:bodyPr>
          <a:lstStyle/>
          <a:p>
            <a:pPr algn="just"/>
            <a:r>
              <a:rPr lang="en-US" sz="1200" b="1">
                <a:solidFill>
                  <a:schemeClr val="bg1"/>
                </a:solidFill>
                <a:latin typeface="Helvetica" panose="020B0604020202030204"/>
                <a:cs typeface="Helvetica" panose="020B0604020202030204"/>
              </a:rPr>
              <a:t>ASSE 2 - </a:t>
            </a:r>
            <a:r>
              <a:rPr lang="it-IT" sz="1200" b="1">
                <a:solidFill>
                  <a:schemeClr val="bg1"/>
                </a:solidFill>
                <a:latin typeface="Helvetica" panose="020B0604020202030204"/>
                <a:cs typeface="Helvetica" panose="020B0604020202030204"/>
              </a:rPr>
              <a:t>Azione 2.3.1. Sviluppo delle Smart Grid</a:t>
            </a:r>
          </a:p>
        </p:txBody>
      </p:sp>
    </p:spTree>
    <p:extLst>
      <p:ext uri="{BB962C8B-B14F-4D97-AF65-F5344CB8AC3E}">
        <p14:creationId xmlns:p14="http://schemas.microsoft.com/office/powerpoint/2010/main" val="2408440509"/>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AFD4874A5F7E46B13E671E24A12586" ma:contentTypeVersion="4" ma:contentTypeDescription="Create a new document." ma:contentTypeScope="" ma:versionID="1eb03e169b4b5edccaee71266295e22d">
  <xsd:schema xmlns:xsd="http://www.w3.org/2001/XMLSchema" xmlns:xs="http://www.w3.org/2001/XMLSchema" xmlns:p="http://schemas.microsoft.com/office/2006/metadata/properties" xmlns:ns2="44ff71e5-9f0b-44da-be08-0f8381b44744" targetNamespace="http://schemas.microsoft.com/office/2006/metadata/properties" ma:root="true" ma:fieldsID="ab015963bf36023260213439bebc1cc1" ns2:_="">
    <xsd:import namespace="44ff71e5-9f0b-44da-be08-0f8381b447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f71e5-9f0b-44da-be08-0f8381b44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8A6CE-D889-4958-9D8A-18EAA21FFD90}">
  <ds:schemaRefs>
    <ds:schemaRef ds:uri="http://schemas.microsoft.com/office/2006/metadata/properties"/>
    <ds:schemaRef ds:uri="http://purl.org/dc/elements/1.1/"/>
    <ds:schemaRef ds:uri="http://purl.org/dc/terms/"/>
    <ds:schemaRef ds:uri="44ff71e5-9f0b-44da-be08-0f8381b4474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F1E4F2A-E95F-4407-8500-F4E0FC66D2F7}">
  <ds:schemaRefs>
    <ds:schemaRef ds:uri="http://schemas.microsoft.com/sharepoint/v3/contenttype/forms"/>
  </ds:schemaRefs>
</ds:datastoreItem>
</file>

<file path=customXml/itemProps3.xml><?xml version="1.0" encoding="utf-8"?>
<ds:datastoreItem xmlns:ds="http://schemas.openxmlformats.org/officeDocument/2006/customXml" ds:itemID="{7DB6AA72-5676-4A1A-99D4-4CC9818F4B35}">
  <ds:schemaRefs>
    <ds:schemaRef ds:uri="44ff71e5-9f0b-44da-be08-0f8381b447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10746</Words>
  <Application>Microsoft Office PowerPoint</Application>
  <PresentationFormat>Presentazione su schermo (4:3)</PresentationFormat>
  <Paragraphs>1259</Paragraphs>
  <Slides>54</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54</vt:i4>
      </vt:variant>
    </vt:vector>
  </HeadingPairs>
  <TitlesOfParts>
    <vt:vector size="61" baseType="lpstr">
      <vt:lpstr>Arial</vt:lpstr>
      <vt:lpstr>Calibri</vt:lpstr>
      <vt:lpstr>Calibri Light</vt:lpstr>
      <vt:lpstr>EYInterstate Light</vt:lpstr>
      <vt:lpstr>Helvetica</vt:lpstr>
      <vt:lpstr>Wingdings</vt:lpstr>
      <vt:lpstr>Office Theme</vt:lpstr>
      <vt:lpstr>COMITATO DI SORVEGLIANZA PR FESR 2021-2027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COMITATO DI SORVEGLIANZA PR FESR 2021-2027</dc:title>
  <dc:creator>***</dc:creator>
  <cp:lastModifiedBy>Giorgio Pier Luigi Bocca</cp:lastModifiedBy>
  <cp:revision>3</cp:revision>
  <dcterms:created xsi:type="dcterms:W3CDTF">2022-09-05T08:24:22Z</dcterms:created>
  <dcterms:modified xsi:type="dcterms:W3CDTF">2024-10-24T07:46:05Z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0x010100C0AFD4874A5F7E46B13E671E24A12586</vt:lpwstr>
  </property>
</Properties>
</file>