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5"/>
  </p:notesMasterIdLst>
  <p:sldIdLst>
    <p:sldId id="257" r:id="rId2"/>
    <p:sldId id="888" r:id="rId3"/>
    <p:sldId id="897" r:id="rId4"/>
    <p:sldId id="898" r:id="rId5"/>
    <p:sldId id="899" r:id="rId6"/>
    <p:sldId id="900" r:id="rId7"/>
    <p:sldId id="901" r:id="rId8"/>
    <p:sldId id="902" r:id="rId9"/>
    <p:sldId id="903" r:id="rId10"/>
    <p:sldId id="904" r:id="rId11"/>
    <p:sldId id="905" r:id="rId12"/>
    <p:sldId id="906" r:id="rId13"/>
    <p:sldId id="89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219965"/>
    <a:srgbClr val="FFFFFF"/>
    <a:srgbClr val="6CA476"/>
    <a:srgbClr val="DEE7D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3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29/10/2024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46" y="595117"/>
            <a:ext cx="10113508" cy="8278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BCBF854-F0CC-40A8-DD3E-E826C67E1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92" r="27068" b="-2294"/>
          <a:stretch/>
        </p:blipFill>
        <p:spPr>
          <a:xfrm>
            <a:off x="303111" y="6609030"/>
            <a:ext cx="2141325" cy="1810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1ED3F5D-F814-CAE0-6BB4-414392EFDCE5}"/>
              </a:ext>
            </a:extLst>
          </p:cNvPr>
          <p:cNvSpPr txBox="1">
            <a:spLocks/>
          </p:cNvSpPr>
          <p:nvPr/>
        </p:nvSpPr>
        <p:spPr>
          <a:xfrm>
            <a:off x="1121323" y="2409866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0C34E7B-50BF-723C-8022-66E2D7660F61}"/>
              </a:ext>
            </a:extLst>
          </p:cNvPr>
          <p:cNvSpPr txBox="1"/>
          <p:nvPr/>
        </p:nvSpPr>
        <p:spPr>
          <a:xfrm>
            <a:off x="1039246" y="5696972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24 ottobre 2024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8C35ACF-A372-D3F8-F1FB-5DBFB32FE0E9}"/>
              </a:ext>
            </a:extLst>
          </p:cNvPr>
          <p:cNvSpPr txBox="1">
            <a:spLocks/>
          </p:cNvSpPr>
          <p:nvPr/>
        </p:nvSpPr>
        <p:spPr>
          <a:xfrm>
            <a:off x="1039246" y="4040478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128270"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Azione</a:t>
            </a:r>
            <a:r>
              <a:rPr lang="it-IT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2.8.1</a:t>
            </a:r>
            <a:r>
              <a:rPr lang="it-IT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“Sostegno al miglioramento del sistema di mobilità urbana integrata”.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90FD09-47C6-D9A9-314F-F46F722F27A7}"/>
              </a:ext>
            </a:extLst>
          </p:cNvPr>
          <p:cNvSpPr txBox="1"/>
          <p:nvPr/>
        </p:nvSpPr>
        <p:spPr>
          <a:xfrm>
            <a:off x="1039245" y="4948556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Francesco Bargiggia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4. Sviluppo dell’azione ad oggi</a:t>
            </a:r>
            <a:endParaRPr lang="it-IT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tangolo arrotondato 115">
            <a:extLst>
              <a:ext uri="{FF2B5EF4-FFF2-40B4-BE49-F238E27FC236}">
                <a16:creationId xmlns:a16="http://schemas.microsoft.com/office/drawing/2014/main" id="{99222351-DC04-2D4F-D96D-618B53B160C5}"/>
              </a:ext>
            </a:extLst>
          </p:cNvPr>
          <p:cNvSpPr/>
          <p:nvPr/>
        </p:nvSpPr>
        <p:spPr>
          <a:xfrm>
            <a:off x="1611742" y="4943047"/>
            <a:ext cx="8287220" cy="526552"/>
          </a:xfrm>
          <a:prstGeom prst="roundRect">
            <a:avLst>
              <a:gd name="adj" fmla="val 7035"/>
            </a:avLst>
          </a:prstGeom>
          <a:noFill/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it-IT" sz="1600" dirty="0">
                <a:solidFill>
                  <a:srgbClr val="007239"/>
                </a:solidFill>
                <a:latin typeface="Century Gothic" panose="020B0502020202020204" pitchFamily="34" charset="0"/>
              </a:rPr>
              <a:t>Deposito domande: 3 settembre 2024 – 18 novembre 2024</a:t>
            </a:r>
          </a:p>
        </p:txBody>
      </p:sp>
      <p:sp>
        <p:nvSpPr>
          <p:cNvPr id="10" name="Rettangolo arrotondato 115">
            <a:extLst>
              <a:ext uri="{FF2B5EF4-FFF2-40B4-BE49-F238E27FC236}">
                <a16:creationId xmlns:a16="http://schemas.microsoft.com/office/drawing/2014/main" id="{7942C870-CAD4-5759-0026-A3BE3CE05B7D}"/>
              </a:ext>
            </a:extLst>
          </p:cNvPr>
          <p:cNvSpPr/>
          <p:nvPr/>
        </p:nvSpPr>
        <p:spPr>
          <a:xfrm>
            <a:off x="2422690" y="2968962"/>
            <a:ext cx="6313639" cy="1279100"/>
          </a:xfrm>
          <a:prstGeom prst="roundRect">
            <a:avLst>
              <a:gd name="adj" fmla="val 7035"/>
            </a:avLst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ttangolo arrotondato 115">
            <a:extLst>
              <a:ext uri="{FF2B5EF4-FFF2-40B4-BE49-F238E27FC236}">
                <a16:creationId xmlns:a16="http://schemas.microsoft.com/office/drawing/2014/main" id="{B5CAD481-3566-0830-2150-E0E977B67032}"/>
              </a:ext>
            </a:extLst>
          </p:cNvPr>
          <p:cNvSpPr/>
          <p:nvPr/>
        </p:nvSpPr>
        <p:spPr>
          <a:xfrm>
            <a:off x="1348033" y="1131368"/>
            <a:ext cx="8814638" cy="1117430"/>
          </a:xfrm>
          <a:prstGeom prst="roundRect">
            <a:avLst>
              <a:gd name="adj" fmla="val 7035"/>
            </a:avLst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it-IT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805467C-3A37-3F44-7282-CC3FF6F9ED2D}"/>
              </a:ext>
            </a:extLst>
          </p:cNvPr>
          <p:cNvSpPr/>
          <p:nvPr/>
        </p:nvSpPr>
        <p:spPr>
          <a:xfrm>
            <a:off x="1253976" y="1191787"/>
            <a:ext cx="2990597" cy="1021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DGR 2198 DEL 15 aprile 2024: approvazione dell’iniziativa “MULTIMODALE URBANO”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B4EC61-F9C3-A2E2-C40C-C8D625F8D06F}"/>
              </a:ext>
            </a:extLst>
          </p:cNvPr>
          <p:cNvSpPr txBox="1"/>
          <p:nvPr/>
        </p:nvSpPr>
        <p:spPr>
          <a:xfrm>
            <a:off x="2474990" y="3041228"/>
            <a:ext cx="2998019" cy="1345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DDUO 11903 del 1 agosto 2024: </a:t>
            </a:r>
            <a:endParaRPr lang="it-IT" sz="1400" dirty="0">
              <a:solidFill>
                <a:srgbClr val="007239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Approvazione dell’Avviso “Iniziativa Multimodale Urbano” </a:t>
            </a: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	</a:t>
            </a:r>
            <a:endParaRPr lang="it-IT" sz="1400" b="1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E86D4E50-3395-665D-4B02-8E729383D599}"/>
              </a:ext>
            </a:extLst>
          </p:cNvPr>
          <p:cNvSpPr/>
          <p:nvPr/>
        </p:nvSpPr>
        <p:spPr>
          <a:xfrm>
            <a:off x="4386813" y="1222007"/>
            <a:ext cx="57196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Procedura valutativa a graduatoria; </a:t>
            </a:r>
          </a:p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contributo a fondo perduto fino al 100% del valore delle spese ammesse a contributo;</a:t>
            </a:r>
          </a:p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Importo singolo progetto: tra 1,5 e 20 mln €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5B9CC73-F487-3044-7A12-9346653F2F83}"/>
              </a:ext>
            </a:extLst>
          </p:cNvPr>
          <p:cNvSpPr/>
          <p:nvPr/>
        </p:nvSpPr>
        <p:spPr>
          <a:xfrm>
            <a:off x="5351008" y="2456289"/>
            <a:ext cx="510100" cy="298112"/>
          </a:xfrm>
          <a:prstGeom prst="downArrow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Freccia in giù 20">
            <a:extLst>
              <a:ext uri="{FF2B5EF4-FFF2-40B4-BE49-F238E27FC236}">
                <a16:creationId xmlns:a16="http://schemas.microsoft.com/office/drawing/2014/main" id="{6F5A3B22-3C2C-818B-58B0-B192F59E5813}"/>
              </a:ext>
            </a:extLst>
          </p:cNvPr>
          <p:cNvSpPr/>
          <p:nvPr/>
        </p:nvSpPr>
        <p:spPr>
          <a:xfrm>
            <a:off x="5418048" y="4371339"/>
            <a:ext cx="510100" cy="409542"/>
          </a:xfrm>
          <a:prstGeom prst="downArrow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A84B15A-E52D-2C86-602D-1809AA0B06F4}"/>
              </a:ext>
            </a:extLst>
          </p:cNvPr>
          <p:cNvSpPr/>
          <p:nvPr/>
        </p:nvSpPr>
        <p:spPr>
          <a:xfrm>
            <a:off x="5525309" y="3134610"/>
            <a:ext cx="47885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Dettaglio spese ammissibili;</a:t>
            </a:r>
          </a:p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esplicitazione criteri e punteggi; </a:t>
            </a:r>
          </a:p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Modulistica;</a:t>
            </a:r>
          </a:p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definizione tempistiche</a:t>
            </a:r>
          </a:p>
        </p:txBody>
      </p:sp>
    </p:spTree>
    <p:extLst>
      <p:ext uri="{BB962C8B-B14F-4D97-AF65-F5344CB8AC3E}">
        <p14:creationId xmlns:p14="http://schemas.microsoft.com/office/powerpoint/2010/main" val="1262272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4. Sviluppo dell’azione ad oggi</a:t>
            </a:r>
            <a:endParaRPr lang="it-IT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EB1DE300-91BA-77F6-A367-7CAA222DE720}"/>
              </a:ext>
            </a:extLst>
          </p:cNvPr>
          <p:cNvSpPr/>
          <p:nvPr/>
        </p:nvSpPr>
        <p:spPr>
          <a:xfrm>
            <a:off x="609600" y="1746021"/>
            <a:ext cx="10881674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Analisi trasportistica preliminare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dell’area di stazione dei Comuni in elenco, con particolare attenzione ai servizi utili all’intermodalità e alla mobilità dolce degli utenti ferroviari; analisi territoriale per individuazione dei poli attrattori e delle connessioni con la stazione.</a:t>
            </a:r>
          </a:p>
          <a:p>
            <a:pPr algn="just">
              <a:spcAft>
                <a:spcPts val="1200"/>
              </a:spcAft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Incontri con i beneficiari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di inquadramento della misura.</a:t>
            </a:r>
          </a:p>
          <a:p>
            <a:pPr algn="just">
              <a:spcAft>
                <a:spcPts val="1200"/>
              </a:spcAft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Predisposizione casella di posta dedicata</a:t>
            </a:r>
          </a:p>
          <a:p>
            <a:pPr algn="just">
              <a:spcAft>
                <a:spcPts val="1200"/>
              </a:spcAft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Risposta ai quesiti (FAQ)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con aggiornamento su </a:t>
            </a:r>
            <a:r>
              <a:rPr lang="it-IT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BeS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e incontri dedicati su richiesta.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8A7E34A-FA68-FB1D-9647-67CD1212F940}"/>
              </a:ext>
            </a:extLst>
          </p:cNvPr>
          <p:cNvSpPr/>
          <p:nvPr/>
        </p:nvSpPr>
        <p:spPr>
          <a:xfrm>
            <a:off x="618478" y="1137307"/>
            <a:ext cx="8328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Attività a supporto dei beneficiari</a:t>
            </a:r>
          </a:p>
        </p:txBody>
      </p:sp>
    </p:spTree>
    <p:extLst>
      <p:ext uri="{BB962C8B-B14F-4D97-AF65-F5344CB8AC3E}">
        <p14:creationId xmlns:p14="http://schemas.microsoft.com/office/powerpoint/2010/main" val="4056548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5. Prossimi step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6AC428A-B35B-4173-A7EA-399CE75B274E}"/>
              </a:ext>
            </a:extLst>
          </p:cNvPr>
          <p:cNvSpPr/>
          <p:nvPr/>
        </p:nvSpPr>
        <p:spPr>
          <a:xfrm>
            <a:off x="723172" y="1680032"/>
            <a:ext cx="1079638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Istruttoria formale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delle domande pervenute: </a:t>
            </a: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dal 19 novembre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Nomina del Nucleo di Valutazione</a:t>
            </a:r>
            <a:endParaRPr lang="it-IT" sz="1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Istruttoria tecnica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Decreto di formalizzazione della graduatoria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degli ammessi e non ammessi all’agevolazione: </a:t>
            </a: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entro il 27 gennaio 2025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Accettazione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dell’agevolazione da parte dei Beneficiari: </a:t>
            </a: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entro febbraio 2025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Erogazione prima quota: </a:t>
            </a: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entro il 31 dicembre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Avvio Lavori: </a:t>
            </a: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entro il 15 settembre 2026</a:t>
            </a:r>
          </a:p>
          <a:p>
            <a:pPr algn="just">
              <a:spcAft>
                <a:spcPts val="1200"/>
              </a:spcAft>
            </a:pPr>
            <a:endParaRPr lang="it-IT" sz="14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23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6426" y="2150073"/>
            <a:ext cx="11029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Sommario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8325B44-0E15-4F2F-A1A2-7860B364A92C}"/>
              </a:ext>
            </a:extLst>
          </p:cNvPr>
          <p:cNvSpPr txBox="1"/>
          <p:nvPr/>
        </p:nvSpPr>
        <p:spPr>
          <a:xfrm>
            <a:off x="740346" y="1825273"/>
            <a:ext cx="83227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dirty="0">
                <a:latin typeface="Century Gothic" panose="020B0502020202020204" pitchFamily="34" charset="0"/>
              </a:rPr>
              <a:t>Inquadramento dell’Azione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>
                <a:latin typeface="Century Gothic" panose="020B0502020202020204" pitchFamily="34" charset="0"/>
              </a:rPr>
              <a:t>Criteri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>
                <a:latin typeface="Century Gothic" panose="020B0502020202020204" pitchFamily="34" charset="0"/>
              </a:rPr>
              <a:t>Interventi ammissibili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>
                <a:latin typeface="Century Gothic" panose="020B0502020202020204" pitchFamily="34" charset="0"/>
              </a:rPr>
              <a:t>Sviluppo dell’azione ad oggi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>
                <a:latin typeface="Century Gothic" panose="020B0502020202020204" pitchFamily="34" charset="0"/>
              </a:rPr>
              <a:t>Prossimi step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Century Gothic" panose="020B0502020202020204" pitchFamily="34" charset="0"/>
            </a:endParaRPr>
          </a:p>
          <a:p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1. Inquadramento dell’Azione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08BD1E1-5991-818F-43B3-BB1AFF5CD010}"/>
              </a:ext>
            </a:extLst>
          </p:cNvPr>
          <p:cNvSpPr txBox="1"/>
          <p:nvPr/>
        </p:nvSpPr>
        <p:spPr>
          <a:xfrm>
            <a:off x="609600" y="1026174"/>
            <a:ext cx="11029949" cy="4873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>
                <a:latin typeface="Century Gothic" panose="020B0502020202020204" pitchFamily="34" charset="0"/>
              </a:rPr>
              <a:t>ASSE 3</a:t>
            </a:r>
            <a:r>
              <a:rPr lang="it-IT" sz="1400" dirty="0">
                <a:latin typeface="Century Gothic" panose="020B0502020202020204" pitchFamily="34" charset="0"/>
              </a:rPr>
              <a:t> 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1400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Un'Europa più verde, a basse emissioni di carbonio e in transizione verso la decarbonizzazione e la resilienza – Mobilità urbana”.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>
                <a:latin typeface="Century Gothic" panose="020B0502020202020204" pitchFamily="34" charset="0"/>
                <a:ea typeface="Calibri" panose="020F0502020204030204" pitchFamily="34" charset="0"/>
              </a:rPr>
              <a:t>Obiettivo Specifico 2.8 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</a:rPr>
              <a:t>“Promuovere la mobilità urbana multimodale sostenibile quale parte della transizione verso un’economia a zero emissioni nette di carbonio”. 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8270"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Azione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2.8.1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“Sostegno al miglioramento del sistema di mobilità urbana integrata”.</a:t>
            </a:r>
          </a:p>
          <a:p>
            <a:pPr algn="just">
              <a:lnSpc>
                <a:spcPct val="115000"/>
              </a:lnSpc>
            </a:pPr>
            <a:r>
              <a:rPr lang="it-IT" sz="14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Finalità: 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l’azione mira a supportare gli investimenti per incrementare la qualità, l’efficienza e la copertura della mobilità attiva e dei trasporti pubblici, migliorando la sicurezza e l’affidabilità del servizio e disincentivando l’utilizzo dei mezzi privati, con l’obiettivo di ottimizzare i tempi di percorrenza e favorire quindi l’accessibilità alle città. 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finalità degli interventi sarà quindi quella di soddisfare, in maniera organica e condivisa, i seguenti obiettivi: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miglioramento 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</a:rPr>
              <a:t>dell’</a:t>
            </a:r>
            <a:r>
              <a:rPr lang="it-IT" sz="1400" b="1" dirty="0">
                <a:latin typeface="Century Gothic" panose="020B0502020202020204" pitchFamily="34" charset="0"/>
                <a:ea typeface="Calibri" panose="020F0502020204030204" pitchFamily="34" charset="0"/>
              </a:rPr>
              <a:t>offerta multimodale 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</a:rPr>
              <a:t>e del sistema complessivo di </a:t>
            </a:r>
            <a:r>
              <a:rPr lang="it-IT" sz="1400" b="1" dirty="0">
                <a:latin typeface="Century Gothic" panose="020B0502020202020204" pitchFamily="34" charset="0"/>
                <a:ea typeface="Calibri" panose="020F0502020204030204" pitchFamily="34" charset="0"/>
              </a:rPr>
              <a:t>accessibilità alla stazione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</a:rPr>
              <a:t>, incentivando gli spostamenti sul territorio con mezzi pubblici e/o condivisi, anche in chiave di sostenibilità ambientale.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miglioramento della </a:t>
            </a:r>
            <a:r>
              <a:rPr lang="it-IT" sz="14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connettività ciclo-pedonale </a:t>
            </a:r>
            <a:r>
              <a:rPr lang="it-IT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le principali direttrici di collegamento fra la stazione e le polarità del territorio;</a:t>
            </a: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400" b="1" kern="100" spc="-100" dirty="0">
                <a:solidFill>
                  <a:srgbClr val="00723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Risorse stanziate: </a:t>
            </a:r>
            <a:r>
              <a:rPr lang="it-IT" sz="1400" b="1" kern="100" spc="-100" dirty="0">
                <a:latin typeface="Century Gothic" panose="020B0502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41 milioni di euro</a:t>
            </a:r>
          </a:p>
          <a:p>
            <a:pPr>
              <a:lnSpc>
                <a:spcPct val="150000"/>
              </a:lnSpc>
            </a:pPr>
            <a:r>
              <a:rPr lang="it-IT" sz="1400" b="1" kern="100" spc="-100" dirty="0">
                <a:solidFill>
                  <a:srgbClr val="00723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Beneficiari:</a:t>
            </a:r>
            <a:r>
              <a:rPr lang="it-IT" sz="1400" b="1" kern="100" spc="-100" dirty="0">
                <a:solidFill>
                  <a:srgbClr val="00B05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kern="100" spc="-100" dirty="0">
                <a:latin typeface="Century Gothic" panose="020B0502020202020204" pitchFamily="34" charset="0"/>
                <a:cs typeface="Arial" panose="020B0604020202020204" pitchFamily="34" charset="0"/>
              </a:rPr>
              <a:t>31 </a:t>
            </a:r>
            <a:r>
              <a:rPr lang="it-IT" sz="1400" b="1" kern="100" spc="-100" dirty="0">
                <a:latin typeface="Century Gothic" panose="020B0502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Comuni + RFI (Rete Ferroviaria Italiana)</a:t>
            </a:r>
            <a:endParaRPr lang="it-IT" sz="1400" b="1" kern="100" spc="-100" dirty="0">
              <a:solidFill>
                <a:schemeClr val="accent6"/>
              </a:solidFill>
              <a:latin typeface="Century Gothic" panose="020B0502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400" b="1" kern="100" spc="-100" dirty="0">
                <a:solidFill>
                  <a:srgbClr val="007239"/>
                </a:solidFill>
                <a:latin typeface="Century Gothic" panose="020B0502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Tempistiche di attivazione: </a:t>
            </a:r>
            <a:r>
              <a:rPr lang="it-IT" sz="1400" b="1" kern="100" spc="-100" dirty="0">
                <a:latin typeface="Century Gothic" panose="020B0502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individuazione interventi 2025 – avvio lavori entro settembre 2026 </a:t>
            </a:r>
          </a:p>
        </p:txBody>
      </p:sp>
    </p:spTree>
    <p:extLst>
      <p:ext uri="{BB962C8B-B14F-4D97-AF65-F5344CB8AC3E}">
        <p14:creationId xmlns:p14="http://schemas.microsoft.com/office/powerpoint/2010/main" val="2811682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2. Criteri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3DB181BD-134B-AF35-A6C9-0AB3EDCC1CF0}"/>
              </a:ext>
            </a:extLst>
          </p:cNvPr>
          <p:cNvSpPr/>
          <p:nvPr/>
        </p:nvSpPr>
        <p:spPr>
          <a:xfrm>
            <a:off x="4570748" y="985601"/>
            <a:ext cx="2705571" cy="1154794"/>
          </a:xfrm>
          <a:prstGeom prst="roundRect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Criteri di ammissibilità</a:t>
            </a:r>
          </a:p>
          <a:p>
            <a:pPr marL="285750" indent="-285750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Criteri di valutazione</a:t>
            </a:r>
          </a:p>
          <a:p>
            <a:pPr marL="285750" indent="-285750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Criteri di premialità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F8D471F-2BD8-39F3-965A-CB4E240063B3}"/>
              </a:ext>
            </a:extLst>
          </p:cNvPr>
          <p:cNvSpPr txBox="1"/>
          <p:nvPr/>
        </p:nvSpPr>
        <p:spPr>
          <a:xfrm>
            <a:off x="914400" y="2675943"/>
            <a:ext cx="10548593" cy="245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CRITERI DI AMMISSIBILITÀ DELL’INTERVENTO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Coerenza con i PUMS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, qualora previsti dalla legislazione vigente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 o con altri   pertinenti strumenti di settore.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Coerenza con gli strumenti di programmazione regionale in ambito ambientale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(con particolare riferimento al PRIA).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Rispetto degli specifici elementi di valutazione e di mitigazione indicati nel Rapporto VAS con riferimento al criterio DNSH.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Rispetto del principio del </a:t>
            </a:r>
            <a:r>
              <a:rPr lang="it-IT" sz="1400" b="1" dirty="0" err="1">
                <a:latin typeface="Century Gothic" panose="020B0502020202020204" pitchFamily="34" charset="0"/>
                <a:cs typeface="Calibri Light" panose="020F0302020204030204" pitchFamily="34" charset="0"/>
              </a:rPr>
              <a:t>Climate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 Proofing.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Rispetto della normativa sulla accessibilità anche a soggetti con disabilità.</a:t>
            </a: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58390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2. Criteri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FBDA1C-C8D2-9266-565A-D7F82FA45F5F}"/>
              </a:ext>
            </a:extLst>
          </p:cNvPr>
          <p:cNvSpPr txBox="1"/>
          <p:nvPr/>
        </p:nvSpPr>
        <p:spPr>
          <a:xfrm>
            <a:off x="609600" y="1100181"/>
            <a:ext cx="11029950" cy="4327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CRITERI DI VALUTAZIONE DELL’INTERVENTO</a:t>
            </a:r>
          </a:p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it-IT" sz="1400" dirty="0">
                <a:solidFill>
                  <a:srgbClr val="007239"/>
                </a:solidFill>
                <a:latin typeface="Century Gothic" panose="020B0502020202020204" pitchFamily="34" charset="0"/>
              </a:rPr>
              <a:t>per attribuzione punteggio ai singoli interventi e definizione graduatoria ammessi all’agevolazione</a:t>
            </a:r>
          </a:p>
          <a:p>
            <a:pPr marL="285750" indent="-285750" algn="just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Presenza di funzioni e servizi di rilevanza urbana identificati come poli attrattori (intermodalità, salute, istruzione, cultura, turismo);</a:t>
            </a:r>
          </a:p>
          <a:p>
            <a:pPr marL="285750" indent="-285750" algn="just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Numero di frequentazioni ferroviarie e spostamenti OD sistematici complessivi, generati e attratti, riferiti alla popolazione residente;</a:t>
            </a:r>
          </a:p>
          <a:p>
            <a:pPr marL="285750" indent="-285750" algn="just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Presenza di differenti infrastrutture e servizi per la mobilità urbana (ad es. nodo ferroviario, linee tpl, ciclovie, area taxi, area sharing, area ricarica elettrica, velostazione,…)</a:t>
            </a:r>
          </a:p>
          <a:p>
            <a:pPr marL="285750" indent="-285750" algn="just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Complementarità e sinergia con interventi già programmati;</a:t>
            </a:r>
          </a:p>
          <a:p>
            <a:pPr marL="285750" indent="-285750" algn="just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Coerenza con gli strumenti di programmazione delle Agenzie del TPL;</a:t>
            </a:r>
          </a:p>
          <a:p>
            <a:pPr marL="285750" indent="-285750" algn="just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Sostenibilità ambientale correlata alla mobilità (e puntando anche a: limitazione del consumo di suolo, produzione di energia da fonti energetiche rinnovabili, utilizzo di materiali riciclati, risparmio energetico, contributo al miglioramento delle condizioni ambientali sito specifiche. </a:t>
            </a:r>
          </a:p>
          <a:p>
            <a:pPr algn="just">
              <a:spcAft>
                <a:spcPts val="400"/>
              </a:spcAft>
            </a:pPr>
            <a:endParaRPr lang="it-IT" sz="1400" b="1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CRITERIO DI PREMIALITÀ: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Presenza del PUMS per città sotto i 100.000 abitanti.</a:t>
            </a:r>
          </a:p>
        </p:txBody>
      </p:sp>
    </p:spTree>
    <p:extLst>
      <p:ext uri="{BB962C8B-B14F-4D97-AF65-F5344CB8AC3E}">
        <p14:creationId xmlns:p14="http://schemas.microsoft.com/office/powerpoint/2010/main" val="3743016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3. Interventi ammissibili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B594E5C5-9F50-65C8-81AE-EEBB9B3432B9}"/>
              </a:ext>
            </a:extLst>
          </p:cNvPr>
          <p:cNvSpPr/>
          <p:nvPr/>
        </p:nvSpPr>
        <p:spPr>
          <a:xfrm>
            <a:off x="2205352" y="2999552"/>
            <a:ext cx="7781299" cy="759155"/>
          </a:xfrm>
          <a:prstGeom prst="roundRect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 sz="160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A205DD0F-FF87-F886-73AC-87CB1B52B72F}"/>
              </a:ext>
            </a:extLst>
          </p:cNvPr>
          <p:cNvSpPr/>
          <p:nvPr/>
        </p:nvSpPr>
        <p:spPr>
          <a:xfrm>
            <a:off x="2205352" y="2014799"/>
            <a:ext cx="7781299" cy="759155"/>
          </a:xfrm>
          <a:prstGeom prst="roundRect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 sz="160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E43EEFE4-4843-DE13-BC2D-D1CD513F7B45}"/>
              </a:ext>
            </a:extLst>
          </p:cNvPr>
          <p:cNvSpPr/>
          <p:nvPr/>
        </p:nvSpPr>
        <p:spPr>
          <a:xfrm>
            <a:off x="2219335" y="4984305"/>
            <a:ext cx="7781299" cy="759156"/>
          </a:xfrm>
          <a:prstGeom prst="roundRect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 sz="160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5EED48B8-0C37-F86C-E16F-FDA4A6F3DC48}"/>
              </a:ext>
            </a:extLst>
          </p:cNvPr>
          <p:cNvSpPr/>
          <p:nvPr/>
        </p:nvSpPr>
        <p:spPr>
          <a:xfrm>
            <a:off x="2205352" y="1110895"/>
            <a:ext cx="7781299" cy="712754"/>
          </a:xfrm>
          <a:prstGeom prst="roundRect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 sz="160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ttangolo con angoli arrotondati 28">
            <a:extLst>
              <a:ext uri="{FF2B5EF4-FFF2-40B4-BE49-F238E27FC236}">
                <a16:creationId xmlns:a16="http://schemas.microsoft.com/office/drawing/2014/main" id="{AE74B7ED-B406-DF9D-D31A-C9DF54EDE562}"/>
              </a:ext>
            </a:extLst>
          </p:cNvPr>
          <p:cNvSpPr/>
          <p:nvPr/>
        </p:nvSpPr>
        <p:spPr>
          <a:xfrm>
            <a:off x="2219336" y="4002892"/>
            <a:ext cx="7781299" cy="759155"/>
          </a:xfrm>
          <a:prstGeom prst="roundRect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 sz="160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E2FA132-A193-DC18-9A35-546D6F40BD63}"/>
              </a:ext>
            </a:extLst>
          </p:cNvPr>
          <p:cNvSpPr txBox="1"/>
          <p:nvPr/>
        </p:nvSpPr>
        <p:spPr>
          <a:xfrm>
            <a:off x="2348344" y="5040715"/>
            <a:ext cx="73959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Miglioramento/realizzazione di collegamenti </a:t>
            </a:r>
          </a:p>
          <a:p>
            <a:pPr algn="ctr"/>
            <a:r>
              <a:rPr lang="it-IT" sz="16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ciclopedonali intermodali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5D1CFB7-091B-889F-FC79-112893B9695B}"/>
              </a:ext>
            </a:extLst>
          </p:cNvPr>
          <p:cNvSpPr txBox="1"/>
          <p:nvPr/>
        </p:nvSpPr>
        <p:spPr>
          <a:xfrm>
            <a:off x="3179230" y="4161312"/>
            <a:ext cx="573419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Parcheggi per biciclette e velostazioni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F9EB91-DE10-4B4C-D8DC-8F686C7E70EC}"/>
              </a:ext>
            </a:extLst>
          </p:cNvPr>
          <p:cNvSpPr txBox="1"/>
          <p:nvPr/>
        </p:nvSpPr>
        <p:spPr>
          <a:xfrm>
            <a:off x="2294962" y="2232837"/>
            <a:ext cx="760207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Dotazione/sistemazione delle aree di sosta e di attesa TPL</a:t>
            </a:r>
            <a:endParaRPr lang="it-IT" b="0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EB50EAD-C5FA-8F3D-AB4F-9A67BED50EE3}"/>
              </a:ext>
            </a:extLst>
          </p:cNvPr>
          <p:cNvSpPr txBox="1"/>
          <p:nvPr/>
        </p:nvSpPr>
        <p:spPr>
          <a:xfrm>
            <a:off x="2300979" y="3062893"/>
            <a:ext cx="76362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Predisposizione stalli K&amp;R e sosta breve</a:t>
            </a:r>
          </a:p>
          <a:p>
            <a:pPr algn="ctr"/>
            <a:r>
              <a:rPr lang="it-IT" b="0" dirty="0">
                <a:solidFill>
                  <a:srgbClr val="007239"/>
                </a:solidFill>
                <a:latin typeface="Century Gothic" panose="020B0502020202020204" pitchFamily="34" charset="0"/>
              </a:rPr>
              <a:t>che non potranno essere a pagamento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9A1CB25-90EB-406C-B4BB-5A25F14EEE68}"/>
              </a:ext>
            </a:extLst>
          </p:cNvPr>
          <p:cNvSpPr txBox="1"/>
          <p:nvPr/>
        </p:nvSpPr>
        <p:spPr>
          <a:xfrm>
            <a:off x="2398015" y="1164134"/>
            <a:ext cx="739597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Riassetto e razionalizzazione dei piazzali esterni di stazione </a:t>
            </a:r>
          </a:p>
          <a:p>
            <a:pPr algn="ctr"/>
            <a:r>
              <a:rPr lang="it-IT" sz="16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e degli accessi</a:t>
            </a:r>
          </a:p>
          <a:p>
            <a:pPr algn="just"/>
            <a:endParaRPr lang="it-IT" sz="1600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71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3. Interventi ammissibili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0157384-8B57-441A-34A2-5B4EAEEBDA44}"/>
              </a:ext>
            </a:extLst>
          </p:cNvPr>
          <p:cNvSpPr txBox="1"/>
          <p:nvPr/>
        </p:nvSpPr>
        <p:spPr>
          <a:xfrm>
            <a:off x="681872" y="1427922"/>
            <a:ext cx="10885406" cy="3962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kern="100" dirty="0">
                <a:latin typeface="Century Gothic" panose="020B0502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Riorganizzazione della viabilità afferente al nodo stazione</a:t>
            </a:r>
            <a:r>
              <a:rPr lang="it-IT" sz="1600" kern="100" dirty="0">
                <a:latin typeface="Century Gothic" panose="020B0502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con annesse opere stradali finalizzate a razionalizzare i percorsi dei veicoli del trasporto pubblico e dei pedoni/ciclisti;</a:t>
            </a: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kern="100" dirty="0">
                <a:latin typeface="Century Gothic" panose="020B0502020202020204" pitchFamily="34" charset="0"/>
                <a:cs typeface="Arial" panose="020B0604020202020204" pitchFamily="34" charset="0"/>
              </a:rPr>
              <a:t>sottopassi e sovrappassi della stazione </a:t>
            </a:r>
            <a:r>
              <a:rPr lang="it-IT" sz="1600" kern="100" dirty="0">
                <a:latin typeface="Century Gothic" panose="020B0502020202020204" pitchFamily="34" charset="0"/>
                <a:cs typeface="Arial" panose="020B0604020202020204" pitchFamily="34" charset="0"/>
              </a:rPr>
              <a:t>che abbiano anche funzione urbana e che possano quindi facilitare ed ottimizzare la mobilità ciclopedonale e l’intermodalità tra i diversi livelli di trasporto pubblico;</a:t>
            </a: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kern="100" dirty="0">
                <a:latin typeface="Century Gothic" panose="020B0502020202020204" pitchFamily="34" charset="0"/>
                <a:cs typeface="Arial" panose="020B0604020202020204" pitchFamily="34" charset="0"/>
              </a:rPr>
              <a:t>corsie preferenziali TPL </a:t>
            </a:r>
            <a:r>
              <a:rPr lang="it-IT" sz="1600" kern="100" dirty="0">
                <a:latin typeface="Century Gothic" panose="020B0502020202020204" pitchFamily="34" charset="0"/>
                <a:cs typeface="Arial" panose="020B0604020202020204" pitchFamily="34" charset="0"/>
              </a:rPr>
              <a:t>che possano migliorare lo scambio ferro-gomma;</a:t>
            </a: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kern="100" dirty="0">
                <a:latin typeface="Century Gothic" panose="020B0502020202020204" pitchFamily="34" charset="0"/>
                <a:cs typeface="Arial" panose="020B0604020202020204" pitchFamily="34" charset="0"/>
              </a:rPr>
              <a:t>arredo urbano e attrezzaggio stalli TPL;</a:t>
            </a: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kern="100" dirty="0">
                <a:latin typeface="Century Gothic" panose="020B0502020202020204" pitchFamily="34" charset="0"/>
                <a:cs typeface="Arial" panose="020B0604020202020204" pitchFamily="34" charset="0"/>
              </a:rPr>
              <a:t>ciclofficina, qualora connessa ad una nuova velostazione </a:t>
            </a:r>
            <a:r>
              <a:rPr lang="it-IT" sz="1600" kern="100" dirty="0">
                <a:latin typeface="Century Gothic" panose="020B0502020202020204" pitchFamily="34" charset="0"/>
                <a:cs typeface="Arial" panose="020B0604020202020204" pitchFamily="34" charset="0"/>
              </a:rPr>
              <a:t>(gestione affidata/concessa nel rispetto delle procedure di evidenza pubblica, a soggetti, anche privati, a condizioni tali da non determinare aiuto di stato);</a:t>
            </a: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kern="100" dirty="0">
                <a:latin typeface="Century Gothic" panose="020B0502020202020204" pitchFamily="34" charset="0"/>
                <a:cs typeface="Arial" panose="020B0604020202020204" pitchFamily="34" charset="0"/>
              </a:rPr>
              <a:t>riqualificazione e/o rifunzionalizzazione di aree e/o edifici esistenti a servizio del trasporto pubblico o dei servizi intermodali.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1169AFD-58D6-2DC4-65FA-0DA4CC5123F1}"/>
              </a:ext>
            </a:extLst>
          </p:cNvPr>
          <p:cNvSpPr txBox="1"/>
          <p:nvPr/>
        </p:nvSpPr>
        <p:spPr>
          <a:xfrm>
            <a:off x="8360156" y="809287"/>
            <a:ext cx="3279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rgbClr val="007239"/>
                </a:solidFill>
                <a:latin typeface="Century Gothic" panose="020B0502020202020204" pitchFamily="34" charset="0"/>
              </a:rPr>
              <a:t>altri possibili interventi</a:t>
            </a:r>
            <a:endParaRPr lang="it-IT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3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4. Sviluppo dell’azione ad oggi</a:t>
            </a:r>
            <a:endParaRPr lang="it-IT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E21AC1-988F-336C-A605-DDD2DCAE84EA}"/>
              </a:ext>
            </a:extLst>
          </p:cNvPr>
          <p:cNvSpPr txBox="1"/>
          <p:nvPr/>
        </p:nvSpPr>
        <p:spPr>
          <a:xfrm>
            <a:off x="8360156" y="782959"/>
            <a:ext cx="3279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rgbClr val="007239"/>
                </a:solidFill>
                <a:latin typeface="Century Gothic" panose="020B0502020202020204" pitchFamily="34" charset="0"/>
              </a:rPr>
              <a:t>le premesse</a:t>
            </a:r>
            <a:endParaRPr lang="it-IT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tangolo arrotondato 115">
            <a:extLst>
              <a:ext uri="{FF2B5EF4-FFF2-40B4-BE49-F238E27FC236}">
                <a16:creationId xmlns:a16="http://schemas.microsoft.com/office/drawing/2014/main" id="{99222351-DC04-2D4F-D96D-618B53B160C5}"/>
              </a:ext>
            </a:extLst>
          </p:cNvPr>
          <p:cNvSpPr/>
          <p:nvPr/>
        </p:nvSpPr>
        <p:spPr>
          <a:xfrm>
            <a:off x="627969" y="5072209"/>
            <a:ext cx="9665007" cy="526552"/>
          </a:xfrm>
          <a:prstGeom prst="roundRect">
            <a:avLst>
              <a:gd name="adj" fmla="val 7035"/>
            </a:avLst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Selezione di 31 ambiti di stazione prioritari</a:t>
            </a:r>
          </a:p>
        </p:txBody>
      </p:sp>
      <p:sp>
        <p:nvSpPr>
          <p:cNvPr id="10" name="Rettangolo arrotondato 115">
            <a:extLst>
              <a:ext uri="{FF2B5EF4-FFF2-40B4-BE49-F238E27FC236}">
                <a16:creationId xmlns:a16="http://schemas.microsoft.com/office/drawing/2014/main" id="{7942C870-CAD4-5759-0026-A3BE3CE05B7D}"/>
              </a:ext>
            </a:extLst>
          </p:cNvPr>
          <p:cNvSpPr/>
          <p:nvPr/>
        </p:nvSpPr>
        <p:spPr>
          <a:xfrm>
            <a:off x="610208" y="2794347"/>
            <a:ext cx="9665007" cy="1927494"/>
          </a:xfrm>
          <a:prstGeom prst="roundRect">
            <a:avLst>
              <a:gd name="adj" fmla="val 7035"/>
            </a:avLst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ttangolo arrotondato 115">
            <a:extLst>
              <a:ext uri="{FF2B5EF4-FFF2-40B4-BE49-F238E27FC236}">
                <a16:creationId xmlns:a16="http://schemas.microsoft.com/office/drawing/2014/main" id="{B5CAD481-3566-0830-2150-E0E977B67032}"/>
              </a:ext>
            </a:extLst>
          </p:cNvPr>
          <p:cNvSpPr/>
          <p:nvPr/>
        </p:nvSpPr>
        <p:spPr>
          <a:xfrm>
            <a:off x="609599" y="1320085"/>
            <a:ext cx="9665007" cy="1219690"/>
          </a:xfrm>
          <a:prstGeom prst="roundRect">
            <a:avLst>
              <a:gd name="adj" fmla="val 7035"/>
            </a:avLst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it-IT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805467C-3A37-3F44-7282-CC3FF6F9ED2D}"/>
              </a:ext>
            </a:extLst>
          </p:cNvPr>
          <p:cNvSpPr/>
          <p:nvPr/>
        </p:nvSpPr>
        <p:spPr>
          <a:xfrm>
            <a:off x="552450" y="1414365"/>
            <a:ext cx="2590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Sottoscrizione </a:t>
            </a:r>
          </a:p>
          <a:p>
            <a:pPr algn="ctr"/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Protocollo di Intesa</a:t>
            </a:r>
          </a:p>
          <a:p>
            <a:pPr algn="ctr"/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RFI –Regione Lombardia</a:t>
            </a:r>
          </a:p>
          <a:p>
            <a:pPr algn="ctr"/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Dicembre 2020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B17562EE-CE1A-6321-55AF-18AA2E480E46}"/>
              </a:ext>
            </a:extLst>
          </p:cNvPr>
          <p:cNvSpPr/>
          <p:nvPr/>
        </p:nvSpPr>
        <p:spPr>
          <a:xfrm>
            <a:off x="3197478" y="2957875"/>
            <a:ext cx="709549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Condivisione dati;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analisi stato di fatto delle 302 stazioni di RFI sul territorio lombardo (Pedonalità – Ciclabilità – TPL/taxi- Sharing </a:t>
            </a:r>
            <a:r>
              <a:rPr lang="it-IT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Mobility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– Sosta mezzi privati, frequentazioni e spostamenti OD – vocazione delle stazioni);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definizione delle  risorse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economiche disponibili delle Parti;</a:t>
            </a:r>
          </a:p>
          <a:p>
            <a:pPr marL="180975" indent="-180975" algn="just">
              <a:buFont typeface="Wingdings" panose="05000000000000000000" pitchFamily="2" charset="2"/>
              <a:buChar char="§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confronto con le 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Agenzie del TPL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sulle linee guida di sviluppo del Programma;</a:t>
            </a:r>
          </a:p>
          <a:p>
            <a:pPr marL="180975" indent="-180975" algn="just">
              <a:buFont typeface="Wingdings" panose="05000000000000000000" pitchFamily="2" charset="2"/>
              <a:buChar char="§"/>
            </a:pPr>
            <a:r>
              <a:rPr lang="it-IT" sz="1400" b="1" dirty="0">
                <a:latin typeface="Century Gothic" panose="020B0502020202020204" pitchFamily="34" charset="0"/>
              </a:rPr>
              <a:t>elaborazioni con punteggio e graduatoria per tutte le stazioni.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B4EC61-F9C3-A2E2-C40C-C8D625F8D06F}"/>
              </a:ext>
            </a:extLst>
          </p:cNvPr>
          <p:cNvSpPr txBox="1"/>
          <p:nvPr/>
        </p:nvSpPr>
        <p:spPr>
          <a:xfrm>
            <a:off x="627969" y="3395302"/>
            <a:ext cx="25695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Stesura del Programma </a:t>
            </a:r>
          </a:p>
          <a:p>
            <a:pPr algn="ctr">
              <a:spcAft>
                <a:spcPts val="600"/>
              </a:spcAft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DGR 7206 del 24/10/2022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E86D4E50-3395-665D-4B02-8E729383D599}"/>
              </a:ext>
            </a:extLst>
          </p:cNvPr>
          <p:cNvSpPr/>
          <p:nvPr/>
        </p:nvSpPr>
        <p:spPr>
          <a:xfrm>
            <a:off x="3143345" y="1332883"/>
            <a:ext cx="703760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Migliorare l’integrazione modale,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la raggiungibilità, la sicurezza e la vivibilità delle stazioni ferroviarie; </a:t>
            </a:r>
          </a:p>
          <a:p>
            <a:pPr marL="182563" indent="-182563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potenziare l’accessibilità e l’integrazione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tra i diversi modi di trasporto secondo una gerarchia che favorisca prioritariamente spostamenti attivi, pubblici e condivisi.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65B9CC73-F487-3044-7A12-9346653F2F83}"/>
              </a:ext>
            </a:extLst>
          </p:cNvPr>
          <p:cNvSpPr/>
          <p:nvPr/>
        </p:nvSpPr>
        <p:spPr>
          <a:xfrm>
            <a:off x="5504742" y="2590502"/>
            <a:ext cx="583211" cy="153118"/>
          </a:xfrm>
          <a:prstGeom prst="downArrow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Freccia in giù 20">
            <a:extLst>
              <a:ext uri="{FF2B5EF4-FFF2-40B4-BE49-F238E27FC236}">
                <a16:creationId xmlns:a16="http://schemas.microsoft.com/office/drawing/2014/main" id="{6F5A3B22-3C2C-818B-58B0-B192F59E5813}"/>
              </a:ext>
            </a:extLst>
          </p:cNvPr>
          <p:cNvSpPr/>
          <p:nvPr/>
        </p:nvSpPr>
        <p:spPr>
          <a:xfrm>
            <a:off x="5613868" y="4777114"/>
            <a:ext cx="583211" cy="219102"/>
          </a:xfrm>
          <a:prstGeom prst="downArrow">
            <a:avLst/>
          </a:prstGeom>
          <a:ln w="28575">
            <a:solidFill>
              <a:srgbClr val="007239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800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4. Sviluppo dell’azione ad oggi</a:t>
            </a:r>
            <a:endParaRPr lang="it-IT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E21AC1-988F-336C-A605-DDD2DCAE84EA}"/>
              </a:ext>
            </a:extLst>
          </p:cNvPr>
          <p:cNvSpPr txBox="1"/>
          <p:nvPr/>
        </p:nvSpPr>
        <p:spPr>
          <a:xfrm>
            <a:off x="8360156" y="782959"/>
            <a:ext cx="3279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rgbClr val="007239"/>
                </a:solidFill>
                <a:latin typeface="Century Gothic" panose="020B0502020202020204" pitchFamily="34" charset="0"/>
              </a:rPr>
              <a:t>le premesse</a:t>
            </a:r>
            <a:endParaRPr lang="it-IT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4533DBD-C348-D9F9-804D-1937B841D14A}"/>
              </a:ext>
            </a:extLst>
          </p:cNvPr>
          <p:cNvSpPr/>
          <p:nvPr/>
        </p:nvSpPr>
        <p:spPr>
          <a:xfrm>
            <a:off x="2087745" y="1024117"/>
            <a:ext cx="62724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I 31 ambiti prioritari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E17A8F1-AD34-A88F-8402-07720FC8BE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51" t="33645" r="29321" b="17782"/>
          <a:stretch/>
        </p:blipFill>
        <p:spPr>
          <a:xfrm>
            <a:off x="1516871" y="1424228"/>
            <a:ext cx="6631522" cy="447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065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1539</TotalTime>
  <Words>1115</Words>
  <Application>Microsoft Office PowerPoint</Application>
  <PresentationFormat>Widescreen</PresentationFormat>
  <Paragraphs>119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Symbol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Silvia Cappa</cp:lastModifiedBy>
  <cp:revision>114</cp:revision>
  <dcterms:created xsi:type="dcterms:W3CDTF">2022-09-21T12:06:12Z</dcterms:created>
  <dcterms:modified xsi:type="dcterms:W3CDTF">2024-10-29T09:11:56Z</dcterms:modified>
</cp:coreProperties>
</file>