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25"/>
  </p:notesMasterIdLst>
  <p:sldIdLst>
    <p:sldId id="436" r:id="rId5"/>
    <p:sldId id="350" r:id="rId6"/>
    <p:sldId id="354" r:id="rId7"/>
    <p:sldId id="355" r:id="rId8"/>
    <p:sldId id="356" r:id="rId9"/>
    <p:sldId id="953" r:id="rId10"/>
    <p:sldId id="437" r:id="rId11"/>
    <p:sldId id="383" r:id="rId12"/>
    <p:sldId id="385" r:id="rId13"/>
    <p:sldId id="438" r:id="rId14"/>
    <p:sldId id="431" r:id="rId15"/>
    <p:sldId id="948" r:id="rId16"/>
    <p:sldId id="344" r:id="rId17"/>
    <p:sldId id="345" r:id="rId18"/>
    <p:sldId id="346" r:id="rId19"/>
    <p:sldId id="428" r:id="rId20"/>
    <p:sldId id="395" r:id="rId21"/>
    <p:sldId id="403" r:id="rId22"/>
    <p:sldId id="397" r:id="rId23"/>
    <p:sldId id="43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D69F27-91C3-14F6-F64B-9D60F521DF2E}" name="User 29" initials="User 29" userId="User 29" providerId="None"/>
  <p188:author id="{D513F73D-16CD-31CB-C197-95AE67C2D78C}" name="user54" initials="U54" userId="user54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1B6"/>
    <a:srgbClr val="E5D1E1"/>
    <a:srgbClr val="E49CDA"/>
    <a:srgbClr val="164094"/>
    <a:srgbClr val="4472C4"/>
    <a:srgbClr val="C55A11"/>
    <a:srgbClr val="A5A1A1"/>
    <a:srgbClr val="AAB3C2"/>
    <a:srgbClr val="D3D3D4"/>
    <a:srgbClr val="007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DE60-31D9-483D-968C-5B58253B2FFD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5317-43E2-43B4-9481-70735C623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44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5317-43E2-43B4-9481-70735C6235F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36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162050" y="6356351"/>
            <a:ext cx="2057400" cy="365125"/>
          </a:xfrm>
        </p:spPr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3">
            <a:extLst>
              <a:ext uri="{FF2B5EF4-FFF2-40B4-BE49-F238E27FC236}">
                <a16:creationId xmlns:a16="http://schemas.microsoft.com/office/drawing/2014/main" id="{F3D47965-E1DE-D169-CB23-9068137529D6}"/>
              </a:ext>
            </a:extLst>
          </p:cNvPr>
          <p:cNvSpPr/>
          <p:nvPr userDrawn="1"/>
        </p:nvSpPr>
        <p:spPr>
          <a:xfrm>
            <a:off x="147484" y="135000"/>
            <a:ext cx="8849032" cy="6588000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0" name="Immagine 5">
            <a:extLst>
              <a:ext uri="{FF2B5EF4-FFF2-40B4-BE49-F238E27FC236}">
                <a16:creationId xmlns:a16="http://schemas.microsoft.com/office/drawing/2014/main" id="{E93BCFDB-6CA2-0970-452B-3F892747A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597" y="313629"/>
            <a:ext cx="8513685" cy="696934"/>
          </a:xfrm>
          <a:prstGeom prst="rect">
            <a:avLst/>
          </a:prstGeom>
        </p:spPr>
      </p:pic>
      <p:sp>
        <p:nvSpPr>
          <p:cNvPr id="11" name="Sottotitolo 2">
            <a:extLst>
              <a:ext uri="{FF2B5EF4-FFF2-40B4-BE49-F238E27FC236}">
                <a16:creationId xmlns:a16="http://schemas.microsoft.com/office/drawing/2014/main" id="{A9E3330D-82D7-0881-4EA7-E0E909EE2B5F}"/>
              </a:ext>
            </a:extLst>
          </p:cNvPr>
          <p:cNvSpPr txBox="1">
            <a:spLocks/>
          </p:cNvSpPr>
          <p:nvPr userDrawn="1"/>
        </p:nvSpPr>
        <p:spPr>
          <a:xfrm>
            <a:off x="226502" y="6593660"/>
            <a:ext cx="2197915" cy="24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>
                <a:solidFill>
                  <a:schemeClr val="bg1"/>
                </a:solidFill>
                <a:latin typeface="Helvetica" panose="020B0604020202030204" pitchFamily="34" charset="0"/>
              </a:rPr>
              <a:t>www.fesr.regione.lombardia.it</a:t>
            </a:r>
          </a:p>
        </p:txBody>
      </p:sp>
    </p:spTree>
    <p:extLst>
      <p:ext uri="{BB962C8B-B14F-4D97-AF65-F5344CB8AC3E}">
        <p14:creationId xmlns:p14="http://schemas.microsoft.com/office/powerpoint/2010/main" val="238164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98B0-27EF-46FE-9462-226D1E55D672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43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6DD8-E14E-462D-AD1E-8FC3B718454B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9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B4AF-DD75-4F54-B8DB-39168ECC0748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91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E208-14F8-4579-8C01-A193F08629E0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86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4990-8602-4CD0-933F-DE2F83D72F33}" type="datetime1">
              <a:rPr lang="it-IT" smtClean="0"/>
              <a:t>24/10/2024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87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653-74A5-4AAD-B5B3-2EA37664AE4D}" type="datetime1">
              <a:rPr lang="it-IT" smtClean="0"/>
              <a:t>24/10/2024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64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1FFF-B352-4F6D-83A8-85034E80CCB9}" type="datetime1">
              <a:rPr lang="it-IT" smtClean="0"/>
              <a:t>24/10/2024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4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032-A9F6-4659-8373-816EF7E13E97}" type="datetime1">
              <a:rPr lang="it-IT" smtClean="0"/>
              <a:t>24/10/2024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35A15AB9-C491-BDC9-72BF-C52458757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9" b="7770"/>
          <a:stretch/>
        </p:blipFill>
        <p:spPr>
          <a:xfrm>
            <a:off x="3918707" y="6396941"/>
            <a:ext cx="4914900" cy="372975"/>
          </a:xfrm>
          <a:prstGeom prst="rect">
            <a:avLst/>
          </a:prstGeom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79204A0E-D011-05AE-E699-1E2DE0B4C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177"/>
          <a:stretch/>
        </p:blipFill>
        <p:spPr>
          <a:xfrm>
            <a:off x="319597" y="313629"/>
            <a:ext cx="1432291" cy="696934"/>
          </a:xfrm>
          <a:prstGeom prst="rect">
            <a:avLst/>
          </a:prstGeom>
        </p:spPr>
      </p:pic>
      <p:sp>
        <p:nvSpPr>
          <p:cNvPr id="9" name="Shape 117">
            <a:extLst>
              <a:ext uri="{FF2B5EF4-FFF2-40B4-BE49-F238E27FC236}">
                <a16:creationId xmlns:a16="http://schemas.microsoft.com/office/drawing/2014/main" id="{283E00B3-D598-4CE4-7388-44EC2AE45C06}"/>
              </a:ext>
            </a:extLst>
          </p:cNvPr>
          <p:cNvSpPr/>
          <p:nvPr userDrawn="1"/>
        </p:nvSpPr>
        <p:spPr>
          <a:xfrm flipV="1">
            <a:off x="7825607" y="934363"/>
            <a:ext cx="1008000" cy="0"/>
          </a:xfrm>
          <a:prstGeom prst="line">
            <a:avLst/>
          </a:prstGeom>
          <a:ln w="38100">
            <a:solidFill>
              <a:srgbClr val="086A2E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F82ED-4C6E-AAE6-E257-0DCC3579EB67}"/>
              </a:ext>
            </a:extLst>
          </p:cNvPr>
          <p:cNvSpPr/>
          <p:nvPr userDrawn="1"/>
        </p:nvSpPr>
        <p:spPr>
          <a:xfrm>
            <a:off x="157162" y="162936"/>
            <a:ext cx="8829675" cy="61731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8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CE18-3215-44D9-93FA-845FA7D8ACA4}" type="datetime1">
              <a:rPr lang="it-IT" smtClean="0"/>
              <a:t>24/10/2024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72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2605-2AE4-449B-BEB3-1645933FB0D4}" type="datetime1">
              <a:rPr lang="it-IT" smtClean="0"/>
              <a:t>24/10/2024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544E-66F4-44DD-843D-2B6BF787817A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097395" y="63580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ADB2-AAFA-4CEB-A977-8D3C4EBEF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14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E9737-A6C3-4CC5-A79B-BEB03FCF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E11B715B-6222-0E47-724C-34B5E21B044F}"/>
              </a:ext>
            </a:extLst>
          </p:cNvPr>
          <p:cNvSpPr txBox="1"/>
          <p:nvPr/>
        </p:nvSpPr>
        <p:spPr>
          <a:xfrm>
            <a:off x="2104854" y="572528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86A2E"/>
                </a:solidFill>
                <a:latin typeface="Helvetica" panose="020B0604020202030204" pitchFamily="34" charset="0"/>
              </a:rPr>
              <a:t>Agenda</a:t>
            </a:r>
          </a:p>
        </p:txBody>
      </p:sp>
      <p:pic>
        <p:nvPicPr>
          <p:cNvPr id="77" name="Graphic 76" descr="Flip calendar with solid fill">
            <a:extLst>
              <a:ext uri="{FF2B5EF4-FFF2-40B4-BE49-F238E27FC236}">
                <a16:creationId xmlns:a16="http://schemas.microsoft.com/office/drawing/2014/main" id="{612643C5-64EE-88AD-6349-BB4B71E3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0054" y="2668947"/>
            <a:ext cx="356302" cy="3918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B9CC1E-2AC4-B536-BD0A-A68F9F39C5E9}"/>
              </a:ext>
            </a:extLst>
          </p:cNvPr>
          <p:cNvGrpSpPr/>
          <p:nvPr/>
        </p:nvGrpSpPr>
        <p:grpSpPr>
          <a:xfrm>
            <a:off x="669229" y="1123907"/>
            <a:ext cx="7859392" cy="369332"/>
            <a:chOff x="648061" y="1273650"/>
            <a:chExt cx="7859392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4DCF3-0C54-A886-C188-273161F7FE80}"/>
                </a:ext>
              </a:extLst>
            </p:cNvPr>
            <p:cNvSpPr>
              <a:spLocks/>
            </p:cNvSpPr>
            <p:nvPr/>
          </p:nvSpPr>
          <p:spPr>
            <a:xfrm>
              <a:off x="839453" y="1332054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Ordine del Giorno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C256D4-D0F0-97EC-8757-D43AF3770965}"/>
                </a:ext>
              </a:extLst>
            </p:cNvPr>
            <p:cNvSpPr/>
            <p:nvPr/>
          </p:nvSpPr>
          <p:spPr>
            <a:xfrm>
              <a:off x="648061" y="129636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4C474-6DF3-5346-F402-3077976194C1}"/>
                </a:ext>
              </a:extLst>
            </p:cNvPr>
            <p:cNvSpPr txBox="1"/>
            <p:nvPr/>
          </p:nvSpPr>
          <p:spPr>
            <a:xfrm>
              <a:off x="708177" y="127365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FADC2C-58A8-BDB0-8B80-CEAAE395F202}"/>
              </a:ext>
            </a:extLst>
          </p:cNvPr>
          <p:cNvGrpSpPr/>
          <p:nvPr/>
        </p:nvGrpSpPr>
        <p:grpSpPr>
          <a:xfrm>
            <a:off x="669229" y="1516615"/>
            <a:ext cx="7859392" cy="369332"/>
            <a:chOff x="648061" y="1675808"/>
            <a:chExt cx="7859392" cy="3693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BB2BCE-06B4-BB1F-D5A8-81EE570117C9}"/>
                </a:ext>
              </a:extLst>
            </p:cNvPr>
            <p:cNvSpPr>
              <a:spLocks/>
            </p:cNvSpPr>
            <p:nvPr/>
          </p:nvSpPr>
          <p:spPr>
            <a:xfrm>
              <a:off x="839453" y="1682865"/>
              <a:ext cx="7668000" cy="3552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12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dei criteri per la selezione delle operazioni relativi alle Azioni 2.1.1, 2.1.4, 2.2.1, 2.3.1, 1.6.1, 1.6.2, 2.9.1, 2.9.2 e all’Obiettivo specifico 5.2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52EAF6-2EF9-C751-7E27-040C41CDE925}"/>
                </a:ext>
              </a:extLst>
            </p:cNvPr>
            <p:cNvSpPr/>
            <p:nvPr/>
          </p:nvSpPr>
          <p:spPr>
            <a:xfrm>
              <a:off x="648061" y="1698519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E1FB57-0739-DC05-9195-61A1FB868815}"/>
                </a:ext>
              </a:extLst>
            </p:cNvPr>
            <p:cNvSpPr txBox="1"/>
            <p:nvPr/>
          </p:nvSpPr>
          <p:spPr>
            <a:xfrm>
              <a:off x="708177" y="1675808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B4C179-44CF-4FD1-2CD9-0EF4DA006CB3}"/>
              </a:ext>
            </a:extLst>
          </p:cNvPr>
          <p:cNvGrpSpPr/>
          <p:nvPr/>
        </p:nvGrpSpPr>
        <p:grpSpPr>
          <a:xfrm>
            <a:off x="669229" y="1932034"/>
            <a:ext cx="7859392" cy="323911"/>
            <a:chOff x="669229" y="1932034"/>
            <a:chExt cx="7859392" cy="32391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1CFF56-9AD5-BB19-F919-8664F9389B1E}"/>
                </a:ext>
              </a:extLst>
            </p:cNvPr>
            <p:cNvSpPr>
              <a:spLocks/>
            </p:cNvSpPr>
            <p:nvPr/>
          </p:nvSpPr>
          <p:spPr>
            <a:xfrm>
              <a:off x="860621" y="1967727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sullo stato di avanzamento del Programma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E291E1-A125-BAF1-BD0E-3917150AD1B0}"/>
                </a:ext>
              </a:extLst>
            </p:cNvPr>
            <p:cNvSpPr/>
            <p:nvPr/>
          </p:nvSpPr>
          <p:spPr>
            <a:xfrm>
              <a:off x="669229" y="193203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22AE2A5-5736-F5CF-644E-DCAAC2817396}"/>
              </a:ext>
            </a:extLst>
          </p:cNvPr>
          <p:cNvSpPr txBox="1"/>
          <p:nvPr/>
        </p:nvSpPr>
        <p:spPr>
          <a:xfrm>
            <a:off x="729345" y="1909323"/>
            <a:ext cx="207041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rPr>
              <a:t>3</a:t>
            </a:r>
            <a:endParaRPr kumimoji="0" lang="it-IT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/>
              <a:ea typeface="+mj-ea"/>
              <a:cs typeface="Helvetica"/>
              <a:sym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A2AF81-1F36-9551-1180-A0801AD0C38A}"/>
              </a:ext>
            </a:extLst>
          </p:cNvPr>
          <p:cNvSpPr>
            <a:spLocks/>
          </p:cNvSpPr>
          <p:nvPr/>
        </p:nvSpPr>
        <p:spPr>
          <a:xfrm>
            <a:off x="860621" y="2360435"/>
            <a:ext cx="7668000" cy="242618"/>
          </a:xfrm>
          <a:prstGeom prst="rect">
            <a:avLst/>
          </a:prstGeom>
          <a:solidFill>
            <a:srgbClr val="0220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665" tIns="50665" rIns="50665" bIns="50665" numCol="1" spcCol="1270" anchor="ctr" anchorCtr="0">
            <a:noAutofit/>
          </a:bodyPr>
          <a:lstStyle/>
          <a:p>
            <a:pPr marL="252000" lvl="1"/>
            <a:r>
              <a:rPr kumimoji="0" lang="it-IT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Calibri" panose="020F0502020204030204" pitchFamily="34" charset="0"/>
                <a:sym typeface="Helvetica Light"/>
              </a:rPr>
              <a:t>Informativa sulle iniziative di attuazione del PR (a cura delle DDGG interessate)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DC35C30-D43A-9CA1-92F2-201DFA2AAE04}"/>
              </a:ext>
            </a:extLst>
          </p:cNvPr>
          <p:cNvSpPr/>
          <p:nvPr/>
        </p:nvSpPr>
        <p:spPr>
          <a:xfrm>
            <a:off x="669229" y="2324742"/>
            <a:ext cx="327273" cy="323911"/>
          </a:xfrm>
          <a:prstGeom prst="ellipse">
            <a:avLst/>
          </a:prstGeom>
          <a:solidFill>
            <a:schemeClr val="bg1"/>
          </a:solidFill>
          <a:ln w="34925" cap="flat">
            <a:solidFill>
              <a:srgbClr val="02205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Helvetica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21FF5D-A6AB-2235-7B6C-27ABBAD555BC}"/>
              </a:ext>
            </a:extLst>
          </p:cNvPr>
          <p:cNvSpPr txBox="1"/>
          <p:nvPr/>
        </p:nvSpPr>
        <p:spPr>
          <a:xfrm>
            <a:off x="729345" y="2302031"/>
            <a:ext cx="207041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Helvetica"/>
                <a:ea typeface="+mj-ea"/>
                <a:cs typeface="Helvetica"/>
                <a:sym typeface="Calibri"/>
              </a:rPr>
              <a:t>4</a:t>
            </a:r>
            <a:endParaRPr kumimoji="0" lang="it-IT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/>
              <a:ea typeface="+mj-ea"/>
              <a:cs typeface="Helvetica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839F95-57C1-CB0B-9483-BC23AEC9B088}"/>
              </a:ext>
            </a:extLst>
          </p:cNvPr>
          <p:cNvGrpSpPr/>
          <p:nvPr/>
        </p:nvGrpSpPr>
        <p:grpSpPr>
          <a:xfrm>
            <a:off x="669229" y="2717450"/>
            <a:ext cx="7859392" cy="323911"/>
            <a:chOff x="648061" y="2909695"/>
            <a:chExt cx="7859392" cy="32391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109D043-767B-18D7-44A3-3B386F972ED9}"/>
                </a:ext>
              </a:extLst>
            </p:cNvPr>
            <p:cNvSpPr>
              <a:spLocks/>
            </p:cNvSpPr>
            <p:nvPr/>
          </p:nvSpPr>
          <p:spPr>
            <a:xfrm>
              <a:off x="839453" y="2945388"/>
              <a:ext cx="7668000" cy="242618"/>
            </a:xfrm>
            <a:prstGeom prst="rect">
              <a:avLst/>
            </a:prstGeom>
            <a:solidFill>
              <a:srgbClr val="96B0D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sugli esiti e seguiti dell’adesione alla Piattaforma STEP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18ABCF6-11F8-17CF-9029-93A2A2F24381}"/>
                </a:ext>
              </a:extLst>
            </p:cNvPr>
            <p:cNvSpPr/>
            <p:nvPr/>
          </p:nvSpPr>
          <p:spPr>
            <a:xfrm>
              <a:off x="648061" y="2909695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96B0DE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50C2CF7-B80D-F46E-8DCE-D4FF00978D1E}"/>
              </a:ext>
            </a:extLst>
          </p:cNvPr>
          <p:cNvSpPr txBox="1"/>
          <p:nvPr/>
        </p:nvSpPr>
        <p:spPr>
          <a:xfrm>
            <a:off x="729345" y="2694739"/>
            <a:ext cx="207041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Helvetica"/>
                <a:ea typeface="+mj-ea"/>
                <a:cs typeface="Helvetica"/>
                <a:sym typeface="Calibri"/>
              </a:rPr>
              <a:t>5</a:t>
            </a:r>
            <a:endParaRPr kumimoji="0" lang="it-IT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/>
              <a:ea typeface="+mj-ea"/>
              <a:cs typeface="Helvetica"/>
              <a:sym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F15597-BC08-D372-B05F-2D0D5EF61478}"/>
              </a:ext>
            </a:extLst>
          </p:cNvPr>
          <p:cNvGrpSpPr/>
          <p:nvPr/>
        </p:nvGrpSpPr>
        <p:grpSpPr>
          <a:xfrm>
            <a:off x="669229" y="3480155"/>
            <a:ext cx="7859392" cy="369332"/>
            <a:chOff x="648061" y="3342190"/>
            <a:chExt cx="7859392" cy="3693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55C48E-4D77-1A9D-BB82-D923DBDEBFD1}"/>
                </a:ext>
              </a:extLst>
            </p:cNvPr>
            <p:cNvSpPr>
              <a:spLocks/>
            </p:cNvSpPr>
            <p:nvPr/>
          </p:nvSpPr>
          <p:spPr>
            <a:xfrm>
              <a:off x="839453" y="340059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in merito all’aggiornamento del SIGECO del PR FESR 2021/2027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55F3A9-A439-BCDE-86B5-CA14C3237F8C}"/>
                </a:ext>
              </a:extLst>
            </p:cNvPr>
            <p:cNvSpPr/>
            <p:nvPr/>
          </p:nvSpPr>
          <p:spPr>
            <a:xfrm>
              <a:off x="648061" y="336490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CE855D-72D1-04D8-9D86-AD5C2B72A6B1}"/>
                </a:ext>
              </a:extLst>
            </p:cNvPr>
            <p:cNvSpPr txBox="1"/>
            <p:nvPr/>
          </p:nvSpPr>
          <p:spPr>
            <a:xfrm>
              <a:off x="708177" y="334219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7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F3113D-7B8C-8153-FF51-EE76278A33D3}"/>
              </a:ext>
            </a:extLst>
          </p:cNvPr>
          <p:cNvGrpSpPr/>
          <p:nvPr/>
        </p:nvGrpSpPr>
        <p:grpSpPr>
          <a:xfrm>
            <a:off x="669229" y="3872863"/>
            <a:ext cx="7859392" cy="369332"/>
            <a:chOff x="648061" y="3694573"/>
            <a:chExt cx="7859392" cy="3693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3FF584-E388-76D4-A1AD-C3697450A310}"/>
                </a:ext>
              </a:extLst>
            </p:cNvPr>
            <p:cNvSpPr>
              <a:spLocks/>
            </p:cNvSpPr>
            <p:nvPr/>
          </p:nvSpPr>
          <p:spPr>
            <a:xfrm>
              <a:off x="839453" y="3752977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kumimoji="0" lang="it-IT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di Audit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EC810-97E6-E46D-1D0E-6946ED526C98}"/>
                </a:ext>
              </a:extLst>
            </p:cNvPr>
            <p:cNvSpPr/>
            <p:nvPr/>
          </p:nvSpPr>
          <p:spPr>
            <a:xfrm>
              <a:off x="648061" y="371728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522FA5-D248-6574-6525-ABF52666FD77}"/>
                </a:ext>
              </a:extLst>
            </p:cNvPr>
            <p:cNvSpPr txBox="1"/>
            <p:nvPr/>
          </p:nvSpPr>
          <p:spPr>
            <a:xfrm>
              <a:off x="708177" y="3694573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8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A1012F-6D37-C915-13E4-34C45092807F}"/>
              </a:ext>
            </a:extLst>
          </p:cNvPr>
          <p:cNvGrpSpPr/>
          <p:nvPr/>
        </p:nvGrpSpPr>
        <p:grpSpPr>
          <a:xfrm>
            <a:off x="669229" y="4265571"/>
            <a:ext cx="7859392" cy="369332"/>
            <a:chOff x="648061" y="4092980"/>
            <a:chExt cx="7859392" cy="3693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5126E-5134-371F-7329-D7FEB27A61B0}"/>
                </a:ext>
              </a:extLst>
            </p:cNvPr>
            <p:cNvSpPr>
              <a:spLocks/>
            </p:cNvSpPr>
            <p:nvPr/>
          </p:nvSpPr>
          <p:spPr>
            <a:xfrm>
              <a:off x="839453" y="415138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 processo di delega degli Organismi intermedi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349E6-0ABC-E629-B3A6-7F4D923C2BE3}"/>
                </a:ext>
              </a:extLst>
            </p:cNvPr>
            <p:cNvSpPr/>
            <p:nvPr/>
          </p:nvSpPr>
          <p:spPr>
            <a:xfrm>
              <a:off x="648061" y="411569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A4BB75E-26A8-2E7E-41B5-A3A86E84CE39}"/>
                </a:ext>
              </a:extLst>
            </p:cNvPr>
            <p:cNvSpPr txBox="1"/>
            <p:nvPr/>
          </p:nvSpPr>
          <p:spPr>
            <a:xfrm>
              <a:off x="708177" y="409298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9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D48783-2C26-2718-8B0D-5455399EA308}"/>
              </a:ext>
            </a:extLst>
          </p:cNvPr>
          <p:cNvGrpSpPr/>
          <p:nvPr/>
        </p:nvGrpSpPr>
        <p:grpSpPr>
          <a:xfrm>
            <a:off x="649472" y="4519780"/>
            <a:ext cx="7879149" cy="646331"/>
            <a:chOff x="628304" y="4361355"/>
            <a:chExt cx="7879149" cy="6463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4CF442B-6136-02C0-13FE-7963C2E4A7E7}"/>
                </a:ext>
              </a:extLst>
            </p:cNvPr>
            <p:cNvSpPr>
              <a:spLocks/>
            </p:cNvSpPr>
            <p:nvPr/>
          </p:nvSpPr>
          <p:spPr>
            <a:xfrm>
              <a:off x="839453" y="4558258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Ambientale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083A2A6-9142-4E12-0860-BCCEE819D005}"/>
                </a:ext>
              </a:extLst>
            </p:cNvPr>
            <p:cNvSpPr/>
            <p:nvPr/>
          </p:nvSpPr>
          <p:spPr>
            <a:xfrm>
              <a:off x="648061" y="4522565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08F9DC0-1453-3457-D439-5F661243BEF7}"/>
                </a:ext>
              </a:extLst>
            </p:cNvPr>
            <p:cNvSpPr txBox="1"/>
            <p:nvPr/>
          </p:nvSpPr>
          <p:spPr>
            <a:xfrm>
              <a:off x="628304" y="4361355"/>
              <a:ext cx="366786" cy="6463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10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CF200-472F-B13A-0522-68159976E195}"/>
              </a:ext>
            </a:extLst>
          </p:cNvPr>
          <p:cNvGrpSpPr/>
          <p:nvPr/>
        </p:nvGrpSpPr>
        <p:grpSpPr>
          <a:xfrm>
            <a:off x="623847" y="5050987"/>
            <a:ext cx="7904774" cy="369332"/>
            <a:chOff x="602679" y="4898261"/>
            <a:chExt cx="7904774" cy="36933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FA96DF-D5D3-0F1E-5B26-BB43D6ABFDAF}"/>
                </a:ext>
              </a:extLst>
            </p:cNvPr>
            <p:cNvSpPr>
              <a:spLocks/>
            </p:cNvSpPr>
            <p:nvPr/>
          </p:nvSpPr>
          <p:spPr>
            <a:xfrm>
              <a:off x="839453" y="4956665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Informativa sulle attività di comunicazione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BAA934A-0E75-B1AB-5425-126C3274B300}"/>
                </a:ext>
              </a:extLst>
            </p:cNvPr>
            <p:cNvSpPr/>
            <p:nvPr/>
          </p:nvSpPr>
          <p:spPr>
            <a:xfrm>
              <a:off x="645703" y="4920972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88378D-D1DB-81E8-0670-9F7DF33C3053}"/>
                </a:ext>
              </a:extLst>
            </p:cNvPr>
            <p:cNvSpPr txBox="1"/>
            <p:nvPr/>
          </p:nvSpPr>
          <p:spPr>
            <a:xfrm>
              <a:off x="602679" y="4898261"/>
              <a:ext cx="413320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11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04C34-00CA-0A24-14E7-5632AB704085}"/>
              </a:ext>
            </a:extLst>
          </p:cNvPr>
          <p:cNvGrpSpPr/>
          <p:nvPr/>
        </p:nvGrpSpPr>
        <p:grpSpPr>
          <a:xfrm>
            <a:off x="615380" y="5443695"/>
            <a:ext cx="7913241" cy="369332"/>
            <a:chOff x="594212" y="5307443"/>
            <a:chExt cx="7913241" cy="36933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F41EFFB-7FB3-0AF9-D86E-3DA7D0EA48F4}"/>
                </a:ext>
              </a:extLst>
            </p:cNvPr>
            <p:cNvSpPr>
              <a:spLocks/>
            </p:cNvSpPr>
            <p:nvPr/>
          </p:nvSpPr>
          <p:spPr>
            <a:xfrm>
              <a:off x="839453" y="5365847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Varie ed eventuali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E4DC5CE-6610-D703-27E9-3F7B3353C32C}"/>
                </a:ext>
              </a:extLst>
            </p:cNvPr>
            <p:cNvSpPr/>
            <p:nvPr/>
          </p:nvSpPr>
          <p:spPr>
            <a:xfrm>
              <a:off x="646961" y="533015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BF48DAF-B071-F531-88EE-C1B1D44E07E0}"/>
                </a:ext>
              </a:extLst>
            </p:cNvPr>
            <p:cNvSpPr txBox="1"/>
            <p:nvPr/>
          </p:nvSpPr>
          <p:spPr>
            <a:xfrm>
              <a:off x="594212" y="5307443"/>
              <a:ext cx="43277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6E7091-83A2-96C9-0DC5-A1733E2D6EC8}"/>
              </a:ext>
            </a:extLst>
          </p:cNvPr>
          <p:cNvGrpSpPr/>
          <p:nvPr/>
        </p:nvGrpSpPr>
        <p:grpSpPr>
          <a:xfrm>
            <a:off x="632314" y="5836399"/>
            <a:ext cx="7896307" cy="369332"/>
            <a:chOff x="611146" y="5697383"/>
            <a:chExt cx="7896307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D54ECE5-A882-3C0B-0449-9DA78D06E628}"/>
                </a:ext>
              </a:extLst>
            </p:cNvPr>
            <p:cNvSpPr>
              <a:spLocks/>
            </p:cNvSpPr>
            <p:nvPr/>
          </p:nvSpPr>
          <p:spPr>
            <a:xfrm>
              <a:off x="839453" y="576425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Sintesi delle decisioni assunte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83A83A8-D2CC-F595-E664-C56E47E00F7F}"/>
                </a:ext>
              </a:extLst>
            </p:cNvPr>
            <p:cNvSpPr/>
            <p:nvPr/>
          </p:nvSpPr>
          <p:spPr>
            <a:xfrm>
              <a:off x="633837" y="572009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A133A0-EC6F-826A-D68C-BA82F96EDFFB}"/>
                </a:ext>
              </a:extLst>
            </p:cNvPr>
            <p:cNvSpPr txBox="1"/>
            <p:nvPr/>
          </p:nvSpPr>
          <p:spPr>
            <a:xfrm>
              <a:off x="611146" y="5697383"/>
              <a:ext cx="372655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13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B9BE32-2DDD-2D12-0E23-5EBA6C81E8E9}"/>
              </a:ext>
            </a:extLst>
          </p:cNvPr>
          <p:cNvGrpSpPr/>
          <p:nvPr/>
        </p:nvGrpSpPr>
        <p:grpSpPr>
          <a:xfrm>
            <a:off x="669229" y="3087447"/>
            <a:ext cx="7859392" cy="369332"/>
            <a:chOff x="648061" y="2965850"/>
            <a:chExt cx="7859392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E09892-8851-F3E6-D961-87356631D890}"/>
                </a:ext>
              </a:extLst>
            </p:cNvPr>
            <p:cNvSpPr>
              <a:spLocks/>
            </p:cNvSpPr>
            <p:nvPr/>
          </p:nvSpPr>
          <p:spPr>
            <a:xfrm>
              <a:off x="839453" y="302425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relativa all’individuazione degli interventi prioritari di cui all’art. 4 del DL 60/2024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2CF4E5-F384-91B1-69CF-6EC09F96F389}"/>
                </a:ext>
              </a:extLst>
            </p:cNvPr>
            <p:cNvSpPr/>
            <p:nvPr/>
          </p:nvSpPr>
          <p:spPr>
            <a:xfrm>
              <a:off x="648061" y="298856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03445A-99CA-183D-985D-CA97DF4DC46E}"/>
                </a:ext>
              </a:extLst>
            </p:cNvPr>
            <p:cNvSpPr txBox="1"/>
            <p:nvPr/>
          </p:nvSpPr>
          <p:spPr>
            <a:xfrm>
              <a:off x="708177" y="296585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6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94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E9737-A6C3-4CC5-A79B-BEB03FCF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10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E11B715B-6222-0E47-724C-34B5E21B044F}"/>
              </a:ext>
            </a:extLst>
          </p:cNvPr>
          <p:cNvSpPr txBox="1"/>
          <p:nvPr/>
        </p:nvSpPr>
        <p:spPr>
          <a:xfrm>
            <a:off x="2104854" y="572528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86A2E"/>
                </a:solidFill>
                <a:latin typeface="Helvetica" panose="020B0604020202030204" pitchFamily="34" charset="0"/>
              </a:rPr>
              <a:t>Agenda</a:t>
            </a:r>
          </a:p>
        </p:txBody>
      </p:sp>
      <p:pic>
        <p:nvPicPr>
          <p:cNvPr id="77" name="Graphic 76" descr="Flip calendar with solid fill">
            <a:extLst>
              <a:ext uri="{FF2B5EF4-FFF2-40B4-BE49-F238E27FC236}">
                <a16:creationId xmlns:a16="http://schemas.microsoft.com/office/drawing/2014/main" id="{612643C5-64EE-88AD-6349-BB4B71E3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0054" y="3469384"/>
            <a:ext cx="356302" cy="3918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B9CC1E-2AC4-B536-BD0A-A68F9F39C5E9}"/>
              </a:ext>
            </a:extLst>
          </p:cNvPr>
          <p:cNvGrpSpPr/>
          <p:nvPr/>
        </p:nvGrpSpPr>
        <p:grpSpPr>
          <a:xfrm>
            <a:off x="669229" y="1123907"/>
            <a:ext cx="7859392" cy="369332"/>
            <a:chOff x="648061" y="1273650"/>
            <a:chExt cx="7859392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4DCF3-0C54-A886-C188-273161F7FE80}"/>
                </a:ext>
              </a:extLst>
            </p:cNvPr>
            <p:cNvSpPr>
              <a:spLocks/>
            </p:cNvSpPr>
            <p:nvPr/>
          </p:nvSpPr>
          <p:spPr>
            <a:xfrm>
              <a:off x="839453" y="1332054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Ordine del Giorno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C256D4-D0F0-97EC-8757-D43AF3770965}"/>
                </a:ext>
              </a:extLst>
            </p:cNvPr>
            <p:cNvSpPr/>
            <p:nvPr/>
          </p:nvSpPr>
          <p:spPr>
            <a:xfrm>
              <a:off x="648061" y="129636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4C474-6DF3-5346-F402-3077976194C1}"/>
                </a:ext>
              </a:extLst>
            </p:cNvPr>
            <p:cNvSpPr txBox="1"/>
            <p:nvPr/>
          </p:nvSpPr>
          <p:spPr>
            <a:xfrm>
              <a:off x="708177" y="127365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FADC2C-58A8-BDB0-8B80-CEAAE395F202}"/>
              </a:ext>
            </a:extLst>
          </p:cNvPr>
          <p:cNvGrpSpPr/>
          <p:nvPr/>
        </p:nvGrpSpPr>
        <p:grpSpPr>
          <a:xfrm>
            <a:off x="669229" y="1516615"/>
            <a:ext cx="7859392" cy="369332"/>
            <a:chOff x="648061" y="1675808"/>
            <a:chExt cx="7859392" cy="3693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BB2BCE-06B4-BB1F-D5A8-81EE570117C9}"/>
                </a:ext>
              </a:extLst>
            </p:cNvPr>
            <p:cNvSpPr>
              <a:spLocks/>
            </p:cNvSpPr>
            <p:nvPr/>
          </p:nvSpPr>
          <p:spPr>
            <a:xfrm>
              <a:off x="839453" y="1682865"/>
              <a:ext cx="7668000" cy="3552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12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dei criteri per la selezione delle operazioni relativi alle Azioni 2.1.1, 2.1.4, 2.2.1, 2.3.1, 1.6.1, 1.6.2, 2.9.1, 2.9.2 e all’Obiettivo specifico 5.2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52EAF6-2EF9-C751-7E27-040C41CDE925}"/>
                </a:ext>
              </a:extLst>
            </p:cNvPr>
            <p:cNvSpPr/>
            <p:nvPr/>
          </p:nvSpPr>
          <p:spPr>
            <a:xfrm>
              <a:off x="648061" y="1698519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E1FB57-0739-DC05-9195-61A1FB868815}"/>
                </a:ext>
              </a:extLst>
            </p:cNvPr>
            <p:cNvSpPr txBox="1"/>
            <p:nvPr/>
          </p:nvSpPr>
          <p:spPr>
            <a:xfrm>
              <a:off x="708177" y="1675808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C0C59B-E9EE-8629-9154-FBF9D6335BC1}"/>
              </a:ext>
            </a:extLst>
          </p:cNvPr>
          <p:cNvGrpSpPr/>
          <p:nvPr/>
        </p:nvGrpSpPr>
        <p:grpSpPr>
          <a:xfrm>
            <a:off x="669229" y="1909323"/>
            <a:ext cx="7859392" cy="369332"/>
            <a:chOff x="669229" y="1909323"/>
            <a:chExt cx="7859392" cy="3693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1CFF56-9AD5-BB19-F919-8664F9389B1E}"/>
                </a:ext>
              </a:extLst>
            </p:cNvPr>
            <p:cNvSpPr>
              <a:spLocks/>
            </p:cNvSpPr>
            <p:nvPr/>
          </p:nvSpPr>
          <p:spPr>
            <a:xfrm>
              <a:off x="860621" y="1967727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sullo stato di avanzamento del Programma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E291E1-A125-BAF1-BD0E-3917150AD1B0}"/>
                </a:ext>
              </a:extLst>
            </p:cNvPr>
            <p:cNvSpPr/>
            <p:nvPr/>
          </p:nvSpPr>
          <p:spPr>
            <a:xfrm>
              <a:off x="669229" y="193203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2AE2A5-5736-F5CF-644E-DCAAC2817396}"/>
                </a:ext>
              </a:extLst>
            </p:cNvPr>
            <p:cNvSpPr txBox="1"/>
            <p:nvPr/>
          </p:nvSpPr>
          <p:spPr>
            <a:xfrm>
              <a:off x="729345" y="1909323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3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AF348F-2CB9-836E-B46F-695F2F833B27}"/>
              </a:ext>
            </a:extLst>
          </p:cNvPr>
          <p:cNvGrpSpPr/>
          <p:nvPr/>
        </p:nvGrpSpPr>
        <p:grpSpPr>
          <a:xfrm>
            <a:off x="669229" y="2302031"/>
            <a:ext cx="7859392" cy="369332"/>
            <a:chOff x="648061" y="2479646"/>
            <a:chExt cx="7859392" cy="3693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A2AF81-1F36-9551-1180-A0801AD0C38A}"/>
                </a:ext>
              </a:extLst>
            </p:cNvPr>
            <p:cNvSpPr>
              <a:spLocks/>
            </p:cNvSpPr>
            <p:nvPr/>
          </p:nvSpPr>
          <p:spPr>
            <a:xfrm>
              <a:off x="839453" y="2538050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kumimoji="0" lang="it-IT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Calibri" panose="020F0502020204030204" pitchFamily="34" charset="0"/>
                  <a:sym typeface="Helvetica Light"/>
                </a:rPr>
                <a:t>Informativa sulle iniziative di attuazione del PR (a cura delle DDGG interessate)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DC35C30-D43A-9CA1-92F2-201DFA2AAE04}"/>
                </a:ext>
              </a:extLst>
            </p:cNvPr>
            <p:cNvSpPr/>
            <p:nvPr/>
          </p:nvSpPr>
          <p:spPr>
            <a:xfrm>
              <a:off x="648061" y="2502357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21FF5D-A6AB-2235-7B6C-27ABBAD555BC}"/>
                </a:ext>
              </a:extLst>
            </p:cNvPr>
            <p:cNvSpPr txBox="1"/>
            <p:nvPr/>
          </p:nvSpPr>
          <p:spPr>
            <a:xfrm>
              <a:off x="708177" y="2479646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4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CB2807-0905-7A07-8FD2-09551DFB1C6C}"/>
              </a:ext>
            </a:extLst>
          </p:cNvPr>
          <p:cNvGrpSpPr/>
          <p:nvPr/>
        </p:nvGrpSpPr>
        <p:grpSpPr>
          <a:xfrm>
            <a:off x="669229" y="2694739"/>
            <a:ext cx="7859392" cy="369332"/>
            <a:chOff x="648061" y="2886984"/>
            <a:chExt cx="7859392" cy="3693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839F95-57C1-CB0B-9483-BC23AEC9B088}"/>
                </a:ext>
              </a:extLst>
            </p:cNvPr>
            <p:cNvGrpSpPr/>
            <p:nvPr/>
          </p:nvGrpSpPr>
          <p:grpSpPr>
            <a:xfrm>
              <a:off x="648061" y="2909695"/>
              <a:ext cx="7859392" cy="323911"/>
              <a:chOff x="648061" y="2909695"/>
              <a:chExt cx="7859392" cy="32391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09D043-767B-18D7-44A3-3B386F972E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9453" y="2945388"/>
                <a:ext cx="7668000" cy="242618"/>
              </a:xfrm>
              <a:prstGeom prst="rect">
                <a:avLst/>
              </a:prstGeom>
              <a:solidFill>
                <a:srgbClr val="154193">
                  <a:shade val="30000"/>
                  <a:satMod val="11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665" tIns="50665" rIns="50665" bIns="50665" numCol="1" spcCol="1270" anchor="ctr" anchorCtr="0">
                <a:noAutofit/>
              </a:bodyPr>
              <a:lstStyle/>
              <a:p>
                <a:pPr marL="252000" lvl="1"/>
                <a:r>
                  <a:rPr lang="it-IT" sz="1300" b="1">
                    <a:solidFill>
                      <a:srgbClr val="FFFFFF"/>
                    </a:solidFill>
                    <a:latin typeface="Helvetica"/>
                    <a:cs typeface="Calibri" panose="020F0502020204030204" pitchFamily="34" charset="0"/>
                    <a:sym typeface="Helvetica Light"/>
                  </a:rPr>
                  <a:t>Informativa sugli esiti e seguiti dell’adesione alla Piattaforma STEP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18ABCF6-11F8-17CF-9029-93A2A2F24381}"/>
                  </a:ext>
                </a:extLst>
              </p:cNvPr>
              <p:cNvSpPr/>
              <p:nvPr/>
            </p:nvSpPr>
            <p:spPr>
              <a:xfrm>
                <a:off x="648061" y="2909695"/>
                <a:ext cx="327273" cy="323911"/>
              </a:xfrm>
              <a:prstGeom prst="ellipse">
                <a:avLst/>
              </a:prstGeom>
              <a:solidFill>
                <a:schemeClr val="bg1"/>
              </a:solidFill>
              <a:ln w="34925" cap="flat">
                <a:solidFill>
                  <a:srgbClr val="022059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0C2CF7-B80D-F46E-8DCE-D4FF00978D1E}"/>
                </a:ext>
              </a:extLst>
            </p:cNvPr>
            <p:cNvSpPr txBox="1"/>
            <p:nvPr/>
          </p:nvSpPr>
          <p:spPr>
            <a:xfrm>
              <a:off x="708177" y="2886984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5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3E4973-6661-41EB-F7AA-294502CED6B2}"/>
              </a:ext>
            </a:extLst>
          </p:cNvPr>
          <p:cNvGrpSpPr/>
          <p:nvPr/>
        </p:nvGrpSpPr>
        <p:grpSpPr>
          <a:xfrm>
            <a:off x="669229" y="3480155"/>
            <a:ext cx="7859392" cy="369332"/>
            <a:chOff x="669229" y="3480155"/>
            <a:chExt cx="7859392" cy="3693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55C48E-4D77-1A9D-BB82-D923DBDEBFD1}"/>
                </a:ext>
              </a:extLst>
            </p:cNvPr>
            <p:cNvSpPr>
              <a:spLocks/>
            </p:cNvSpPr>
            <p:nvPr/>
          </p:nvSpPr>
          <p:spPr>
            <a:xfrm>
              <a:off x="860621" y="3538559"/>
              <a:ext cx="7668000" cy="242618"/>
            </a:xfrm>
            <a:prstGeom prst="rect">
              <a:avLst/>
            </a:prstGeom>
            <a:solidFill>
              <a:srgbClr val="96B0D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in merito all’aggiornamento del SIGECO del PR FESR 2021/2027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55F3A9-A439-BCDE-86B5-CA14C3237F8C}"/>
                </a:ext>
              </a:extLst>
            </p:cNvPr>
            <p:cNvSpPr/>
            <p:nvPr/>
          </p:nvSpPr>
          <p:spPr>
            <a:xfrm>
              <a:off x="669229" y="3502866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96B0DE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CE855D-72D1-04D8-9D86-AD5C2B72A6B1}"/>
                </a:ext>
              </a:extLst>
            </p:cNvPr>
            <p:cNvSpPr txBox="1"/>
            <p:nvPr/>
          </p:nvSpPr>
          <p:spPr>
            <a:xfrm>
              <a:off x="729345" y="3480155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7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F3113D-7B8C-8153-FF51-EE76278A33D3}"/>
              </a:ext>
            </a:extLst>
          </p:cNvPr>
          <p:cNvGrpSpPr/>
          <p:nvPr/>
        </p:nvGrpSpPr>
        <p:grpSpPr>
          <a:xfrm>
            <a:off x="669229" y="3872863"/>
            <a:ext cx="7859392" cy="369332"/>
            <a:chOff x="648061" y="3694573"/>
            <a:chExt cx="7859392" cy="3693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3FF584-E388-76D4-A1AD-C3697450A310}"/>
                </a:ext>
              </a:extLst>
            </p:cNvPr>
            <p:cNvSpPr>
              <a:spLocks/>
            </p:cNvSpPr>
            <p:nvPr/>
          </p:nvSpPr>
          <p:spPr>
            <a:xfrm>
              <a:off x="839453" y="3752977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kumimoji="0" lang="it-IT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di Audit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EC810-97E6-E46D-1D0E-6946ED526C98}"/>
                </a:ext>
              </a:extLst>
            </p:cNvPr>
            <p:cNvSpPr/>
            <p:nvPr/>
          </p:nvSpPr>
          <p:spPr>
            <a:xfrm>
              <a:off x="648061" y="371728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522FA5-D248-6574-6525-ABF52666FD77}"/>
                </a:ext>
              </a:extLst>
            </p:cNvPr>
            <p:cNvSpPr txBox="1"/>
            <p:nvPr/>
          </p:nvSpPr>
          <p:spPr>
            <a:xfrm>
              <a:off x="708177" y="3694573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8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A1012F-6D37-C915-13E4-34C45092807F}"/>
              </a:ext>
            </a:extLst>
          </p:cNvPr>
          <p:cNvGrpSpPr/>
          <p:nvPr/>
        </p:nvGrpSpPr>
        <p:grpSpPr>
          <a:xfrm>
            <a:off x="669229" y="4265571"/>
            <a:ext cx="7859392" cy="369332"/>
            <a:chOff x="648061" y="4092980"/>
            <a:chExt cx="7859392" cy="3693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5126E-5134-371F-7329-D7FEB27A61B0}"/>
                </a:ext>
              </a:extLst>
            </p:cNvPr>
            <p:cNvSpPr>
              <a:spLocks/>
            </p:cNvSpPr>
            <p:nvPr/>
          </p:nvSpPr>
          <p:spPr>
            <a:xfrm>
              <a:off x="839453" y="415138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 processo di delega degli Organismi intermedi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349E6-0ABC-E629-B3A6-7F4D923C2BE3}"/>
                </a:ext>
              </a:extLst>
            </p:cNvPr>
            <p:cNvSpPr/>
            <p:nvPr/>
          </p:nvSpPr>
          <p:spPr>
            <a:xfrm>
              <a:off x="648061" y="411569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A4BB75E-26A8-2E7E-41B5-A3A86E84CE39}"/>
                </a:ext>
              </a:extLst>
            </p:cNvPr>
            <p:cNvSpPr txBox="1"/>
            <p:nvPr/>
          </p:nvSpPr>
          <p:spPr>
            <a:xfrm>
              <a:off x="708177" y="409298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9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D48783-2C26-2718-8B0D-5455399EA308}"/>
              </a:ext>
            </a:extLst>
          </p:cNvPr>
          <p:cNvGrpSpPr/>
          <p:nvPr/>
        </p:nvGrpSpPr>
        <p:grpSpPr>
          <a:xfrm>
            <a:off x="649472" y="4519780"/>
            <a:ext cx="7879149" cy="646331"/>
            <a:chOff x="628304" y="4361355"/>
            <a:chExt cx="7879149" cy="6463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4CF442B-6136-02C0-13FE-7963C2E4A7E7}"/>
                </a:ext>
              </a:extLst>
            </p:cNvPr>
            <p:cNvSpPr>
              <a:spLocks/>
            </p:cNvSpPr>
            <p:nvPr/>
          </p:nvSpPr>
          <p:spPr>
            <a:xfrm>
              <a:off x="839453" y="4558258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Ambientale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083A2A6-9142-4E12-0860-BCCEE819D005}"/>
                </a:ext>
              </a:extLst>
            </p:cNvPr>
            <p:cNvSpPr/>
            <p:nvPr/>
          </p:nvSpPr>
          <p:spPr>
            <a:xfrm>
              <a:off x="648061" y="4522565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08F9DC0-1453-3457-D439-5F661243BEF7}"/>
                </a:ext>
              </a:extLst>
            </p:cNvPr>
            <p:cNvSpPr txBox="1"/>
            <p:nvPr/>
          </p:nvSpPr>
          <p:spPr>
            <a:xfrm>
              <a:off x="628304" y="4361355"/>
              <a:ext cx="366786" cy="6463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10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CF200-472F-B13A-0522-68159976E195}"/>
              </a:ext>
            </a:extLst>
          </p:cNvPr>
          <p:cNvGrpSpPr/>
          <p:nvPr/>
        </p:nvGrpSpPr>
        <p:grpSpPr>
          <a:xfrm>
            <a:off x="623847" y="5050987"/>
            <a:ext cx="7904774" cy="369332"/>
            <a:chOff x="602679" y="4898261"/>
            <a:chExt cx="7904774" cy="36933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FA96DF-D5D3-0F1E-5B26-BB43D6ABFDAF}"/>
                </a:ext>
              </a:extLst>
            </p:cNvPr>
            <p:cNvSpPr>
              <a:spLocks/>
            </p:cNvSpPr>
            <p:nvPr/>
          </p:nvSpPr>
          <p:spPr>
            <a:xfrm>
              <a:off x="839453" y="4956665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Informativa sulle attività di comunicazione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BAA934A-0E75-B1AB-5425-126C3274B300}"/>
                </a:ext>
              </a:extLst>
            </p:cNvPr>
            <p:cNvSpPr/>
            <p:nvPr/>
          </p:nvSpPr>
          <p:spPr>
            <a:xfrm>
              <a:off x="645703" y="4920972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88378D-D1DB-81E8-0670-9F7DF33C3053}"/>
                </a:ext>
              </a:extLst>
            </p:cNvPr>
            <p:cNvSpPr txBox="1"/>
            <p:nvPr/>
          </p:nvSpPr>
          <p:spPr>
            <a:xfrm>
              <a:off x="602679" y="4898261"/>
              <a:ext cx="413320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11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04C34-00CA-0A24-14E7-5632AB704085}"/>
              </a:ext>
            </a:extLst>
          </p:cNvPr>
          <p:cNvGrpSpPr/>
          <p:nvPr/>
        </p:nvGrpSpPr>
        <p:grpSpPr>
          <a:xfrm>
            <a:off x="615380" y="5443695"/>
            <a:ext cx="7913241" cy="369332"/>
            <a:chOff x="594212" y="5307443"/>
            <a:chExt cx="7913241" cy="36933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F41EFFB-7FB3-0AF9-D86E-3DA7D0EA48F4}"/>
                </a:ext>
              </a:extLst>
            </p:cNvPr>
            <p:cNvSpPr>
              <a:spLocks/>
            </p:cNvSpPr>
            <p:nvPr/>
          </p:nvSpPr>
          <p:spPr>
            <a:xfrm>
              <a:off x="839453" y="5365847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Varie ed eventuali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E4DC5CE-6610-D703-27E9-3F7B3353C32C}"/>
                </a:ext>
              </a:extLst>
            </p:cNvPr>
            <p:cNvSpPr/>
            <p:nvPr/>
          </p:nvSpPr>
          <p:spPr>
            <a:xfrm>
              <a:off x="646961" y="533015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BF48DAF-B071-F531-88EE-C1B1D44E07E0}"/>
                </a:ext>
              </a:extLst>
            </p:cNvPr>
            <p:cNvSpPr txBox="1"/>
            <p:nvPr/>
          </p:nvSpPr>
          <p:spPr>
            <a:xfrm>
              <a:off x="594212" y="5307443"/>
              <a:ext cx="43277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6E7091-83A2-96C9-0DC5-A1733E2D6EC8}"/>
              </a:ext>
            </a:extLst>
          </p:cNvPr>
          <p:cNvGrpSpPr/>
          <p:nvPr/>
        </p:nvGrpSpPr>
        <p:grpSpPr>
          <a:xfrm>
            <a:off x="632314" y="5836399"/>
            <a:ext cx="7896307" cy="369332"/>
            <a:chOff x="611146" y="5697383"/>
            <a:chExt cx="7896307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D54ECE5-A882-3C0B-0449-9DA78D06E628}"/>
                </a:ext>
              </a:extLst>
            </p:cNvPr>
            <p:cNvSpPr>
              <a:spLocks/>
            </p:cNvSpPr>
            <p:nvPr/>
          </p:nvSpPr>
          <p:spPr>
            <a:xfrm>
              <a:off x="839453" y="576425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Sintesi delle decisioni assunte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83A83A8-D2CC-F595-E664-C56E47E00F7F}"/>
                </a:ext>
              </a:extLst>
            </p:cNvPr>
            <p:cNvSpPr/>
            <p:nvPr/>
          </p:nvSpPr>
          <p:spPr>
            <a:xfrm>
              <a:off x="633837" y="572009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A133A0-EC6F-826A-D68C-BA82F96EDFFB}"/>
                </a:ext>
              </a:extLst>
            </p:cNvPr>
            <p:cNvSpPr txBox="1"/>
            <p:nvPr/>
          </p:nvSpPr>
          <p:spPr>
            <a:xfrm>
              <a:off x="611146" y="5697383"/>
              <a:ext cx="372655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13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7F93F0-1912-CFF0-1D48-C472A2B144AA}"/>
              </a:ext>
            </a:extLst>
          </p:cNvPr>
          <p:cNvGrpSpPr/>
          <p:nvPr/>
        </p:nvGrpSpPr>
        <p:grpSpPr>
          <a:xfrm>
            <a:off x="669229" y="3087447"/>
            <a:ext cx="7859392" cy="369332"/>
            <a:chOff x="669229" y="3087447"/>
            <a:chExt cx="7859392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E09892-8851-F3E6-D961-87356631D890}"/>
                </a:ext>
              </a:extLst>
            </p:cNvPr>
            <p:cNvSpPr>
              <a:spLocks/>
            </p:cNvSpPr>
            <p:nvPr/>
          </p:nvSpPr>
          <p:spPr>
            <a:xfrm>
              <a:off x="860621" y="3145851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relativa all’individuazione degli interventi prioritari di cui all’art. 4 del DL 60/2024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2CF4E5-F384-91B1-69CF-6EC09F96F389}"/>
                </a:ext>
              </a:extLst>
            </p:cNvPr>
            <p:cNvSpPr/>
            <p:nvPr/>
          </p:nvSpPr>
          <p:spPr>
            <a:xfrm>
              <a:off x="669229" y="3110158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03445A-99CA-183D-985D-CA97DF4DC46E}"/>
                </a:ext>
              </a:extLst>
            </p:cNvPr>
            <p:cNvSpPr txBox="1"/>
            <p:nvPr/>
          </p:nvSpPr>
          <p:spPr>
            <a:xfrm>
              <a:off x="729345" y="3087447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6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78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625F97-AE7D-0907-A89B-C3CBD80FEFF0}"/>
              </a:ext>
            </a:extLst>
          </p:cNvPr>
          <p:cNvSpPr txBox="1"/>
          <p:nvPr/>
        </p:nvSpPr>
        <p:spPr>
          <a:xfrm>
            <a:off x="382812" y="1213056"/>
            <a:ext cx="8378377" cy="815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indent="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Il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Sistema di Gestione e Controllo del PR FESR 2021-2027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, approvato con D.D.U.O. n. 9842 del 30 giugno 2023, è stato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modificato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con il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Decreto n. 9743 del 27/06/2024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Di seguito sono elencate le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modifiche apportate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3B085-A784-426A-5E7B-1B0FFBA6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11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4AF1A2CA-7A5E-6678-4A6A-240E89B6FB48}"/>
              </a:ext>
            </a:extLst>
          </p:cNvPr>
          <p:cNvSpPr txBox="1"/>
          <p:nvPr/>
        </p:nvSpPr>
        <p:spPr>
          <a:xfrm>
            <a:off x="2116370" y="589861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Aggiornamento del SIGECO - PR FESR 21-27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91671-F728-3748-167A-3BEC6E1B8D2A}"/>
              </a:ext>
            </a:extLst>
          </p:cNvPr>
          <p:cNvSpPr txBox="1"/>
          <p:nvPr/>
        </p:nvSpPr>
        <p:spPr>
          <a:xfrm>
            <a:off x="474253" y="2157984"/>
            <a:ext cx="8286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Aggiornamento della lista delle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Autorità e degli Organismi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coinvolti nell’attuazione del Programma;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Aggiornamento relativo alle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procedure di selezione delle operazioni e alle piste di controllo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Aggiornamento della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struttura organizzativa dell’Autorità di Gestione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a seguito dell’entrata in vigore della DGR n. 628 del 13 luglio 2023;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Modifica e integrazione dell’Allegato 1 –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Manuale delle procedure di selezione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(per i dettagli si rimanda al documento stesso);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Modifica dell’Allegato 5 –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Piste di controllo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(per i dettagli si rimanda al documento stesso);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Inserimento dell’Allegato 6 –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Manuale sulla prevenzione e gestione dei conflitti di interessi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(per i dettagli si rimanda al documento stesso);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Inserimento dell’Allegato 7 –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Checklist appalti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16" name="Picture 15" descr="A green circle with a white check mark in it&#10;&#10;Description automatically generated">
            <a:extLst>
              <a:ext uri="{FF2B5EF4-FFF2-40B4-BE49-F238E27FC236}">
                <a16:creationId xmlns:a16="http://schemas.microsoft.com/office/drawing/2014/main" id="{5AB740FE-04DF-A549-607D-9AB259137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2231897"/>
            <a:ext cx="214440" cy="214440"/>
          </a:xfrm>
          <a:prstGeom prst="rect">
            <a:avLst/>
          </a:prstGeom>
        </p:spPr>
      </p:pic>
      <p:pic>
        <p:nvPicPr>
          <p:cNvPr id="17" name="Picture 16" descr="A green circle with a white check mark in it&#10;&#10;Description automatically generated">
            <a:extLst>
              <a:ext uri="{FF2B5EF4-FFF2-40B4-BE49-F238E27FC236}">
                <a16:creationId xmlns:a16="http://schemas.microsoft.com/office/drawing/2014/main" id="{03991B6D-338E-1F11-BB9A-B8B5B79FD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2884513"/>
            <a:ext cx="214440" cy="214440"/>
          </a:xfrm>
          <a:prstGeom prst="rect">
            <a:avLst/>
          </a:prstGeom>
        </p:spPr>
      </p:pic>
      <p:pic>
        <p:nvPicPr>
          <p:cNvPr id="18" name="Picture 17" descr="A green circle with a white check mark in it&#10;&#10;Description automatically generated">
            <a:extLst>
              <a:ext uri="{FF2B5EF4-FFF2-40B4-BE49-F238E27FC236}">
                <a16:creationId xmlns:a16="http://schemas.microsoft.com/office/drawing/2014/main" id="{7269668C-3BD6-D962-38C7-0CE724D1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3326166"/>
            <a:ext cx="214440" cy="214440"/>
          </a:xfrm>
          <a:prstGeom prst="rect">
            <a:avLst/>
          </a:prstGeom>
        </p:spPr>
      </p:pic>
      <p:pic>
        <p:nvPicPr>
          <p:cNvPr id="19" name="Picture 18" descr="A green circle with a white check mark in it&#10;&#10;Description automatically generated">
            <a:extLst>
              <a:ext uri="{FF2B5EF4-FFF2-40B4-BE49-F238E27FC236}">
                <a16:creationId xmlns:a16="http://schemas.microsoft.com/office/drawing/2014/main" id="{90F3CA2B-7B31-7EAA-560D-7979BFF01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" y="3989510"/>
            <a:ext cx="214440" cy="214440"/>
          </a:xfrm>
          <a:prstGeom prst="rect">
            <a:avLst/>
          </a:prstGeom>
        </p:spPr>
      </p:pic>
      <p:pic>
        <p:nvPicPr>
          <p:cNvPr id="20" name="Picture 19" descr="A green circle with a white check mark in it&#10;&#10;Description automatically generated">
            <a:extLst>
              <a:ext uri="{FF2B5EF4-FFF2-40B4-BE49-F238E27FC236}">
                <a16:creationId xmlns:a16="http://schemas.microsoft.com/office/drawing/2014/main" id="{147C7F7D-EA90-1215-0F10-B562E03B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4625916"/>
            <a:ext cx="214440" cy="214440"/>
          </a:xfrm>
          <a:prstGeom prst="rect">
            <a:avLst/>
          </a:prstGeom>
        </p:spPr>
      </p:pic>
      <p:pic>
        <p:nvPicPr>
          <p:cNvPr id="21" name="Picture 20" descr="A green circle with a white check mark in it&#10;&#10;Description automatically generated">
            <a:extLst>
              <a:ext uri="{FF2B5EF4-FFF2-40B4-BE49-F238E27FC236}">
                <a16:creationId xmlns:a16="http://schemas.microsoft.com/office/drawing/2014/main" id="{DA093AB1-90A9-8072-001B-C8D955847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" y="5093411"/>
            <a:ext cx="214440" cy="214440"/>
          </a:xfrm>
          <a:prstGeom prst="rect">
            <a:avLst/>
          </a:prstGeom>
        </p:spPr>
      </p:pic>
      <p:pic>
        <p:nvPicPr>
          <p:cNvPr id="22" name="Picture 21" descr="A green circle with a white check mark in it&#10;&#10;Description automatically generated">
            <a:extLst>
              <a:ext uri="{FF2B5EF4-FFF2-40B4-BE49-F238E27FC236}">
                <a16:creationId xmlns:a16="http://schemas.microsoft.com/office/drawing/2014/main" id="{66C9E4DD-032D-AD43-9359-F88EC6F1F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5723677"/>
            <a:ext cx="214440" cy="2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3B085-A784-426A-5E7B-1B0FFBA6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12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4AF1A2CA-7A5E-6678-4A6A-240E89B6FB48}"/>
              </a:ext>
            </a:extLst>
          </p:cNvPr>
          <p:cNvSpPr txBox="1"/>
          <p:nvPr/>
        </p:nvSpPr>
        <p:spPr>
          <a:xfrm>
            <a:off x="2116370" y="589861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Aggiornamento soggetti coinvolti nell’attuazione del PR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88EF6-7FB2-1A46-2CCC-86424C3D18F6}"/>
              </a:ext>
            </a:extLst>
          </p:cNvPr>
          <p:cNvSpPr txBox="1"/>
          <p:nvPr/>
        </p:nvSpPr>
        <p:spPr>
          <a:xfrm>
            <a:off x="355103" y="1185524"/>
            <a:ext cx="8188502" cy="81724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R="0" lvl="0" indent="0" algn="just" defTabSz="4572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Di seguito sono evidenziati i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soggetti coinvolti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nell’attuazione del Programma indicati nel paragrafo dedicato alle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 Autorità e agli Organismi del PR FESR 2021-2027 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del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Sistema di Gestione e Controllo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5BC13AD3-5665-BEAF-D766-0A7240FDD045}"/>
              </a:ext>
            </a:extLst>
          </p:cNvPr>
          <p:cNvSpPr/>
          <p:nvPr/>
        </p:nvSpPr>
        <p:spPr>
          <a:xfrm>
            <a:off x="1497429" y="2346036"/>
            <a:ext cx="6149143" cy="3150037"/>
          </a:xfrm>
          <a:custGeom>
            <a:avLst/>
            <a:gdLst>
              <a:gd name="connsiteX0" fmla="*/ 3333366 w 6666732"/>
              <a:gd name="connsiteY0" fmla="*/ 0 h 3574666"/>
              <a:gd name="connsiteX1" fmla="*/ 6666732 w 6666732"/>
              <a:gd name="connsiteY1" fmla="*/ 3333366 h 3574666"/>
              <a:gd name="connsiteX2" fmla="*/ 6662395 w 6666732"/>
              <a:gd name="connsiteY2" fmla="*/ 3504901 h 3574666"/>
              <a:gd name="connsiteX3" fmla="*/ 6657090 w 6666732"/>
              <a:gd name="connsiteY3" fmla="*/ 3574666 h 3574666"/>
              <a:gd name="connsiteX4" fmla="*/ 9642 w 6666732"/>
              <a:gd name="connsiteY4" fmla="*/ 3574666 h 3574666"/>
              <a:gd name="connsiteX5" fmla="*/ 4337 w 6666732"/>
              <a:gd name="connsiteY5" fmla="*/ 3504901 h 3574666"/>
              <a:gd name="connsiteX6" fmla="*/ 0 w 6666732"/>
              <a:gd name="connsiteY6" fmla="*/ 3333366 h 3574666"/>
              <a:gd name="connsiteX7" fmla="*/ 3333366 w 6666732"/>
              <a:gd name="connsiteY7" fmla="*/ 0 h 3574666"/>
              <a:gd name="connsiteX0" fmla="*/ 9642 w 6666732"/>
              <a:gd name="connsiteY0" fmla="*/ 3574666 h 3725903"/>
              <a:gd name="connsiteX1" fmla="*/ 4337 w 6666732"/>
              <a:gd name="connsiteY1" fmla="*/ 3504901 h 3725903"/>
              <a:gd name="connsiteX2" fmla="*/ 0 w 6666732"/>
              <a:gd name="connsiteY2" fmla="*/ 3333366 h 3725903"/>
              <a:gd name="connsiteX3" fmla="*/ 3333366 w 6666732"/>
              <a:gd name="connsiteY3" fmla="*/ 0 h 3725903"/>
              <a:gd name="connsiteX4" fmla="*/ 6666732 w 6666732"/>
              <a:gd name="connsiteY4" fmla="*/ 3333366 h 3725903"/>
              <a:gd name="connsiteX5" fmla="*/ 6662395 w 6666732"/>
              <a:gd name="connsiteY5" fmla="*/ 3504901 h 3725903"/>
              <a:gd name="connsiteX6" fmla="*/ 6657090 w 6666732"/>
              <a:gd name="connsiteY6" fmla="*/ 3574666 h 3725903"/>
              <a:gd name="connsiteX7" fmla="*/ 160810 w 6666732"/>
              <a:gd name="connsiteY7" fmla="*/ 3725903 h 3725903"/>
              <a:gd name="connsiteX0" fmla="*/ 9642 w 6666732"/>
              <a:gd name="connsiteY0" fmla="*/ 3574666 h 3574666"/>
              <a:gd name="connsiteX1" fmla="*/ 4337 w 6666732"/>
              <a:gd name="connsiteY1" fmla="*/ 3504901 h 3574666"/>
              <a:gd name="connsiteX2" fmla="*/ 0 w 6666732"/>
              <a:gd name="connsiteY2" fmla="*/ 3333366 h 3574666"/>
              <a:gd name="connsiteX3" fmla="*/ 3333366 w 6666732"/>
              <a:gd name="connsiteY3" fmla="*/ 0 h 3574666"/>
              <a:gd name="connsiteX4" fmla="*/ 6666732 w 6666732"/>
              <a:gd name="connsiteY4" fmla="*/ 3333366 h 3574666"/>
              <a:gd name="connsiteX5" fmla="*/ 6662395 w 6666732"/>
              <a:gd name="connsiteY5" fmla="*/ 3504901 h 3574666"/>
              <a:gd name="connsiteX6" fmla="*/ 6657090 w 6666732"/>
              <a:gd name="connsiteY6" fmla="*/ 3574666 h 3574666"/>
              <a:gd name="connsiteX7" fmla="*/ 5466883 w 6666732"/>
              <a:gd name="connsiteY7" fmla="*/ 3428288 h 3574666"/>
              <a:gd name="connsiteX0" fmla="*/ 9642 w 6666732"/>
              <a:gd name="connsiteY0" fmla="*/ 3574666 h 3574666"/>
              <a:gd name="connsiteX1" fmla="*/ 4337 w 6666732"/>
              <a:gd name="connsiteY1" fmla="*/ 3504901 h 3574666"/>
              <a:gd name="connsiteX2" fmla="*/ 0 w 6666732"/>
              <a:gd name="connsiteY2" fmla="*/ 3333366 h 3574666"/>
              <a:gd name="connsiteX3" fmla="*/ 3333366 w 6666732"/>
              <a:gd name="connsiteY3" fmla="*/ 0 h 3574666"/>
              <a:gd name="connsiteX4" fmla="*/ 6666732 w 6666732"/>
              <a:gd name="connsiteY4" fmla="*/ 3333366 h 3574666"/>
              <a:gd name="connsiteX5" fmla="*/ 6662395 w 6666732"/>
              <a:gd name="connsiteY5" fmla="*/ 3504901 h 3574666"/>
              <a:gd name="connsiteX6" fmla="*/ 6657090 w 6666732"/>
              <a:gd name="connsiteY6" fmla="*/ 3574666 h 357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6732" h="3574666">
                <a:moveTo>
                  <a:pt x="9642" y="3574666"/>
                </a:moveTo>
                <a:lnTo>
                  <a:pt x="4337" y="3504901"/>
                </a:lnTo>
                <a:cubicBezTo>
                  <a:pt x="1458" y="3448086"/>
                  <a:pt x="0" y="3390896"/>
                  <a:pt x="0" y="3333366"/>
                </a:cubicBezTo>
                <a:cubicBezTo>
                  <a:pt x="0" y="1492399"/>
                  <a:pt x="1492399" y="0"/>
                  <a:pt x="3333366" y="0"/>
                </a:cubicBezTo>
                <a:cubicBezTo>
                  <a:pt x="5174333" y="0"/>
                  <a:pt x="6666732" y="1492399"/>
                  <a:pt x="6666732" y="3333366"/>
                </a:cubicBezTo>
                <a:cubicBezTo>
                  <a:pt x="6666732" y="3390896"/>
                  <a:pt x="6665275" y="3448086"/>
                  <a:pt x="6662395" y="3504901"/>
                </a:cubicBezTo>
                <a:lnTo>
                  <a:pt x="6657090" y="3574666"/>
                </a:lnTo>
              </a:path>
            </a:pathLst>
          </a:custGeom>
          <a:noFill/>
          <a:ln w="38100" cap="sq" cmpd="sng" algn="ctr">
            <a:solidFill>
              <a:srgbClr val="009F4F"/>
            </a:solidFill>
            <a:prstDash val="solid"/>
            <a:miter lim="800000"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48696" tIns="48696" rIns="48696" bIns="48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charset="0"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CE4A58F1-31D7-F9A7-5345-F33F3C7A8717}"/>
              </a:ext>
            </a:extLst>
          </p:cNvPr>
          <p:cNvSpPr/>
          <p:nvPr/>
        </p:nvSpPr>
        <p:spPr>
          <a:xfrm>
            <a:off x="3726389" y="4091827"/>
            <a:ext cx="1691221" cy="712978"/>
          </a:xfrm>
          <a:prstGeom prst="hexagon">
            <a:avLst/>
          </a:prstGeom>
          <a:ln>
            <a:solidFill>
              <a:srgbClr val="1541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PR FESR 2021-2027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58FBD9F-E844-7D87-7FB0-E4F30D364312}"/>
              </a:ext>
            </a:extLst>
          </p:cNvPr>
          <p:cNvGrpSpPr/>
          <p:nvPr/>
        </p:nvGrpSpPr>
        <p:grpSpPr>
          <a:xfrm>
            <a:off x="6193779" y="4986036"/>
            <a:ext cx="1721778" cy="581692"/>
            <a:chOff x="6193779" y="4986036"/>
            <a:chExt cx="1721778" cy="581692"/>
          </a:xfrm>
        </p:grpSpPr>
        <p:sp>
          <p:nvSpPr>
            <p:cNvPr id="7" name="Flowchart: Connector 11">
              <a:extLst>
                <a:ext uri="{FF2B5EF4-FFF2-40B4-BE49-F238E27FC236}">
                  <a16:creationId xmlns:a16="http://schemas.microsoft.com/office/drawing/2014/main" id="{A323F601-C981-A3F0-E491-3D551F5FA8F0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7333598" y="4986036"/>
              <a:ext cx="581959" cy="581692"/>
            </a:xfrm>
            <a:prstGeom prst="flowChartConnector">
              <a:avLst/>
            </a:prstGeom>
            <a:solidFill>
              <a:schemeClr val="bg1"/>
            </a:solidFill>
            <a:ln w="28575" cap="sq" cmpd="sng" algn="ctr">
              <a:solidFill>
                <a:srgbClr val="14419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1209" tIns="61209" rIns="61209" bIns="612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8909E7B-6CDE-E134-DEF8-7A3A1ED00D42}"/>
                </a:ext>
              </a:extLst>
            </p:cNvPr>
            <p:cNvSpPr txBox="1"/>
            <p:nvPr/>
          </p:nvSpPr>
          <p:spPr>
            <a:xfrm>
              <a:off x="6193779" y="5055545"/>
              <a:ext cx="1303350" cy="442674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>
                  <a:latin typeface="Helvetica" panose="020B0604020202020204" pitchFamily="34" charset="0"/>
                </a:rPr>
                <a:t>Struttura Ragioneria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AFAA50A-C0B2-3F9E-B7CE-B245B3648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242" y="5100666"/>
              <a:ext cx="358657" cy="358657"/>
            </a:xfrm>
            <a:prstGeom prst="rect">
              <a:avLst/>
            </a:prstGeom>
          </p:spPr>
        </p:pic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4C2A402-C703-9F24-5266-F73DFEB23A04}"/>
              </a:ext>
            </a:extLst>
          </p:cNvPr>
          <p:cNvGrpSpPr/>
          <p:nvPr/>
        </p:nvGrpSpPr>
        <p:grpSpPr>
          <a:xfrm>
            <a:off x="5784574" y="3831714"/>
            <a:ext cx="1876896" cy="612934"/>
            <a:chOff x="5784574" y="3831714"/>
            <a:chExt cx="1876896" cy="612934"/>
          </a:xfrm>
        </p:grpSpPr>
        <p:sp>
          <p:nvSpPr>
            <p:cNvPr id="11" name="Flowchart: Connector 11">
              <a:extLst>
                <a:ext uri="{FF2B5EF4-FFF2-40B4-BE49-F238E27FC236}">
                  <a16:creationId xmlns:a16="http://schemas.microsoft.com/office/drawing/2014/main" id="{D8DE7FC5-84E1-82B8-EB39-8D359AC3D9EC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7079511" y="3847335"/>
              <a:ext cx="581959" cy="581692"/>
            </a:xfrm>
            <a:prstGeom prst="flowChartConnector">
              <a:avLst/>
            </a:prstGeom>
            <a:solidFill>
              <a:schemeClr val="bg1"/>
            </a:solidFill>
            <a:ln w="28575" cap="sq" cmpd="sng" algn="ctr">
              <a:solidFill>
                <a:srgbClr val="14419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1209" tIns="61209" rIns="61209" bIns="612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80DBB76-4F30-9662-70A2-6D5D139F7A64}"/>
                </a:ext>
              </a:extLst>
            </p:cNvPr>
            <p:cNvSpPr txBox="1"/>
            <p:nvPr/>
          </p:nvSpPr>
          <p:spPr>
            <a:xfrm>
              <a:off x="5784574" y="3831714"/>
              <a:ext cx="1303350" cy="612934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>
                  <a:latin typeface="Helvetica" panose="020B0604020202020204" pitchFamily="34" charset="0"/>
                </a:rPr>
                <a:t>Comitato di Valutazione Aiuti di Stato</a:t>
              </a:r>
            </a:p>
          </p:txBody>
        </p:sp>
        <p:pic>
          <p:nvPicPr>
            <p:cNvPr id="193" name="Picture 192" descr="A magnifying glass and a check mark&#10;&#10;Description automatically generated">
              <a:extLst>
                <a:ext uri="{FF2B5EF4-FFF2-40B4-BE49-F238E27FC236}">
                  <a16:creationId xmlns:a16="http://schemas.microsoft.com/office/drawing/2014/main" id="{37A4D5CB-9899-F0ED-86F5-0A036F189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236" y="3958181"/>
              <a:ext cx="360000" cy="360000"/>
            </a:xfrm>
            <a:prstGeom prst="rect">
              <a:avLst/>
            </a:prstGeom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F3C50CF-4EC3-2389-F5D7-0575AB32092E}"/>
              </a:ext>
            </a:extLst>
          </p:cNvPr>
          <p:cNvGrpSpPr/>
          <p:nvPr/>
        </p:nvGrpSpPr>
        <p:grpSpPr>
          <a:xfrm>
            <a:off x="5247211" y="2645545"/>
            <a:ext cx="1471499" cy="944478"/>
            <a:chOff x="5247211" y="2645545"/>
            <a:chExt cx="1471499" cy="944478"/>
          </a:xfrm>
        </p:grpSpPr>
        <p:sp>
          <p:nvSpPr>
            <p:cNvPr id="8" name="Flowchart: Connector 11">
              <a:extLst>
                <a:ext uri="{FF2B5EF4-FFF2-40B4-BE49-F238E27FC236}">
                  <a16:creationId xmlns:a16="http://schemas.microsoft.com/office/drawing/2014/main" id="{3C28D05B-1D17-D06B-BDE5-6EA94473827B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6136751" y="2645545"/>
              <a:ext cx="581959" cy="581692"/>
            </a:xfrm>
            <a:prstGeom prst="flowChartConnector">
              <a:avLst/>
            </a:prstGeom>
            <a:solidFill>
              <a:schemeClr val="bg1"/>
            </a:solidFill>
            <a:ln w="28575" cap="sq" cmpd="sng" algn="ctr">
              <a:solidFill>
                <a:srgbClr val="14419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1209" tIns="61209" rIns="61209" bIns="612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F47A5915-D28A-E57D-299B-ED66FC44A4B9}"/>
                </a:ext>
              </a:extLst>
            </p:cNvPr>
            <p:cNvSpPr txBox="1"/>
            <p:nvPr/>
          </p:nvSpPr>
          <p:spPr>
            <a:xfrm>
              <a:off x="5247211" y="3147349"/>
              <a:ext cx="1303350" cy="442674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>
                  <a:latin typeface="Helvetica" panose="020B0604020202020204" pitchFamily="34" charset="0"/>
                </a:rPr>
                <a:t>Comitato di Sorveglianza</a:t>
              </a:r>
            </a:p>
          </p:txBody>
        </p:sp>
        <p:pic>
          <p:nvPicPr>
            <p:cNvPr id="195" name="Picture 194" descr="A group of people sitting around a table&#10;&#10;Description automatically generated">
              <a:extLst>
                <a:ext uri="{FF2B5EF4-FFF2-40B4-BE49-F238E27FC236}">
                  <a16:creationId xmlns:a16="http://schemas.microsoft.com/office/drawing/2014/main" id="{E2B43EFC-A660-7D56-8BD2-8FC5E796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57" y="2720391"/>
              <a:ext cx="432000" cy="432000"/>
            </a:xfrm>
            <a:prstGeom prst="rect">
              <a:avLst/>
            </a:prstGeom>
          </p:spPr>
        </p:pic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7F3A4F9-DB93-D765-7109-3C681B1FB1BE}"/>
              </a:ext>
            </a:extLst>
          </p:cNvPr>
          <p:cNvGrpSpPr/>
          <p:nvPr/>
        </p:nvGrpSpPr>
        <p:grpSpPr>
          <a:xfrm>
            <a:off x="3956326" y="2088309"/>
            <a:ext cx="1303350" cy="1042511"/>
            <a:chOff x="3956326" y="2088309"/>
            <a:chExt cx="1303350" cy="1042511"/>
          </a:xfrm>
        </p:grpSpPr>
        <p:sp>
          <p:nvSpPr>
            <p:cNvPr id="9" name="Flowchart: Connector 25">
              <a:extLst>
                <a:ext uri="{FF2B5EF4-FFF2-40B4-BE49-F238E27FC236}">
                  <a16:creationId xmlns:a16="http://schemas.microsoft.com/office/drawing/2014/main" id="{C9138F17-05B1-5A66-D681-794E6DD427E6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4281021" y="2088309"/>
              <a:ext cx="581959" cy="581692"/>
            </a:xfrm>
            <a:prstGeom prst="flowChartConnector">
              <a:avLst/>
            </a:prstGeom>
            <a:solidFill>
              <a:schemeClr val="bg1"/>
            </a:solidFill>
            <a:ln w="28575" cap="sq" cmpd="sng" algn="ctr">
              <a:solidFill>
                <a:srgbClr val="14419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1209" tIns="61209" rIns="61209" bIns="612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9400571-FFE3-E43E-786A-3F5521191D01}"/>
                </a:ext>
              </a:extLst>
            </p:cNvPr>
            <p:cNvSpPr txBox="1"/>
            <p:nvPr/>
          </p:nvSpPr>
          <p:spPr>
            <a:xfrm>
              <a:off x="3956326" y="2688146"/>
              <a:ext cx="1303350" cy="442674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>
                  <a:latin typeface="Helvetica" panose="020B0604020202020204" pitchFamily="34" charset="0"/>
                </a:rPr>
                <a:t>Autorità Pari Opportunità</a:t>
              </a:r>
            </a:p>
          </p:txBody>
        </p:sp>
        <p:pic>
          <p:nvPicPr>
            <p:cNvPr id="197" name="Picture 196" descr="A person and person on scales&#10;&#10;Description automatically generated">
              <a:extLst>
                <a:ext uri="{FF2B5EF4-FFF2-40B4-BE49-F238E27FC236}">
                  <a16:creationId xmlns:a16="http://schemas.microsoft.com/office/drawing/2014/main" id="{7E9EE49E-A5F9-D4CD-4DC9-9D7DCEB2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000" y="2174682"/>
              <a:ext cx="432000" cy="432000"/>
            </a:xfrm>
            <a:prstGeom prst="rect">
              <a:avLst/>
            </a:prstGeom>
          </p:spPr>
        </p:pic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39EA2C6-D194-9BCE-3DF0-0430875A4C9B}"/>
              </a:ext>
            </a:extLst>
          </p:cNvPr>
          <p:cNvGrpSpPr/>
          <p:nvPr/>
        </p:nvGrpSpPr>
        <p:grpSpPr>
          <a:xfrm>
            <a:off x="2379111" y="2645545"/>
            <a:ext cx="1461770" cy="874884"/>
            <a:chOff x="2379111" y="2645545"/>
            <a:chExt cx="1461770" cy="874884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B220124F-0894-82D1-36B6-2ECF9187A57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2379111" y="2645545"/>
              <a:ext cx="581959" cy="581692"/>
            </a:xfrm>
            <a:prstGeom prst="flowChartConnector">
              <a:avLst/>
            </a:prstGeom>
            <a:solidFill>
              <a:schemeClr val="bg1"/>
            </a:solidFill>
            <a:ln w="28575" cap="sq" cmpd="sng" algn="ctr">
              <a:solidFill>
                <a:srgbClr val="14419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1209" tIns="61209" rIns="61209" bIns="612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BFDF65F-B737-3F12-FAA4-1A7C0CBE59C0}"/>
                </a:ext>
              </a:extLst>
            </p:cNvPr>
            <p:cNvSpPr txBox="1"/>
            <p:nvPr/>
          </p:nvSpPr>
          <p:spPr>
            <a:xfrm>
              <a:off x="2537531" y="3077755"/>
              <a:ext cx="1303350" cy="442674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>
                  <a:latin typeface="Helvetica" panose="020B0604020202020204" pitchFamily="34" charset="0"/>
                </a:rPr>
                <a:t>Autorità Ambientale</a:t>
              </a:r>
            </a:p>
          </p:txBody>
        </p:sp>
        <p:pic>
          <p:nvPicPr>
            <p:cNvPr id="199" name="Picture 198" descr="A logo of a city&#10;&#10;Description automatically generated">
              <a:extLst>
                <a:ext uri="{FF2B5EF4-FFF2-40B4-BE49-F238E27FC236}">
                  <a16:creationId xmlns:a16="http://schemas.microsoft.com/office/drawing/2014/main" id="{7DC89B96-F734-DDED-A763-B9FC604A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090" y="2732420"/>
              <a:ext cx="432000" cy="432000"/>
            </a:xfrm>
            <a:prstGeom prst="rect">
              <a:avLst/>
            </a:prstGeom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35B57DC-B794-2397-67CE-52E984D0F3BF}"/>
              </a:ext>
            </a:extLst>
          </p:cNvPr>
          <p:cNvGrpSpPr/>
          <p:nvPr/>
        </p:nvGrpSpPr>
        <p:grpSpPr>
          <a:xfrm>
            <a:off x="1220037" y="4970415"/>
            <a:ext cx="2139867" cy="612934"/>
            <a:chOff x="1220037" y="4970415"/>
            <a:chExt cx="2139867" cy="612934"/>
          </a:xfrm>
        </p:grpSpPr>
        <p:sp>
          <p:nvSpPr>
            <p:cNvPr id="6" name="Flowchart: Connector 11">
              <a:extLst>
                <a:ext uri="{FF2B5EF4-FFF2-40B4-BE49-F238E27FC236}">
                  <a16:creationId xmlns:a16="http://schemas.microsoft.com/office/drawing/2014/main" id="{36EEEB68-A8EE-CBE6-E5E5-AFC3E38EA4DB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1220037" y="4986036"/>
              <a:ext cx="581959" cy="581692"/>
            </a:xfrm>
            <a:prstGeom prst="flowChartConnector">
              <a:avLst/>
            </a:prstGeom>
            <a:solidFill>
              <a:schemeClr val="bg1"/>
            </a:solidFill>
            <a:ln w="28575" cap="sq" cmpd="sng" algn="ctr">
              <a:solidFill>
                <a:srgbClr val="14419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1209" tIns="61209" rIns="61209" bIns="612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88FA727-8BFE-301B-EC37-D931DF171483}"/>
                </a:ext>
              </a:extLst>
            </p:cNvPr>
            <p:cNvSpPr txBox="1"/>
            <p:nvPr/>
          </p:nvSpPr>
          <p:spPr>
            <a:xfrm>
              <a:off x="1772155" y="4970415"/>
              <a:ext cx="1587749" cy="612934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it-IT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Dipartimento per le politiche di Coesione e per il Sud</a:t>
              </a:r>
            </a:p>
          </p:txBody>
        </p:sp>
        <p:pic>
          <p:nvPicPr>
            <p:cNvPr id="201" name="Picture 200" descr="A flag on a stick&#10;&#10;Description automatically generated">
              <a:extLst>
                <a:ext uri="{FF2B5EF4-FFF2-40B4-BE49-F238E27FC236}">
                  <a16:creationId xmlns:a16="http://schemas.microsoft.com/office/drawing/2014/main" id="{7C17C148-EE3B-1651-92D4-43C7704B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333" y="5096882"/>
              <a:ext cx="360000" cy="360000"/>
            </a:xfrm>
            <a:prstGeom prst="rect">
              <a:avLst/>
            </a:prstGeom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0C72A65-7E35-FEFF-B721-E2AA2070A8AB}"/>
              </a:ext>
            </a:extLst>
          </p:cNvPr>
          <p:cNvGrpSpPr/>
          <p:nvPr/>
        </p:nvGrpSpPr>
        <p:grpSpPr>
          <a:xfrm>
            <a:off x="1453164" y="3746585"/>
            <a:ext cx="2190938" cy="783193"/>
            <a:chOff x="1453164" y="3746585"/>
            <a:chExt cx="2190938" cy="783193"/>
          </a:xfrm>
        </p:grpSpPr>
        <p:sp>
          <p:nvSpPr>
            <p:cNvPr id="10" name="Flowchart: Connector 11">
              <a:extLst>
                <a:ext uri="{FF2B5EF4-FFF2-40B4-BE49-F238E27FC236}">
                  <a16:creationId xmlns:a16="http://schemas.microsoft.com/office/drawing/2014/main" id="{0DDB0EA7-2CDC-AE0B-EBCE-3183CFF6B145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1453164" y="3847335"/>
              <a:ext cx="581959" cy="581692"/>
            </a:xfrm>
            <a:prstGeom prst="flowChartConnector">
              <a:avLst/>
            </a:prstGeom>
            <a:solidFill>
              <a:schemeClr val="bg1"/>
            </a:solidFill>
            <a:ln w="28575" cap="sq" cmpd="sng" algn="ctr">
              <a:solidFill>
                <a:srgbClr val="14419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1209" tIns="61209" rIns="61209" bIns="612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charset="0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92B45DA-4AF5-15D4-9567-BB534077934E}"/>
                </a:ext>
              </a:extLst>
            </p:cNvPr>
            <p:cNvSpPr txBox="1"/>
            <p:nvPr/>
          </p:nvSpPr>
          <p:spPr>
            <a:xfrm>
              <a:off x="1960257" y="3746585"/>
              <a:ext cx="1683845" cy="783193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>
                  <a:latin typeface="Helvetica" panose="020B0604020202020204" pitchFamily="34" charset="0"/>
                </a:rPr>
                <a:t>Comitato di Coordinamento della Programmazione Europea</a:t>
              </a:r>
            </a:p>
          </p:txBody>
        </p:sp>
        <p:pic>
          <p:nvPicPr>
            <p:cNvPr id="203" name="Picture 202" descr="A flag with stars on it&#10;&#10;Description automatically generated">
              <a:extLst>
                <a:ext uri="{FF2B5EF4-FFF2-40B4-BE49-F238E27FC236}">
                  <a16:creationId xmlns:a16="http://schemas.microsoft.com/office/drawing/2014/main" id="{26CAA8AC-3AAC-0BAA-FEC6-DE8726D77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125" y="3955029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67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9FF88-C229-48ED-B2D9-36BBA2FE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D8FDADFE-CE87-39EA-6D74-9F19DAD66445}"/>
              </a:ext>
            </a:extLst>
          </p:cNvPr>
          <p:cNvSpPr txBox="1"/>
          <p:nvPr/>
        </p:nvSpPr>
        <p:spPr>
          <a:xfrm>
            <a:off x="2116370" y="589861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Aggiornamento delle procedure di selezione delle operazioni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05A95-77C4-A87D-7311-38EEF0DB100B}"/>
              </a:ext>
            </a:extLst>
          </p:cNvPr>
          <p:cNvSpPr txBox="1"/>
          <p:nvPr/>
        </p:nvSpPr>
        <p:spPr>
          <a:xfrm>
            <a:off x="353348" y="1059025"/>
            <a:ext cx="8577326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u="sng">
                <a:latin typeface="Helvetica" panose="020B0604020202020204" pitchFamily="34" charset="0"/>
              </a:rPr>
              <a:t>Tipologia di operazioni</a:t>
            </a:r>
            <a:r>
              <a:rPr lang="it-IT" sz="1400">
                <a:latin typeface="Helvetica" panose="020B0604020202020204" pitchFamily="34" charset="0"/>
              </a:rPr>
              <a:t>: </a:t>
            </a:r>
          </a:p>
          <a:p>
            <a:pPr marL="285750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b="1">
                <a:latin typeface="Helvetica" panose="020B0604020202020204" pitchFamily="34" charset="0"/>
              </a:rPr>
              <a:t>Realizzazione di opere pubbliche e acquisizione di beni e servizi</a:t>
            </a:r>
            <a:r>
              <a:rPr lang="it-IT" sz="1400">
                <a:latin typeface="Helvetica" panose="020B0604020202020204" pitchFamily="34" charset="0"/>
              </a:rPr>
              <a:t>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>
                <a:latin typeface="Helvetica" panose="020B0604020202020204" pitchFamily="34" charset="0"/>
              </a:rPr>
              <a:t>Erogazione di agevolazioni a singoli beneficiari/destinatari</a:t>
            </a:r>
            <a:r>
              <a:rPr lang="it-IT" sz="1400">
                <a:latin typeface="Helvetica" panose="020B0604020202020204" pitchFamily="34" charset="0"/>
              </a:rPr>
              <a:t>.</a:t>
            </a:r>
          </a:p>
          <a:p>
            <a:pPr algn="just"/>
            <a:r>
              <a:rPr lang="it-IT" sz="1400" b="1" u="sng">
                <a:latin typeface="Helvetica" panose="020B0604020202020204" pitchFamily="34" charset="0"/>
              </a:rPr>
              <a:t>Titolarità della responsabilità</a:t>
            </a:r>
            <a:r>
              <a:rPr lang="it-IT" sz="1400">
                <a:latin typeface="Helvetica" panose="020B0604020202020204" pitchFamily="34" charset="0"/>
              </a:rPr>
              <a:t>: </a:t>
            </a:r>
          </a:p>
          <a:p>
            <a:pPr marL="285750" indent="-28575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b="1">
                <a:latin typeface="Helvetica" panose="020B0604020202020204" pitchFamily="34" charset="0"/>
              </a:rPr>
              <a:t>Titolarità Regionale</a:t>
            </a:r>
            <a:r>
              <a:rPr lang="it-IT" sz="1400">
                <a:latin typeface="Helvetica" panose="020B0604020202020204" pitchFamily="34" charset="0"/>
              </a:rPr>
              <a:t>: operazioni implementate </a:t>
            </a:r>
            <a:r>
              <a:rPr lang="it-IT" sz="1400" b="1">
                <a:latin typeface="Helvetica" panose="020B0604020202020204" pitchFamily="34" charset="0"/>
              </a:rPr>
              <a:t>direttamente</a:t>
            </a:r>
            <a:r>
              <a:rPr lang="it-IT" sz="1400">
                <a:latin typeface="Helvetica" panose="020B0604020202020204" pitchFamily="34" charset="0"/>
              </a:rPr>
              <a:t> sotto la </a:t>
            </a:r>
            <a:r>
              <a:rPr lang="it-IT" sz="1400" b="1">
                <a:latin typeface="Helvetica" panose="020B0604020202020204" pitchFamily="34" charset="0"/>
              </a:rPr>
              <a:t>responsabilità della Regione</a:t>
            </a:r>
            <a:r>
              <a:rPr lang="it-IT" sz="1400">
                <a:latin typeface="Helvetica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>
                <a:latin typeface="Helvetica" panose="020B0604020202020204" pitchFamily="34" charset="0"/>
              </a:rPr>
              <a:t>Regia Regionale</a:t>
            </a:r>
            <a:r>
              <a:rPr lang="it-IT" sz="1400">
                <a:latin typeface="Helvetica" panose="020B0604020202020204" pitchFamily="34" charset="0"/>
              </a:rPr>
              <a:t>:</a:t>
            </a:r>
            <a:r>
              <a:rPr lang="it-IT" sz="1400" b="1">
                <a:latin typeface="Helvetica" panose="020B0604020202020204" pitchFamily="34" charset="0"/>
              </a:rPr>
              <a:t> </a:t>
            </a:r>
            <a:r>
              <a:rPr lang="it-IT" sz="1400">
                <a:latin typeface="Helvetica" panose="020B0604020202020204" pitchFamily="34" charset="0"/>
              </a:rPr>
              <a:t>operazioni implementate</a:t>
            </a:r>
            <a:r>
              <a:rPr lang="it-IT" sz="1400" b="1">
                <a:latin typeface="Helvetica" panose="020B0604020202020204" pitchFamily="34" charset="0"/>
              </a:rPr>
              <a:t> indirettamente </a:t>
            </a:r>
            <a:r>
              <a:rPr lang="it-IT" sz="1400">
                <a:latin typeface="Helvetica" panose="020B0604020202020204" pitchFamily="34" charset="0"/>
              </a:rPr>
              <a:t>sotto la </a:t>
            </a:r>
            <a:r>
              <a:rPr lang="it-IT" sz="1400" b="1">
                <a:latin typeface="Helvetica" panose="020B0604020202020204" pitchFamily="34" charset="0"/>
              </a:rPr>
              <a:t>responsabilità della Regione</a:t>
            </a:r>
            <a:r>
              <a:rPr lang="it-IT" sz="1400">
                <a:latin typeface="Helvetica" panose="020B060402020202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74E02D-2FD1-CF4D-D309-FD3091452642}"/>
              </a:ext>
            </a:extLst>
          </p:cNvPr>
          <p:cNvGrpSpPr/>
          <p:nvPr/>
        </p:nvGrpSpPr>
        <p:grpSpPr>
          <a:xfrm>
            <a:off x="514295" y="2720140"/>
            <a:ext cx="8255432" cy="3594179"/>
            <a:chOff x="237347" y="2832729"/>
            <a:chExt cx="8255432" cy="35941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8F63AC-2321-B2E9-58B1-E841FE1315CC}"/>
                </a:ext>
              </a:extLst>
            </p:cNvPr>
            <p:cNvSpPr/>
            <p:nvPr/>
          </p:nvSpPr>
          <p:spPr>
            <a:xfrm>
              <a:off x="1537646" y="3260626"/>
              <a:ext cx="3061011" cy="144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7CEF2D-28CA-BE61-BA10-3F27FD543DC5}"/>
                </a:ext>
              </a:extLst>
            </p:cNvPr>
            <p:cNvSpPr/>
            <p:nvPr/>
          </p:nvSpPr>
          <p:spPr>
            <a:xfrm>
              <a:off x="4596114" y="4692035"/>
              <a:ext cx="3060000" cy="1439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892D12-1175-B91B-B8DE-6C9A1C745D51}"/>
                </a:ext>
              </a:extLst>
            </p:cNvPr>
            <p:cNvSpPr/>
            <p:nvPr/>
          </p:nvSpPr>
          <p:spPr>
            <a:xfrm>
              <a:off x="4596114" y="3259643"/>
              <a:ext cx="3060000" cy="14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DA1801-7774-C937-A605-283E8CEE2B8F}"/>
                </a:ext>
              </a:extLst>
            </p:cNvPr>
            <p:cNvSpPr/>
            <p:nvPr/>
          </p:nvSpPr>
          <p:spPr>
            <a:xfrm>
              <a:off x="1537646" y="4692034"/>
              <a:ext cx="3060000" cy="14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60BB91-251A-832D-E619-679A9A7B21C8}"/>
                </a:ext>
              </a:extLst>
            </p:cNvPr>
            <p:cNvCxnSpPr>
              <a:cxnSpLocks/>
            </p:cNvCxnSpPr>
            <p:nvPr/>
          </p:nvCxnSpPr>
          <p:spPr>
            <a:xfrm>
              <a:off x="4592690" y="3000085"/>
              <a:ext cx="3424" cy="34268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1FAAC3-A6F1-5AAF-4A2E-471FEDE59428}"/>
                </a:ext>
              </a:extLst>
            </p:cNvPr>
            <p:cNvCxnSpPr>
              <a:cxnSpLocks/>
            </p:cNvCxnSpPr>
            <p:nvPr/>
          </p:nvCxnSpPr>
          <p:spPr>
            <a:xfrm>
              <a:off x="691336" y="4692034"/>
              <a:ext cx="78014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E0669C-5079-4CD5-7D5E-94E6FF2BDC06}"/>
                </a:ext>
              </a:extLst>
            </p:cNvPr>
            <p:cNvSpPr/>
            <p:nvPr/>
          </p:nvSpPr>
          <p:spPr>
            <a:xfrm rot="16200000">
              <a:off x="-221040" y="3616518"/>
              <a:ext cx="1439994" cy="5232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Titolarità</a:t>
              </a:r>
            </a:p>
            <a:p>
              <a:pPr algn="ctr"/>
              <a:r>
                <a:rPr 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Regionale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00F230-5194-50C8-8E0D-036498D5DF9F}"/>
                </a:ext>
              </a:extLst>
            </p:cNvPr>
            <p:cNvSpPr/>
            <p:nvPr/>
          </p:nvSpPr>
          <p:spPr>
            <a:xfrm rot="16200000">
              <a:off x="-221653" y="5263998"/>
              <a:ext cx="1440000" cy="52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Regia </a:t>
              </a:r>
            </a:p>
            <a:p>
              <a:pPr algn="ctr"/>
              <a:r>
                <a:rPr 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Regionale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D46FB9-C22D-0F80-3AA5-6D3451179147}"/>
                </a:ext>
              </a:extLst>
            </p:cNvPr>
            <p:cNvSpPr/>
            <p:nvPr/>
          </p:nvSpPr>
          <p:spPr>
            <a:xfrm>
              <a:off x="843591" y="2832729"/>
              <a:ext cx="3672000" cy="25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Opere Pubbliche / Beni e Servizi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F25113-88B2-F99E-3A2D-F7674C1F7F1F}"/>
                </a:ext>
              </a:extLst>
            </p:cNvPr>
            <p:cNvSpPr/>
            <p:nvPr/>
          </p:nvSpPr>
          <p:spPr>
            <a:xfrm>
              <a:off x="4667637" y="2839935"/>
              <a:ext cx="3672000" cy="25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tx1"/>
                  </a:solidFill>
                  <a:latin typeface="Helvetica" panose="020B0604020202020204" pitchFamily="34" charset="0"/>
                </a:rPr>
                <a:t>Agevolazioni a Beneficiari / Destinatari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475A5F-3ABF-9794-F394-C767C693874D}"/>
                </a:ext>
              </a:extLst>
            </p:cNvPr>
            <p:cNvGrpSpPr/>
            <p:nvPr/>
          </p:nvGrpSpPr>
          <p:grpSpPr>
            <a:xfrm>
              <a:off x="845744" y="3152239"/>
              <a:ext cx="3715289" cy="1440000"/>
              <a:chOff x="845744" y="3152239"/>
              <a:chExt cx="3715289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5CB10C-CE40-92B4-9C5D-C91CF846044F}"/>
                  </a:ext>
                </a:extLst>
              </p:cNvPr>
              <p:cNvSpPr/>
              <p:nvPr/>
            </p:nvSpPr>
            <p:spPr>
              <a:xfrm>
                <a:off x="845744" y="3152239"/>
                <a:ext cx="3672000" cy="144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862A98-4813-9DFC-17E0-732204B94F55}"/>
                  </a:ext>
                </a:extLst>
              </p:cNvPr>
              <p:cNvSpPr txBox="1"/>
              <p:nvPr/>
            </p:nvSpPr>
            <p:spPr>
              <a:xfrm>
                <a:off x="852298" y="3870906"/>
                <a:ext cx="175388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Procedure di selezione</a:t>
                </a:r>
                <a:r>
                  <a:rPr lang="it-IT" sz="1100">
                    <a:latin typeface="Helvetica" panose="020B0604020202020204" pitchFamily="34" charset="0"/>
                  </a:rPr>
                  <a:t>:</a:t>
                </a:r>
              </a:p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Affidamento in House</a:t>
                </a:r>
              </a:p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Affidamento Esterno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1DEBEA-7BEA-0AF2-2076-32B104E015D6}"/>
                  </a:ext>
                </a:extLst>
              </p:cNvPr>
              <p:cNvSpPr txBox="1"/>
              <p:nvPr/>
            </p:nvSpPr>
            <p:spPr>
              <a:xfrm>
                <a:off x="852298" y="3253165"/>
                <a:ext cx="175388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Titolare della selezione</a:t>
                </a:r>
                <a:r>
                  <a:rPr lang="it-IT" sz="1100" u="sng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Regione Lombardia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7E1F2C-F768-7CD3-F7C4-F70885EEAF9B}"/>
                  </a:ext>
                </a:extLst>
              </p:cNvPr>
              <p:cNvSpPr txBox="1"/>
              <p:nvPr/>
            </p:nvSpPr>
            <p:spPr>
              <a:xfrm>
                <a:off x="3061716" y="3253165"/>
                <a:ext cx="149931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Beneficiario</a:t>
                </a:r>
                <a:r>
                  <a:rPr lang="it-IT" sz="1100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Regione Lombardia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3A4361-7B5A-FC57-FDAA-D58B921B9A1A}"/>
                </a:ext>
              </a:extLst>
            </p:cNvPr>
            <p:cNvGrpSpPr/>
            <p:nvPr/>
          </p:nvGrpSpPr>
          <p:grpSpPr>
            <a:xfrm>
              <a:off x="4677651" y="3152239"/>
              <a:ext cx="3672000" cy="1440001"/>
              <a:chOff x="4677651" y="3152239"/>
              <a:chExt cx="3672000" cy="144000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81FD8D-F7DE-E8E2-A2CB-07A07E263F4A}"/>
                  </a:ext>
                </a:extLst>
              </p:cNvPr>
              <p:cNvSpPr/>
              <p:nvPr/>
            </p:nvSpPr>
            <p:spPr>
              <a:xfrm>
                <a:off x="4677651" y="3152239"/>
                <a:ext cx="3672000" cy="14400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C50194-F266-66A7-80D9-61F998DBAE59}"/>
                  </a:ext>
                </a:extLst>
              </p:cNvPr>
              <p:cNvSpPr txBox="1"/>
              <p:nvPr/>
            </p:nvSpPr>
            <p:spPr>
              <a:xfrm>
                <a:off x="4717465" y="3253165"/>
                <a:ext cx="175382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Titolare della selezione</a:t>
                </a:r>
                <a:r>
                  <a:rPr lang="it-IT" sz="1100" u="sng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Regione Lombardia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4FE6A0-7C3C-14F5-6D53-B2BADDF62ECB}"/>
                  </a:ext>
                </a:extLst>
              </p:cNvPr>
              <p:cNvSpPr txBox="1"/>
              <p:nvPr/>
            </p:nvSpPr>
            <p:spPr>
              <a:xfrm>
                <a:off x="6872899" y="3253165"/>
                <a:ext cx="1320320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Beneficiari</a:t>
                </a:r>
                <a:r>
                  <a:rPr lang="it-IT" sz="1100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Soggetti privati e pubblici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03256F-A6F0-F53A-9020-666968519D96}"/>
                  </a:ext>
                </a:extLst>
              </p:cNvPr>
              <p:cNvSpPr txBox="1"/>
              <p:nvPr/>
            </p:nvSpPr>
            <p:spPr>
              <a:xfrm>
                <a:off x="4717464" y="3870906"/>
                <a:ext cx="235155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Procedure di selezione</a:t>
                </a:r>
                <a:r>
                  <a:rPr lang="it-IT" sz="1100">
                    <a:latin typeface="Helvetica" panose="020B0604020202020204" pitchFamily="34" charset="0"/>
                  </a:rPr>
                  <a:t>:</a:t>
                </a:r>
              </a:p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Procedura di tipo «valutativo»</a:t>
                </a:r>
              </a:p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Strumento finanziario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D158AEB-ADFA-BD7B-F4DE-7FF8FC5E7AFA}"/>
                </a:ext>
              </a:extLst>
            </p:cNvPr>
            <p:cNvGrpSpPr/>
            <p:nvPr/>
          </p:nvGrpSpPr>
          <p:grpSpPr>
            <a:xfrm>
              <a:off x="845744" y="4793225"/>
              <a:ext cx="3753536" cy="1439999"/>
              <a:chOff x="845744" y="4793225"/>
              <a:chExt cx="3753536" cy="1439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FEE3F1-C434-2F1B-D339-82C5B907B1A7}"/>
                  </a:ext>
                </a:extLst>
              </p:cNvPr>
              <p:cNvSpPr/>
              <p:nvPr/>
            </p:nvSpPr>
            <p:spPr>
              <a:xfrm>
                <a:off x="845744" y="4793225"/>
                <a:ext cx="3672000" cy="143999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6278BC-13DC-8025-91E6-DB6D503EE6E4}"/>
                  </a:ext>
                </a:extLst>
              </p:cNvPr>
              <p:cNvSpPr txBox="1"/>
              <p:nvPr/>
            </p:nvSpPr>
            <p:spPr>
              <a:xfrm>
                <a:off x="852298" y="4829954"/>
                <a:ext cx="182035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Titolare della selezione</a:t>
                </a:r>
                <a:r>
                  <a:rPr lang="it-IT" sz="1100" u="sng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Regione Lombardia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05855F-F821-3203-3360-DD193B790C78}"/>
                  </a:ext>
                </a:extLst>
              </p:cNvPr>
              <p:cNvSpPr txBox="1"/>
              <p:nvPr/>
            </p:nvSpPr>
            <p:spPr>
              <a:xfrm>
                <a:off x="3061716" y="4829954"/>
                <a:ext cx="1397447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Beneficiari</a:t>
                </a:r>
                <a:r>
                  <a:rPr lang="it-IT" sz="1100" u="sng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Amministrazioni 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pubbliche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48437D-840F-FF9C-B07C-5F0C424B4F32}"/>
                  </a:ext>
                </a:extLst>
              </p:cNvPr>
              <p:cNvSpPr txBox="1"/>
              <p:nvPr/>
            </p:nvSpPr>
            <p:spPr>
              <a:xfrm>
                <a:off x="852298" y="5393122"/>
                <a:ext cx="3746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Procedure di selezione</a:t>
                </a:r>
                <a:r>
                  <a:rPr lang="it-IT" sz="1100">
                    <a:latin typeface="Helvetica" panose="020B0604020202020204" pitchFamily="34" charset="0"/>
                  </a:rPr>
                  <a:t>:</a:t>
                </a:r>
              </a:p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Procedura di tipo «valutativo»</a:t>
                </a:r>
              </a:p>
              <a:p>
                <a:pPr indent="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Procedura concertativo-negoziale </a:t>
                </a:r>
              </a:p>
              <a:p>
                <a:pPr marL="162000" algn="just"/>
                <a:r>
                  <a:rPr lang="it-IT" sz="1100">
                    <a:latin typeface="Helvetica" panose="020B0604020202020204" pitchFamily="34" charset="0"/>
                  </a:rPr>
                  <a:t>(SUS; Azione 2.8.2; Aree Interne)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EF8306-17E3-1F3D-18EA-D4C7386EE8A9}"/>
                </a:ext>
              </a:extLst>
            </p:cNvPr>
            <p:cNvGrpSpPr/>
            <p:nvPr/>
          </p:nvGrpSpPr>
          <p:grpSpPr>
            <a:xfrm>
              <a:off x="4677651" y="4789265"/>
              <a:ext cx="3672000" cy="1440002"/>
              <a:chOff x="4677651" y="4789265"/>
              <a:chExt cx="3672000" cy="144000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618B2D-E45B-8199-B666-0B864DB9E4FC}"/>
                  </a:ext>
                </a:extLst>
              </p:cNvPr>
              <p:cNvSpPr/>
              <p:nvPr/>
            </p:nvSpPr>
            <p:spPr>
              <a:xfrm>
                <a:off x="4677651" y="4789265"/>
                <a:ext cx="3672000" cy="14400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4A7D8F-99EC-64EE-FA87-5EFFE09E6FDE}"/>
                  </a:ext>
                </a:extLst>
              </p:cNvPr>
              <p:cNvSpPr txBox="1"/>
              <p:nvPr/>
            </p:nvSpPr>
            <p:spPr>
              <a:xfrm>
                <a:off x="6872899" y="4829954"/>
                <a:ext cx="1320320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Beneficiari</a:t>
                </a:r>
                <a:r>
                  <a:rPr lang="it-IT" sz="1100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Soggetti privati e pubblici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C4E88F-7C65-99CE-32FB-BCDE23D696B5}"/>
                  </a:ext>
                </a:extLst>
              </p:cNvPr>
              <p:cNvSpPr txBox="1"/>
              <p:nvPr/>
            </p:nvSpPr>
            <p:spPr>
              <a:xfrm>
                <a:off x="4717465" y="5393122"/>
                <a:ext cx="224057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Procedure di selezione</a:t>
                </a:r>
                <a:r>
                  <a:rPr lang="it-IT" sz="1100">
                    <a:latin typeface="Helvetica" panose="020B0604020202020204" pitchFamily="34" charset="0"/>
                  </a:rPr>
                  <a:t>:</a:t>
                </a:r>
              </a:p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Procedura di tipo «valutativo»</a:t>
                </a:r>
              </a:p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it-IT" sz="1100">
                    <a:latin typeface="Helvetica" panose="020B0604020202020204" pitchFamily="34" charset="0"/>
                  </a:rPr>
                  <a:t>Strumento finanziario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3112F9-F44F-7A01-866F-1066F2421E4F}"/>
                  </a:ext>
                </a:extLst>
              </p:cNvPr>
              <p:cNvSpPr txBox="1"/>
              <p:nvPr/>
            </p:nvSpPr>
            <p:spPr>
              <a:xfrm>
                <a:off x="4717465" y="4829954"/>
                <a:ext cx="175382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100" b="1" u="sng">
                    <a:latin typeface="Helvetica" panose="020B0604020202020204" pitchFamily="34" charset="0"/>
                  </a:rPr>
                  <a:t>Titolare della selezione</a:t>
                </a:r>
                <a:r>
                  <a:rPr lang="it-IT" sz="1100" u="sng">
                    <a:latin typeface="Helvetica" panose="020B0604020202020204" pitchFamily="34" charset="0"/>
                  </a:rPr>
                  <a:t>:</a:t>
                </a:r>
              </a:p>
              <a:p>
                <a:pPr algn="just"/>
                <a:r>
                  <a:rPr lang="it-IT" sz="1100">
                    <a:latin typeface="Helvetica" panose="020B0604020202020204" pitchFamily="34" charset="0"/>
                  </a:rPr>
                  <a:t>Organismo Intermedio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082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63309E-C262-EDB4-4A8F-F957CA7FF5A0}"/>
              </a:ext>
            </a:extLst>
          </p:cNvPr>
          <p:cNvSpPr/>
          <p:nvPr/>
        </p:nvSpPr>
        <p:spPr>
          <a:xfrm>
            <a:off x="354563" y="1791478"/>
            <a:ext cx="8378378" cy="4245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DF95-5C85-716A-CF83-9574438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14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23913C6-A4FD-BDB8-8E10-C0AEFF5E2AAF}"/>
              </a:ext>
            </a:extLst>
          </p:cNvPr>
          <p:cNvSpPr txBox="1"/>
          <p:nvPr/>
        </p:nvSpPr>
        <p:spPr>
          <a:xfrm>
            <a:off x="1351280" y="589861"/>
            <a:ext cx="756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Aggiornamento della struttura organizzativa dell’AdG [1/2]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02738AE-FA4E-63C5-190F-E8EB2A2A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03" y="1947869"/>
            <a:ext cx="8074699" cy="393264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D0AA9FF-0982-99F4-2702-5709C467A8D6}"/>
              </a:ext>
            </a:extLst>
          </p:cNvPr>
          <p:cNvSpPr txBox="1"/>
          <p:nvPr/>
        </p:nvSpPr>
        <p:spPr>
          <a:xfrm>
            <a:off x="351007" y="1082780"/>
            <a:ext cx="8378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Nell’ambito della modifica al Sistema di Gestione e Controllo è stato effettuato un aggiornamento della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struttura organizzativa dell’Autorità di Gestione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, come da D.G.R. n. 628 del 13 luglio 2023</a:t>
            </a:r>
          </a:p>
        </p:txBody>
      </p:sp>
      <p:pic>
        <p:nvPicPr>
          <p:cNvPr id="6" name="Picture 5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20511C7E-95AD-EF13-E83D-3BF4FE1A2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315">
            <a:off x="8400874" y="1594864"/>
            <a:ext cx="549620" cy="5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8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830F63-A110-0CA6-14C9-060EDCE38A55}"/>
              </a:ext>
            </a:extLst>
          </p:cNvPr>
          <p:cNvSpPr/>
          <p:nvPr/>
        </p:nvSpPr>
        <p:spPr>
          <a:xfrm>
            <a:off x="382811" y="1726043"/>
            <a:ext cx="8378378" cy="4245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DF95-5C85-716A-CF83-9574438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15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23913C6-A4FD-BDB8-8E10-C0AEFF5E2AAF}"/>
              </a:ext>
            </a:extLst>
          </p:cNvPr>
          <p:cNvSpPr txBox="1"/>
          <p:nvPr/>
        </p:nvSpPr>
        <p:spPr>
          <a:xfrm>
            <a:off x="2116370" y="589861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Aggiornamento della struttura organizzativa dell’AdG [2/2]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5E02-3BD6-E85C-9AE7-B86C8F77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2" y="1836335"/>
            <a:ext cx="7991897" cy="4024845"/>
          </a:xfrm>
          <a:prstGeom prst="rect">
            <a:avLst/>
          </a:prstGeom>
        </p:spPr>
      </p:pic>
      <p:pic>
        <p:nvPicPr>
          <p:cNvPr id="6" name="Picture 5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F9EBC06B-FA36-62CD-8134-C9D28CE74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315">
            <a:off x="8409784" y="1501504"/>
            <a:ext cx="549620" cy="54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9D5-43F2-890A-EC0A-9D5617DBD9B3}"/>
              </a:ext>
            </a:extLst>
          </p:cNvPr>
          <p:cNvSpPr txBox="1"/>
          <p:nvPr/>
        </p:nvSpPr>
        <p:spPr>
          <a:xfrm>
            <a:off x="351007" y="1082780"/>
            <a:ext cx="8378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Nell’ambito della modifica al Sistema di Gestione e Controllo è stato effettuato un aggiornamento della </a:t>
            </a:r>
            <a:r>
              <a:rPr lang="it-IT" sz="1400" b="1">
                <a:latin typeface="Helvetica" panose="020B0604020202020204" pitchFamily="34" charset="0"/>
                <a:cs typeface="Helvetica" panose="020B0604020202020204" pitchFamily="34" charset="0"/>
              </a:rPr>
              <a:t>struttura organizzativa dell’Autorità di Gestione</a:t>
            </a:r>
            <a:r>
              <a:rPr lang="it-IT" sz="1400">
                <a:latin typeface="Helvetica" panose="020B0604020202020204" pitchFamily="34" charset="0"/>
                <a:cs typeface="Helvetica" panose="020B0604020202020204" pitchFamily="34" charset="0"/>
              </a:rPr>
              <a:t>, come da D.G.R. n. 628 del 13 luglio 2023</a:t>
            </a:r>
          </a:p>
        </p:txBody>
      </p:sp>
    </p:spTree>
    <p:extLst>
      <p:ext uri="{BB962C8B-B14F-4D97-AF65-F5344CB8AC3E}">
        <p14:creationId xmlns:p14="http://schemas.microsoft.com/office/powerpoint/2010/main" val="86906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DF95-5C85-716A-CF83-9574438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23913C6-A4FD-BDB8-8E10-C0AEFF5E2AAF}"/>
              </a:ext>
            </a:extLst>
          </p:cNvPr>
          <p:cNvSpPr txBox="1"/>
          <p:nvPr/>
        </p:nvSpPr>
        <p:spPr>
          <a:xfrm>
            <a:off x="2116370" y="589861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Checklist appalti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C89D9-073A-7FA9-A03A-91FE48454F19}"/>
              </a:ext>
            </a:extLst>
          </p:cNvPr>
          <p:cNvSpPr txBox="1"/>
          <p:nvPr/>
        </p:nvSpPr>
        <p:spPr>
          <a:xfrm>
            <a:off x="412190" y="1047910"/>
            <a:ext cx="8165836" cy="4893071"/>
          </a:xfrm>
          <a:prstGeom prst="rect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Ins="216000">
            <a:spAutoFit/>
          </a:bodyPr>
          <a:lstStyle/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Nell’ambito della modifica del Sistema di Gestione e Controllo, è stato inserito l’allegato relativo alle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checklist appalti.</a:t>
            </a:r>
          </a:p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Tali checklist sono state realizzate considerando l’entrata in vigore del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nuovo codice degli appalti (D. Lgs. 36/2023)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Di seguito sono indicate le checklist inserite nel Si.Ge.Co. relativamente all’affidamento di contratti pubblici: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 ordinari senza rilevanza comunitaria mediante procedura di Affidamento diretto in house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procedure di forniture e servizi per tutte le soglie e tipologie di gara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ordinari senza rilevanza comunitaria mediante procedura di affidamento diretto senza pubblicazione di un bando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 (lavori di importo inferiore a 150.000 euro);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 ordinari senza rilevanza comunitaria  mediante procedura negoziata previa o senza pubblicazione di un bando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ordinari sotto soglia comunitaria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 ordinari con rilevanza comunitaria mediante procedura aperta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 ordinari con rilevanza comunitaria mediante procedura ristretta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 ordinari con rilevanza comunitaria mediante procedura competitiva con negoziazione previa pubblicazione di un bando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5200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lavori nei </a:t>
            </a:r>
            <a:r>
              <a:rPr lang="it-IT" sz="1100" b="1">
                <a:latin typeface="Helvetica" panose="020B0604020202020204" pitchFamily="34" charset="0"/>
                <a:cs typeface="Helvetica" panose="020B0604020202020204" pitchFamily="34" charset="0"/>
              </a:rPr>
              <a:t>settori ordinari con rilevanza comunitaria mediante procedura negoziata senza previa pubblicazione di un bando</a:t>
            </a:r>
            <a:r>
              <a:rPr lang="it-IT" sz="11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5" name="Picture 4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6B3BDE87-A754-78A7-9F0D-E8C166A73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2060371"/>
            <a:ext cx="180000" cy="180000"/>
          </a:xfrm>
          <a:prstGeom prst="rect">
            <a:avLst/>
          </a:prstGeom>
        </p:spPr>
      </p:pic>
      <p:pic>
        <p:nvPicPr>
          <p:cNvPr id="6" name="Picture 5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F0C7C704-50B0-23CF-75E8-BC3ECAEB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2381082"/>
            <a:ext cx="180000" cy="180000"/>
          </a:xfrm>
          <a:prstGeom prst="rect">
            <a:avLst/>
          </a:prstGeom>
        </p:spPr>
      </p:pic>
      <p:pic>
        <p:nvPicPr>
          <p:cNvPr id="8" name="Picture 7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8444F23D-B612-7E20-FD4A-63B3DB388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2713595"/>
            <a:ext cx="180000" cy="180000"/>
          </a:xfrm>
          <a:prstGeom prst="rect">
            <a:avLst/>
          </a:prstGeom>
        </p:spPr>
      </p:pic>
      <p:pic>
        <p:nvPicPr>
          <p:cNvPr id="9" name="Picture 8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9A8C42DF-0E66-3138-782D-ECA9B0F7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3279633"/>
            <a:ext cx="180000" cy="180000"/>
          </a:xfrm>
          <a:prstGeom prst="rect">
            <a:avLst/>
          </a:prstGeom>
        </p:spPr>
      </p:pic>
      <p:pic>
        <p:nvPicPr>
          <p:cNvPr id="10" name="Picture 9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10C54594-21D9-BAC8-99F6-906E5C38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3856380"/>
            <a:ext cx="180000" cy="180000"/>
          </a:xfrm>
          <a:prstGeom prst="rect">
            <a:avLst/>
          </a:prstGeom>
        </p:spPr>
      </p:pic>
      <p:pic>
        <p:nvPicPr>
          <p:cNvPr id="11" name="Picture 10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99B51719-1BE8-E3C4-CF5D-12B6F8DE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4202114"/>
            <a:ext cx="180000" cy="180000"/>
          </a:xfrm>
          <a:prstGeom prst="rect">
            <a:avLst/>
          </a:prstGeom>
        </p:spPr>
      </p:pic>
      <p:pic>
        <p:nvPicPr>
          <p:cNvPr id="12" name="Picture 11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D80C22C2-63DC-D54C-B3F4-F5188F49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4528850"/>
            <a:ext cx="180000" cy="180000"/>
          </a:xfrm>
          <a:prstGeom prst="rect">
            <a:avLst/>
          </a:prstGeom>
        </p:spPr>
      </p:pic>
      <p:pic>
        <p:nvPicPr>
          <p:cNvPr id="13" name="Picture 12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FB8B3213-CE98-8A22-5393-69427CCA9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4858162"/>
            <a:ext cx="180000" cy="180000"/>
          </a:xfrm>
          <a:prstGeom prst="rect">
            <a:avLst/>
          </a:prstGeom>
        </p:spPr>
      </p:pic>
      <p:pic>
        <p:nvPicPr>
          <p:cNvPr id="14" name="Picture 13" descr="A green cross on a black background&#10;&#10;Description automatically generated">
            <a:extLst>
              <a:ext uri="{FF2B5EF4-FFF2-40B4-BE49-F238E27FC236}">
                <a16:creationId xmlns:a16="http://schemas.microsoft.com/office/drawing/2014/main" id="{B35EBD83-68E7-DA93-4FDF-DC76B1C2F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99" y="5437587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F7E15-E28F-BBE1-DEBA-1D86BE9F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17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EBF086-330D-E1FA-7244-8CD88741DA88}"/>
              </a:ext>
            </a:extLst>
          </p:cNvPr>
          <p:cNvSpPr/>
          <p:nvPr/>
        </p:nvSpPr>
        <p:spPr>
          <a:xfrm>
            <a:off x="446046" y="1144452"/>
            <a:ext cx="8248094" cy="669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EF8B0-87BF-5267-EDA4-0C60CDBF2791}"/>
              </a:ext>
            </a:extLst>
          </p:cNvPr>
          <p:cNvSpPr txBox="1"/>
          <p:nvPr/>
        </p:nvSpPr>
        <p:spPr>
          <a:xfrm>
            <a:off x="952824" y="1146903"/>
            <a:ext cx="7749798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data </a:t>
            </a:r>
            <a:r>
              <a:rPr kumimoji="0" lang="it-IT" sz="1250" b="1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20/06/2024</a:t>
            </a:r>
            <a:r>
              <a:rPr lang="it-IT" sz="125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è stata trasmessa dall’Autorità di Audit la </a:t>
            </a:r>
            <a:r>
              <a:rPr kumimoji="0" lang="it-IT" sz="1250" b="1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lettera di avvio dell’Audit di sistema </a:t>
            </a: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del III periodo contabile</a:t>
            </a:r>
            <a:r>
              <a:rPr kumimoji="0" lang="it-IT" sz="1250" b="1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 </a:t>
            </a: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previsto in data 03/07/2024, che ha riguardato i </a:t>
            </a:r>
            <a:r>
              <a:rPr kumimoji="0" lang="it-IT" sz="1250" b="1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Requisiti chiave (RC) 1, 2, 3, 7</a:t>
            </a: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Light"/>
              </a:rPr>
              <a:t> relativamente al Sistema di Gestione e Controllo del PR FESR 2021-2027 di Regione Lombardia.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C62E9-82E1-6B90-0FBA-59CDC628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9" y="1295371"/>
            <a:ext cx="355215" cy="367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E4B6FF-EDC0-805D-A0B2-6CF14477DAB2}"/>
              </a:ext>
            </a:extLst>
          </p:cNvPr>
          <p:cNvSpPr/>
          <p:nvPr/>
        </p:nvSpPr>
        <p:spPr>
          <a:xfrm>
            <a:off x="446046" y="1874846"/>
            <a:ext cx="8248094" cy="66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75A99-4796-D847-7DB1-CA30AD873AF1}"/>
              </a:ext>
            </a:extLst>
          </p:cNvPr>
          <p:cNvSpPr txBox="1"/>
          <p:nvPr/>
        </p:nvSpPr>
        <p:spPr>
          <a:xfrm>
            <a:off x="949472" y="1963367"/>
            <a:ext cx="77565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data </a:t>
            </a:r>
            <a:r>
              <a:rPr kumimoji="0" lang="it-IT" sz="1250" b="1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28/06/2024</a:t>
            </a: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l’Autorità di Gestione </a:t>
            </a:r>
            <a:r>
              <a:rPr lang="it-IT" sz="125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 </a:t>
            </a: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trasmesso all’Autorità di Audit </a:t>
            </a:r>
            <a:r>
              <a:rPr kumimoji="0" lang="it-IT" sz="125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</a:t>
            </a:r>
            <a:r>
              <a:rPr kumimoji="0" lang="it-IT" sz="1250" b="1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documentazione richiesta </a:t>
            </a:r>
            <a:r>
              <a:rPr lang="it-IT" sz="125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nell’ambito della lettera di avvio</a:t>
            </a:r>
            <a:r>
              <a:rPr kumimoji="0" lang="it-IT" sz="1250" b="0" i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0FBA29-43FB-B59B-B1DC-8AEB305E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9" y="2018106"/>
            <a:ext cx="349251" cy="3675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13FC49-0F7C-01E3-ED3D-9BB0E66D12F2}"/>
              </a:ext>
            </a:extLst>
          </p:cNvPr>
          <p:cNvSpPr txBox="1"/>
          <p:nvPr/>
        </p:nvSpPr>
        <p:spPr>
          <a:xfrm>
            <a:off x="1843548" y="584936"/>
            <a:ext cx="7064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Helvetica Light"/>
              </a:rPr>
              <a:t>Informativa sull’audit di sistema dell’Autorità di Audit [1/3</a:t>
            </a:r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  <a:sym typeface="Helvetica Light"/>
              </a:rPr>
              <a:t>]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007239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2FCBF-B1BA-2698-1217-64071D790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14176"/>
              </p:ext>
            </p:extLst>
          </p:nvPr>
        </p:nvGraphicFramePr>
        <p:xfrm>
          <a:off x="452049" y="2630284"/>
          <a:ext cx="8236089" cy="3357201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545663">
                  <a:extLst>
                    <a:ext uri="{9D8B030D-6E8A-4147-A177-3AD203B41FA5}">
                      <a16:colId xmlns:a16="http://schemas.microsoft.com/office/drawing/2014/main" val="2272529483"/>
                    </a:ext>
                  </a:extLst>
                </a:gridCol>
                <a:gridCol w="3845213">
                  <a:extLst>
                    <a:ext uri="{9D8B030D-6E8A-4147-A177-3AD203B41FA5}">
                      <a16:colId xmlns:a16="http://schemas.microsoft.com/office/drawing/2014/main" val="1839070248"/>
                    </a:ext>
                  </a:extLst>
                </a:gridCol>
                <a:gridCol w="3845213">
                  <a:extLst>
                    <a:ext uri="{9D8B030D-6E8A-4147-A177-3AD203B41FA5}">
                      <a16:colId xmlns:a16="http://schemas.microsoft.com/office/drawing/2014/main" val="1296905987"/>
                    </a:ext>
                  </a:extLst>
                </a:gridCol>
              </a:tblGrid>
              <a:tr h="3272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Requisito Chiave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T="41564" marB="4156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Riscontro trasmesso dall’AdG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02307"/>
                  </a:ext>
                </a:extLst>
              </a:tr>
              <a:tr h="1439488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Helvetica" panose="020B0604020202030204"/>
                          <a:cs typeface="Helvetica" panose="020B0604020202030204"/>
                        </a:rPr>
                        <a:t>RC 1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Adeguata </a:t>
                      </a: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separazione delle funzioni e sistemi adeguati di predisposizione delle relazioni e di sorveglianza</a:t>
                      </a: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nei casi in cui l’autorità responsabile affidi l’esecuzione dei compiti a un altro organismo</a:t>
                      </a:r>
                      <a:endParaRPr lang="it-IT" sz="1200"/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L’AdG ha trasmesso:</a:t>
                      </a:r>
                    </a:p>
                    <a:p>
                      <a:pPr marL="360000" marR="0" lvl="0" indent="-2349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2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Un file di sintesi relativo alle </a:t>
                      </a:r>
                      <a:r>
                        <a:rPr kumimoji="0" lang="it-IT" sz="1200" b="1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principali iniziative di formazione attivate</a:t>
                      </a:r>
                      <a:r>
                        <a:rPr kumimoji="0" lang="it-IT" sz="12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;</a:t>
                      </a:r>
                    </a:p>
                    <a:p>
                      <a:pPr marL="360000" marR="0" lvl="0" indent="-2349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2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La documentazione inerente la </a:t>
                      </a:r>
                      <a:r>
                        <a:rPr kumimoji="0" lang="it-IT" sz="1200" b="1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capacità amministrativa dell’OI Unioncamere Lombardia</a:t>
                      </a:r>
                      <a:r>
                        <a:rPr kumimoji="0" lang="it-IT" sz="12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;</a:t>
                      </a:r>
                    </a:p>
                    <a:p>
                      <a:pPr marL="360000" marR="0" lvl="0" indent="-2349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200" b="1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La Convenzione sottoscritta con Unioncamere Lombardia</a:t>
                      </a:r>
                      <a:endParaRPr kumimoji="0" lang="it-IT" sz="1200" b="0" i="0" u="none" strike="noStrike" kern="1200" cap="none" spc="-6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04810"/>
                  </a:ext>
                </a:extLst>
              </a:tr>
              <a:tr h="337988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Helvetica" panose="020B0604020202030204"/>
                          <a:cs typeface="Helvetica" panose="020B0604020202030204"/>
                        </a:rPr>
                        <a:t>RC 2</a:t>
                      </a:r>
                      <a:endParaRPr lang="it-IT" sz="12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Selezione appropriata delle operazioni</a:t>
                      </a:r>
                      <a:endParaRPr lang="it-IT" sz="1200" b="1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Helvetica" panose="020B0604020202030204"/>
                          <a:cs typeface="Helvetica" panose="020B0604020202030204"/>
                        </a:rPr>
                        <a:t>-</a:t>
                      </a:r>
                      <a:endParaRPr lang="it-IT" sz="12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46796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Helvetica" panose="020B0604020202030204"/>
                          <a:cs typeface="Helvetica" panose="020B0604020202030204"/>
                        </a:rPr>
                        <a:t>RC 3</a:t>
                      </a:r>
                      <a:endParaRPr lang="it-IT" sz="12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Informazioni adeguate ai beneficiari </a:t>
                      </a: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sulle condizioni applicabili in relazione alle </a:t>
                      </a: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operazioni selezionate</a:t>
                      </a:r>
                      <a:endParaRPr lang="it-IT" sz="1200"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L’AdG ha trasmesso il link alla pagina web del portale della programmazione comunitaria dove sono riportati i bandi e le relative linee guida di rendicontazione</a:t>
                      </a:r>
                      <a:endParaRPr lang="it-IT" sz="1200"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13632"/>
                  </a:ext>
                </a:extLst>
              </a:tr>
              <a:tr h="448888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Helvetica" panose="020B0604020202030204"/>
                          <a:cs typeface="Helvetica" panose="020B0604020202030204"/>
                        </a:rPr>
                        <a:t>RC 7</a:t>
                      </a:r>
                      <a:endParaRPr lang="it-IT" sz="12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Efficace attuazione di </a:t>
                      </a: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misure antifrode proporzionate</a:t>
                      </a:r>
                      <a:endParaRPr lang="it-IT" sz="12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L’AdG ha attivato </a:t>
                      </a: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le procedure per la nomina del Gruppo di autovalutazione del rischio Frode</a:t>
                      </a:r>
                      <a:endParaRPr lang="it-IT" sz="1200"/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16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77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F7E15-E28F-BBE1-DEBA-1D86BE9F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18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EBF086-330D-E1FA-7244-8CD88741DA88}"/>
              </a:ext>
            </a:extLst>
          </p:cNvPr>
          <p:cNvSpPr/>
          <p:nvPr/>
        </p:nvSpPr>
        <p:spPr>
          <a:xfrm>
            <a:off x="446046" y="1144452"/>
            <a:ext cx="8248094" cy="669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EF8B0-87BF-5267-EDA4-0C60CDBF2791}"/>
              </a:ext>
            </a:extLst>
          </p:cNvPr>
          <p:cNvSpPr txBox="1"/>
          <p:nvPr/>
        </p:nvSpPr>
        <p:spPr>
          <a:xfrm>
            <a:off x="952824" y="1146903"/>
            <a:ext cx="774979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data </a:t>
            </a:r>
            <a:r>
              <a:rPr kumimoji="0" lang="it-IT" sz="12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03/07/2024 </a:t>
            </a: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 è tenuto l’Audit di Sistema: durante lo stesso sono state effettuate delle interviste «aperte» al personale dell’Autorità </a:t>
            </a:r>
            <a:r>
              <a:rPr lang="it-IT" sz="125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Gestione</a:t>
            </a: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L’AdA ha in seguito valutato gli elementi acquisiti nel corso del controllo e ha richiesto all’Autorità di Gestione l’invio di documentazione integrativa.  </a:t>
            </a:r>
            <a:endParaRPr kumimoji="0" lang="it-IT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 Light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it-IT" sz="125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C62E9-82E1-6B90-0FBA-59CDC628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9" y="1298355"/>
            <a:ext cx="355215" cy="367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E4B6FF-EDC0-805D-A0B2-6CF14477DAB2}"/>
              </a:ext>
            </a:extLst>
          </p:cNvPr>
          <p:cNvSpPr/>
          <p:nvPr/>
        </p:nvSpPr>
        <p:spPr>
          <a:xfrm>
            <a:off x="446046" y="1863960"/>
            <a:ext cx="8248094" cy="477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75A99-4796-D847-7DB1-CA30AD873AF1}"/>
              </a:ext>
            </a:extLst>
          </p:cNvPr>
          <p:cNvSpPr txBox="1"/>
          <p:nvPr/>
        </p:nvSpPr>
        <p:spPr>
          <a:xfrm>
            <a:off x="946002" y="1867238"/>
            <a:ext cx="77565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In data </a:t>
            </a:r>
            <a:r>
              <a:rPr kumimoji="0" lang="it-IT" sz="12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30/07/2024</a:t>
            </a: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 </a:t>
            </a: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è stata trasmessa dall’Autorità di Gestione</a:t>
            </a:r>
            <a:r>
              <a:rPr kumimoji="0" lang="it-IT" sz="12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la documentazione richiesta </a:t>
            </a: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dall’Autorità di Audit </a:t>
            </a:r>
            <a:r>
              <a:rPr kumimoji="0" lang="it-IT" sz="1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in sede di Audit di Sistema del 03/07/2024.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0FBA29-43FB-B59B-B1DC-8AEB305E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9" y="1919123"/>
            <a:ext cx="349251" cy="3675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13FC49-0F7C-01E3-ED3D-9BB0E66D12F2}"/>
              </a:ext>
            </a:extLst>
          </p:cNvPr>
          <p:cNvSpPr txBox="1"/>
          <p:nvPr/>
        </p:nvSpPr>
        <p:spPr>
          <a:xfrm>
            <a:off x="1843548" y="584936"/>
            <a:ext cx="7064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Helvetica Light"/>
              </a:rPr>
              <a:t>Informativa sull’audit di sistema dell’Autorità di Audit [2/3</a:t>
            </a:r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  <a:sym typeface="Helvetica Light"/>
              </a:rPr>
              <a:t>]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007239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409222-FAD7-058B-A942-90D67FACF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52196"/>
              </p:ext>
            </p:extLst>
          </p:nvPr>
        </p:nvGraphicFramePr>
        <p:xfrm>
          <a:off x="453786" y="2386721"/>
          <a:ext cx="8232613" cy="3914151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545433">
                  <a:extLst>
                    <a:ext uri="{9D8B030D-6E8A-4147-A177-3AD203B41FA5}">
                      <a16:colId xmlns:a16="http://schemas.microsoft.com/office/drawing/2014/main" val="2272529483"/>
                    </a:ext>
                  </a:extLst>
                </a:gridCol>
                <a:gridCol w="3843590">
                  <a:extLst>
                    <a:ext uri="{9D8B030D-6E8A-4147-A177-3AD203B41FA5}">
                      <a16:colId xmlns:a16="http://schemas.microsoft.com/office/drawing/2014/main" val="1839070248"/>
                    </a:ext>
                  </a:extLst>
                </a:gridCol>
                <a:gridCol w="3843590">
                  <a:extLst>
                    <a:ext uri="{9D8B030D-6E8A-4147-A177-3AD203B41FA5}">
                      <a16:colId xmlns:a16="http://schemas.microsoft.com/office/drawing/2014/main" val="1296905987"/>
                    </a:ext>
                  </a:extLst>
                </a:gridCol>
              </a:tblGrid>
              <a:tr h="293782">
                <a:tc>
                  <a:txBody>
                    <a:bodyPr/>
                    <a:lstStyle/>
                    <a:p>
                      <a:pPr algn="just"/>
                      <a:endParaRPr lang="it-IT" sz="13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Documentazione richiesta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Riscontro </a:t>
                      </a:r>
                      <a:r>
                        <a:rPr kumimoji="0" lang="it-IT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AdG</a:t>
                      </a:r>
                      <a:endParaRPr kumimoji="0" lang="it-IT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6A2E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02307"/>
                  </a:ext>
                </a:extLst>
              </a:tr>
              <a:tr h="480350">
                <a:tc rowSpan="6">
                  <a:txBody>
                    <a:bodyPr/>
                    <a:lstStyle/>
                    <a:p>
                      <a:pPr algn="just"/>
                      <a:r>
                        <a:rPr lang="en-US" sz="1300">
                          <a:latin typeface="Helvetica" panose="020B0604020202030204"/>
                          <a:cs typeface="Helvetica" panose="020B0604020202030204"/>
                        </a:rPr>
                        <a:t>RC1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Presa d’atto dell'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elenco del personale dedicato all'Autorità di Gestione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50" b="0" i="1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 corso di trasmissione</a:t>
                      </a:r>
                      <a:endParaRPr kumimoji="0" lang="it-IT" sz="1250" b="0" i="1" u="none" strike="noStrike" kern="1200" cap="none" spc="-6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04810"/>
                  </a:ext>
                </a:extLst>
              </a:tr>
              <a:tr h="6293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Presentazione dei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contratti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di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Assistenza tecnica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Sono state fornite le copie dei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contratti attivati sull’Asse V relativo all’Assistenza tecnica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con evidenza dei gruppi di lavoro e dei FTE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36607"/>
                  </a:ext>
                </a:extLst>
              </a:tr>
              <a:tr h="480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Evidenza della trasmissione degli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atti all’OI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Si è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trasmessa la corrispondenza verso Unioncamere Lombardia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91594"/>
                  </a:ext>
                </a:extLst>
              </a:tr>
              <a:tr h="4803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Integrazione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delle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procedure di gestione dei conflitti 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 interesse presenti nel SIGECO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50" b="0" i="1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 corso di trasmissione</a:t>
                      </a:r>
                      <a:endParaRPr kumimoji="0" lang="it-IT" sz="1250" b="0" i="1" u="none" strike="noStrike" kern="1200" cap="none" spc="-6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53058"/>
                  </a:ext>
                </a:extLst>
              </a:tr>
              <a:tr h="9911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Completare e integrare il SIGECO 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con procedure che descrivano i rapporti, gli scambi di informazioni, e i controlli sulle attività sottoposte a convenzione con l'Organismo Intermedio Unioncamere Lombarde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1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 corso di trasmissione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56305"/>
                  </a:ext>
                </a:extLst>
              </a:tr>
              <a:tr h="202252">
                <a:tc vMerge="1">
                  <a:txBody>
                    <a:bodyPr/>
                    <a:lstStyle/>
                    <a:p>
                      <a:pPr algn="just"/>
                      <a:endParaRPr lang="en-US" sz="13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Elenco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completo dei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partecipanti ai corsi di formazione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Sono stati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forniti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gli </a:t>
                      </a:r>
                      <a:r>
                        <a:rPr kumimoji="0" lang="it-IT" sz="12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elenchi</a:t>
                      </a:r>
                      <a:r>
                        <a:rPr kumimoji="0" lang="it-IT" sz="12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richiesti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10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2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0F142-4340-65D9-DED8-CAC29916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2A6ACF-1141-9B72-38F3-9AEA136E6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334"/>
              </p:ext>
            </p:extLst>
          </p:nvPr>
        </p:nvGraphicFramePr>
        <p:xfrm>
          <a:off x="455693" y="1601424"/>
          <a:ext cx="8232613" cy="3917289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545433">
                  <a:extLst>
                    <a:ext uri="{9D8B030D-6E8A-4147-A177-3AD203B41FA5}">
                      <a16:colId xmlns:a16="http://schemas.microsoft.com/office/drawing/2014/main" val="2272529483"/>
                    </a:ext>
                  </a:extLst>
                </a:gridCol>
                <a:gridCol w="3843590">
                  <a:extLst>
                    <a:ext uri="{9D8B030D-6E8A-4147-A177-3AD203B41FA5}">
                      <a16:colId xmlns:a16="http://schemas.microsoft.com/office/drawing/2014/main" val="1839070248"/>
                    </a:ext>
                  </a:extLst>
                </a:gridCol>
                <a:gridCol w="3843590">
                  <a:extLst>
                    <a:ext uri="{9D8B030D-6E8A-4147-A177-3AD203B41FA5}">
                      <a16:colId xmlns:a16="http://schemas.microsoft.com/office/drawing/2014/main" val="1296905987"/>
                    </a:ext>
                  </a:extLst>
                </a:gridCol>
              </a:tblGrid>
              <a:tr h="295200">
                <a:tc>
                  <a:txBody>
                    <a:bodyPr/>
                    <a:lstStyle/>
                    <a:p>
                      <a:pPr algn="just"/>
                      <a:endParaRPr lang="it-IT" sz="1300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Documentazione richiesta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Riscontro fornito da </a:t>
                      </a:r>
                      <a:r>
                        <a:rPr kumimoji="0" lang="it-IT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86A2E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AdG</a:t>
                      </a:r>
                      <a:endParaRPr kumimoji="0" lang="it-IT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6A2E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92066"/>
                  </a:ext>
                </a:extLst>
              </a:tr>
              <a:tr h="634848">
                <a:tc rowSpan="5"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Helvetica" panose="020B0604020202030204"/>
                          <a:cs typeface="Helvetica" panose="020B0604020202030204"/>
                        </a:rPr>
                        <a:t>RC2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Estrazione dei file contenenti le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evidenze dei punteggi dei criteri e sub criteri di valutazione </a:t>
                      </a: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 i progetti ammessi e non ammessi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Sono stati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forniti i file </a:t>
                      </a: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contenenti le evidenze dei punteggi per i bandi richiesti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04810"/>
                  </a:ext>
                </a:extLst>
              </a:tr>
              <a:tr h="6348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Elenco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ricorsi</a:t>
                      </a: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ed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esiti</a:t>
                      </a: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 b="0" i="0" kern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È stata </a:t>
                      </a:r>
                      <a:r>
                        <a:rPr lang="it-IT" sz="1250" b="1" i="0" kern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f</a:t>
                      </a:r>
                      <a:r>
                        <a:rPr lang="en-US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ornita</a:t>
                      </a:r>
                      <a:r>
                        <a:rPr lang="en-US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 </a:t>
                      </a:r>
                      <a:r>
                        <a:rPr lang="en-US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documentazione richiesta</a:t>
                      </a:r>
                      <a:endParaRPr lang="it-IT" sz="125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36607"/>
                  </a:ext>
                </a:extLst>
              </a:tr>
              <a:tr h="5838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Corrispondenza con Aria relativa ai problemi informatici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 b="0" i="0" kern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È stata </a:t>
                      </a:r>
                      <a:r>
                        <a:rPr lang="it-IT" sz="1250" b="1" i="0" kern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f</a:t>
                      </a:r>
                      <a:r>
                        <a:rPr lang="en-US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ornita</a:t>
                      </a:r>
                      <a:r>
                        <a:rPr lang="en-US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 </a:t>
                      </a:r>
                      <a:r>
                        <a:rPr lang="en-US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documentazione richiesta</a:t>
                      </a:r>
                      <a:endParaRPr lang="it-IT" sz="125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91594"/>
                  </a:ext>
                </a:extLst>
              </a:tr>
              <a:tr h="5838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Registro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dichiarazioni assenza conflitto 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1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 corso di trasmissione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53058"/>
                  </a:ext>
                </a:extLst>
              </a:tr>
              <a:tr h="5824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Documentazione relativa alle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verifiche</a:t>
                      </a: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effettuate sui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conflitti di interesse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50" b="0" i="1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 corso di trasmissione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56305"/>
                  </a:ext>
                </a:extLst>
              </a:tr>
              <a:tr h="582497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latin typeface="Helvetica" panose="020B0604020202020204"/>
                          <a:cs typeface="Helvetica" panose="020B0604020202020204"/>
                        </a:rPr>
                        <a:t>RC7</a:t>
                      </a:r>
                      <a:endParaRPr lang="it-IT" sz="1200"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Atto di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formalizzazione Gruppo di autovalutazione del rischio frode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 b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È stato trasmesso il </a:t>
                      </a:r>
                      <a:r>
                        <a:rPr lang="it-IT" sz="125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Decreto n. 11615 del 29/07/2024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33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B094A4-47BE-F764-F6AD-FA58FA4B71A7}"/>
              </a:ext>
            </a:extLst>
          </p:cNvPr>
          <p:cNvSpPr txBox="1"/>
          <p:nvPr/>
        </p:nvSpPr>
        <p:spPr>
          <a:xfrm>
            <a:off x="1843548" y="584936"/>
            <a:ext cx="7064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Helvetica Light"/>
              </a:rPr>
              <a:t>Informativa sull’audit di sistema dell’Autorità di Audit [</a:t>
            </a:r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  <a:sym typeface="Helvetica Light"/>
              </a:rPr>
              <a:t>3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Helvetica Light"/>
              </a:rPr>
              <a:t>/3</a:t>
            </a:r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  <a:sym typeface="Helvetica Light"/>
              </a:rPr>
              <a:t>]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007239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436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DF95-5C85-716A-CF83-9574438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2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23913C6-A4FD-BDB8-8E10-C0AEFF5E2AAF}"/>
              </a:ext>
            </a:extLst>
          </p:cNvPr>
          <p:cNvSpPr txBox="1"/>
          <p:nvPr/>
        </p:nvSpPr>
        <p:spPr>
          <a:xfrm>
            <a:off x="2116370" y="600135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Regolamento STEP e vantaggi della riprogrammazione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0AA9FF-0982-99F4-2702-5709C467A8D6}"/>
              </a:ext>
            </a:extLst>
          </p:cNvPr>
          <p:cNvSpPr txBox="1"/>
          <p:nvPr/>
        </p:nvSpPr>
        <p:spPr>
          <a:xfrm>
            <a:off x="417040" y="1103328"/>
            <a:ext cx="831477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Il 1° marzo 2024 è entrato in vigore il Regolamento (UE) 2024/795 che istituisce la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iattaforma per le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T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ecnologie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S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trategiche per l’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E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uropa, di seguito «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Regolamento STEP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».  L’obiettivo della Piattaforma STEP è sostenere lo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sviluppo o fabbricazione di tecnologie critiche 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in tutta l’Unione o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salvaguardare e rafforzare le rispettive catene del valore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 al fine di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ridurre le dipendenze strategiche dell’Unione e preservare l’integrità del mercato interno. </a:t>
            </a:r>
          </a:p>
          <a:p>
            <a:pPr algn="just">
              <a:spcAft>
                <a:spcPts val="600"/>
              </a:spcAft>
              <a:defRPr/>
            </a:pP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Le tecnologie critiche sono raggruppate in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tre cluster.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970152-F2EF-34B6-FCF6-9FE37C917E67}"/>
              </a:ext>
            </a:extLst>
          </p:cNvPr>
          <p:cNvSpPr txBox="1"/>
          <p:nvPr/>
        </p:nvSpPr>
        <p:spPr>
          <a:xfrm>
            <a:off x="417040" y="3357083"/>
            <a:ext cx="83147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4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L’</a:t>
            </a:r>
            <a:r>
              <a:rPr lang="it-IT" sz="14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adesione</a:t>
            </a:r>
            <a:r>
              <a:rPr lang="it-IT" sz="14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 </a:t>
            </a:r>
            <a:r>
              <a:rPr lang="it-IT" sz="14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di Regione Lombardia alla piattaforma STEP</a:t>
            </a:r>
            <a:r>
              <a:rPr lang="it-IT" sz="14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, approvata dalla Commissione Europea in data 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18/09</a:t>
            </a:r>
            <a:r>
              <a:rPr lang="it-IT" sz="14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/2024 con Decisione C(2024) 6655, e di cui la Giunta Regionale ha preso atto con DGR n. XII/3116 del 30/09/2024, ha permesso di ottenere i seguenti </a:t>
            </a:r>
            <a:r>
              <a:rPr lang="it-IT" sz="14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vantaggi</a:t>
            </a:r>
            <a:r>
              <a:rPr lang="it-IT" sz="14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: </a:t>
            </a:r>
            <a:endParaRPr lang="it-IT" sz="1400" b="1" kern="100">
              <a:latin typeface="Helvetica" panose="020B0604020202030204"/>
              <a:ea typeface="Calibri" panose="020F0502020204030204" pitchFamily="34" charset="0"/>
              <a:cs typeface="Helvetica" panose="020B0604020202030204"/>
            </a:endParaRPr>
          </a:p>
        </p:txBody>
      </p:sp>
      <p:sp>
        <p:nvSpPr>
          <p:cNvPr id="33" name="Rectangle: Rounded Corners 8">
            <a:extLst>
              <a:ext uri="{FF2B5EF4-FFF2-40B4-BE49-F238E27FC236}">
                <a16:creationId xmlns:a16="http://schemas.microsoft.com/office/drawing/2014/main" id="{FF404F64-14FF-EDF2-EC9C-DFC60ECA297D}"/>
              </a:ext>
            </a:extLst>
          </p:cNvPr>
          <p:cNvSpPr/>
          <p:nvPr/>
        </p:nvSpPr>
        <p:spPr>
          <a:xfrm>
            <a:off x="494382" y="4382860"/>
            <a:ext cx="8155236" cy="1776553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bIns="288000" rtlCol="0" anchor="ctr"/>
          <a:lstStyle/>
          <a:p>
            <a:pPr lvl="0" algn="just"/>
            <a:endParaRPr lang="it-IT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FB1730EC-4D78-8DC5-3721-6883F4159F8B}"/>
              </a:ext>
            </a:extLst>
          </p:cNvPr>
          <p:cNvSpPr txBox="1"/>
          <p:nvPr/>
        </p:nvSpPr>
        <p:spPr>
          <a:xfrm>
            <a:off x="663729" y="4443728"/>
            <a:ext cx="78165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Riduzione del target N+3 </a:t>
            </a:r>
            <a:r>
              <a:rPr lang="it-IT" sz="12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per tutte le annualità del PR,</a:t>
            </a:r>
            <a:r>
              <a:rPr lang="it-IT" sz="12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 a partire dai </a:t>
            </a:r>
            <a:r>
              <a:rPr lang="it-IT" sz="12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target al </a:t>
            </a:r>
            <a:r>
              <a:rPr lang="it-IT" sz="12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31.12.2025 </a:t>
            </a:r>
            <a:r>
              <a:rPr lang="it-IT" sz="12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e </a:t>
            </a:r>
            <a:r>
              <a:rPr lang="it-IT" sz="12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31.12.2026</a:t>
            </a:r>
            <a:endParaRPr lang="it-IT" sz="1200" b="1">
              <a:latin typeface="Helvetica" panose="020B0604020202030204"/>
              <a:cs typeface="Helvetica" panose="020B0604020202030204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>
                <a:latin typeface="Helvetica" panose="020B0604020202030204"/>
                <a:cs typeface="Helvetica" panose="020B0604020202030204"/>
              </a:rPr>
              <a:t>Cofinanziamento fino al 100% </a:t>
            </a:r>
            <a:r>
              <a:rPr lang="it-IT" sz="1200">
                <a:latin typeface="Helvetica" panose="020B0604020202030204"/>
                <a:cs typeface="Helvetica" panose="020B0604020202030204"/>
              </a:rPr>
              <a:t>in quota comunitaria sulle priorità STEP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Assenza della procedura di riesame intermedio</a:t>
            </a:r>
            <a:r>
              <a:rPr lang="it-IT" sz="12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 del Programma e della </a:t>
            </a:r>
            <a:r>
              <a:rPr lang="it-IT" sz="12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valutazione sui progressi compiuti </a:t>
            </a:r>
            <a:r>
              <a:rPr lang="it-IT" sz="12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per il conseguimento dei target intermedi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Versamento di un prefinanziamento aggiuntivo del 30%</a:t>
            </a:r>
            <a:r>
              <a:rPr lang="it-IT" sz="1200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 della dotazione dedicata alle priorità a titolo di prefinanziamento eccezionale </a:t>
            </a:r>
            <a:r>
              <a:rPr lang="it-IT" sz="1200" i="1" kern="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una tantum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2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Mix equilibrato </a:t>
            </a:r>
            <a:r>
              <a:rPr lang="it-IT" sz="12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nell’accesso alle misure finanziate mediante STEP tra </a:t>
            </a:r>
            <a:r>
              <a:rPr lang="it-IT" sz="12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Grandi Imprese </a:t>
            </a:r>
            <a:r>
              <a:rPr lang="it-IT" sz="12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e </a:t>
            </a:r>
            <a:r>
              <a:rPr lang="it-IT" sz="12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PMI</a:t>
            </a:r>
            <a:endParaRPr lang="it-IT" sz="1200" b="1" kern="100">
              <a:effectLst/>
              <a:latin typeface="Helvetica" panose="020B0604020202030204"/>
              <a:ea typeface="Calibri" panose="020F0502020204030204" pitchFamily="34" charset="0"/>
              <a:cs typeface="Helvetica" panose="020B0604020202030204"/>
            </a:endParaRPr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924D4131-1DF3-45D0-2B0D-7EFFE445E481}"/>
              </a:ext>
            </a:extLst>
          </p:cNvPr>
          <p:cNvSpPr>
            <a:spLocks noChangeAspect="1"/>
          </p:cNvSpPr>
          <p:nvPr/>
        </p:nvSpPr>
        <p:spPr>
          <a:xfrm>
            <a:off x="327155" y="4126184"/>
            <a:ext cx="433815" cy="43211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2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Picture 17">
            <a:extLst>
              <a:ext uri="{FF2B5EF4-FFF2-40B4-BE49-F238E27FC236}">
                <a16:creationId xmlns:a16="http://schemas.microsoft.com/office/drawing/2014/main" id="{979DAF51-4819-3336-7A9E-5C97D9D2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2" y="4162239"/>
            <a:ext cx="360000" cy="36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2BDE05B-9DC6-9C36-BBA1-D5D153BDC69B}"/>
              </a:ext>
            </a:extLst>
          </p:cNvPr>
          <p:cNvGrpSpPr/>
          <p:nvPr/>
        </p:nvGrpSpPr>
        <p:grpSpPr>
          <a:xfrm>
            <a:off x="494382" y="2656032"/>
            <a:ext cx="2515387" cy="570257"/>
            <a:chOff x="684818" y="2352128"/>
            <a:chExt cx="2515387" cy="5702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87C574-EC7C-BB6C-92DF-9FC902DDF1B2}"/>
                </a:ext>
              </a:extLst>
            </p:cNvPr>
            <p:cNvSpPr/>
            <p:nvPr/>
          </p:nvSpPr>
          <p:spPr>
            <a:xfrm>
              <a:off x="1040205" y="2352128"/>
              <a:ext cx="2160000" cy="570257"/>
            </a:xfrm>
            <a:prstGeom prst="rect">
              <a:avLst/>
            </a:prstGeom>
            <a:solidFill>
              <a:srgbClr val="2F528F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Le tecnologie digitali e innovazione delle tecnologie deep tech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7404B3-36A5-4FC8-6120-04E6411522E1}"/>
                </a:ext>
              </a:extLst>
            </p:cNvPr>
            <p:cNvGrpSpPr/>
            <p:nvPr/>
          </p:nvGrpSpPr>
          <p:grpSpPr>
            <a:xfrm>
              <a:off x="684818" y="2421292"/>
              <a:ext cx="432000" cy="432000"/>
              <a:chOff x="476315" y="2479458"/>
              <a:chExt cx="432000" cy="432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A06F0AC-A94A-0A04-E82D-1DBD134916CC}"/>
                  </a:ext>
                </a:extLst>
              </p:cNvPr>
              <p:cNvSpPr/>
              <p:nvPr/>
            </p:nvSpPr>
            <p:spPr>
              <a:xfrm>
                <a:off x="476315" y="247945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9" name="Graphic 18" descr="Internet with solid fill">
                <a:extLst>
                  <a:ext uri="{FF2B5EF4-FFF2-40B4-BE49-F238E27FC236}">
                    <a16:creationId xmlns:a16="http://schemas.microsoft.com/office/drawing/2014/main" id="{8688BE40-2AF7-9DA4-5258-8FAF6521A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2233" y="2525376"/>
                <a:ext cx="340164" cy="340164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CCD4E4-261D-C4BD-AB2D-EFEA5A31B9AA}"/>
              </a:ext>
            </a:extLst>
          </p:cNvPr>
          <p:cNvGrpSpPr/>
          <p:nvPr/>
        </p:nvGrpSpPr>
        <p:grpSpPr>
          <a:xfrm>
            <a:off x="3330389" y="2656030"/>
            <a:ext cx="2475366" cy="570257"/>
            <a:chOff x="4745416" y="2352128"/>
            <a:chExt cx="2475366" cy="5702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BCE3B3-6505-6385-67AE-D50DADB30F32}"/>
                </a:ext>
              </a:extLst>
            </p:cNvPr>
            <p:cNvSpPr/>
            <p:nvPr/>
          </p:nvSpPr>
          <p:spPr>
            <a:xfrm>
              <a:off x="5060782" y="2352128"/>
              <a:ext cx="2160000" cy="570257"/>
            </a:xfrm>
            <a:prstGeom prst="rect">
              <a:avLst/>
            </a:prstGeom>
            <a:solidFill>
              <a:srgbClr val="2F528F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Le biotecnologie </a:t>
              </a:r>
            </a:p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(incluse i medicinali critici)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62EC3D1-CECA-4D4C-890F-AB40D3D59221}"/>
                </a:ext>
              </a:extLst>
            </p:cNvPr>
            <p:cNvGrpSpPr/>
            <p:nvPr/>
          </p:nvGrpSpPr>
          <p:grpSpPr>
            <a:xfrm>
              <a:off x="4745416" y="2421292"/>
              <a:ext cx="432000" cy="432000"/>
              <a:chOff x="4079165" y="5675767"/>
              <a:chExt cx="576000" cy="576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D6FD5C-E940-E524-4A06-DD97D22E3FF4}"/>
                  </a:ext>
                </a:extLst>
              </p:cNvPr>
              <p:cNvSpPr/>
              <p:nvPr/>
            </p:nvSpPr>
            <p:spPr>
              <a:xfrm>
                <a:off x="4079165" y="5675767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8" name="Graphic 27" descr="Medical with solid fill">
                <a:extLst>
                  <a:ext uri="{FF2B5EF4-FFF2-40B4-BE49-F238E27FC236}">
                    <a16:creationId xmlns:a16="http://schemas.microsoft.com/office/drawing/2014/main" id="{126E5513-A1CA-EA69-121A-F8BEDB5D4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133165" y="5729767"/>
                <a:ext cx="468000" cy="46800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E28ED7-DB51-9780-6E71-1F03C9537737}"/>
              </a:ext>
            </a:extLst>
          </p:cNvPr>
          <p:cNvGrpSpPr/>
          <p:nvPr/>
        </p:nvGrpSpPr>
        <p:grpSpPr>
          <a:xfrm>
            <a:off x="6177961" y="2656030"/>
            <a:ext cx="2471657" cy="570257"/>
            <a:chOff x="8309559" y="2352128"/>
            <a:chExt cx="2471657" cy="5702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947F9C-2CBE-CE48-5109-762F862D6CB3}"/>
                </a:ext>
              </a:extLst>
            </p:cNvPr>
            <p:cNvSpPr/>
            <p:nvPr/>
          </p:nvSpPr>
          <p:spPr>
            <a:xfrm>
              <a:off x="8621216" y="2352128"/>
              <a:ext cx="2160000" cy="570257"/>
            </a:xfrm>
            <a:prstGeom prst="rect">
              <a:avLst/>
            </a:prstGeom>
            <a:solidFill>
              <a:srgbClr val="2F528F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Le tecnologie pulite ed efficienti nell’uso delle risorse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5DA777-D63A-E879-769D-54232D91AB82}"/>
                </a:ext>
              </a:extLst>
            </p:cNvPr>
            <p:cNvGrpSpPr/>
            <p:nvPr/>
          </p:nvGrpSpPr>
          <p:grpSpPr>
            <a:xfrm>
              <a:off x="8309559" y="2421292"/>
              <a:ext cx="432000" cy="432000"/>
              <a:chOff x="7380404" y="4368407"/>
              <a:chExt cx="576000" cy="5760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A73ADF9-56F7-839A-9571-60DEC24CAF04}"/>
                  </a:ext>
                </a:extLst>
              </p:cNvPr>
              <p:cNvSpPr/>
              <p:nvPr/>
            </p:nvSpPr>
            <p:spPr>
              <a:xfrm>
                <a:off x="7380404" y="4368407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38" name="Graphic 37" descr="Wind Turbines with solid fill">
                <a:extLst>
                  <a:ext uri="{FF2B5EF4-FFF2-40B4-BE49-F238E27FC236}">
                    <a16:creationId xmlns:a16="http://schemas.microsoft.com/office/drawing/2014/main" id="{28A4C21F-A33C-7879-0D9F-A89CB76FE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52404" y="4440407"/>
                <a:ext cx="432000" cy="43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3707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E9737-A6C3-4CC5-A79B-BEB03FCF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20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E11B715B-6222-0E47-724C-34B5E21B044F}"/>
              </a:ext>
            </a:extLst>
          </p:cNvPr>
          <p:cNvSpPr txBox="1"/>
          <p:nvPr/>
        </p:nvSpPr>
        <p:spPr>
          <a:xfrm>
            <a:off x="2104854" y="572528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86A2E"/>
                </a:solidFill>
                <a:latin typeface="Helvetica" panose="020B0604020202030204" pitchFamily="34" charset="0"/>
              </a:rPr>
              <a:t>Agenda</a:t>
            </a:r>
          </a:p>
        </p:txBody>
      </p:sp>
      <p:pic>
        <p:nvPicPr>
          <p:cNvPr id="77" name="Graphic 76" descr="Flip calendar with solid fill">
            <a:extLst>
              <a:ext uri="{FF2B5EF4-FFF2-40B4-BE49-F238E27FC236}">
                <a16:creationId xmlns:a16="http://schemas.microsoft.com/office/drawing/2014/main" id="{612643C5-64EE-88AD-6349-BB4B71E3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0054" y="3850386"/>
            <a:ext cx="356302" cy="3918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B9CC1E-2AC4-B536-BD0A-A68F9F39C5E9}"/>
              </a:ext>
            </a:extLst>
          </p:cNvPr>
          <p:cNvGrpSpPr/>
          <p:nvPr/>
        </p:nvGrpSpPr>
        <p:grpSpPr>
          <a:xfrm>
            <a:off x="669229" y="1123907"/>
            <a:ext cx="7859392" cy="369332"/>
            <a:chOff x="648061" y="1273650"/>
            <a:chExt cx="7859392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4DCF3-0C54-A886-C188-273161F7FE80}"/>
                </a:ext>
              </a:extLst>
            </p:cNvPr>
            <p:cNvSpPr>
              <a:spLocks/>
            </p:cNvSpPr>
            <p:nvPr/>
          </p:nvSpPr>
          <p:spPr>
            <a:xfrm>
              <a:off x="839453" y="1332054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Ordine del Giorno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C256D4-D0F0-97EC-8757-D43AF3770965}"/>
                </a:ext>
              </a:extLst>
            </p:cNvPr>
            <p:cNvSpPr/>
            <p:nvPr/>
          </p:nvSpPr>
          <p:spPr>
            <a:xfrm>
              <a:off x="648061" y="129636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4C474-6DF3-5346-F402-3077976194C1}"/>
                </a:ext>
              </a:extLst>
            </p:cNvPr>
            <p:cNvSpPr txBox="1"/>
            <p:nvPr/>
          </p:nvSpPr>
          <p:spPr>
            <a:xfrm>
              <a:off x="708177" y="127365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FADC2C-58A8-BDB0-8B80-CEAAE395F202}"/>
              </a:ext>
            </a:extLst>
          </p:cNvPr>
          <p:cNvGrpSpPr/>
          <p:nvPr/>
        </p:nvGrpSpPr>
        <p:grpSpPr>
          <a:xfrm>
            <a:off x="669229" y="1516615"/>
            <a:ext cx="7859392" cy="369332"/>
            <a:chOff x="648061" y="1675808"/>
            <a:chExt cx="7859392" cy="3693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BB2BCE-06B4-BB1F-D5A8-81EE570117C9}"/>
                </a:ext>
              </a:extLst>
            </p:cNvPr>
            <p:cNvSpPr>
              <a:spLocks/>
            </p:cNvSpPr>
            <p:nvPr/>
          </p:nvSpPr>
          <p:spPr>
            <a:xfrm>
              <a:off x="839453" y="1682865"/>
              <a:ext cx="7668000" cy="3552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12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dei criteri per la selezione delle operazioni relativi alle Azioni 2.1.1, 2.1.4, 2.2.1, 2.3.1, 1.6.1, 1.6.2, 2.9.1, 2.9.2 e all’Obiettivo specifico 5.2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52EAF6-2EF9-C751-7E27-040C41CDE925}"/>
                </a:ext>
              </a:extLst>
            </p:cNvPr>
            <p:cNvSpPr/>
            <p:nvPr/>
          </p:nvSpPr>
          <p:spPr>
            <a:xfrm>
              <a:off x="648061" y="1698519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E1FB57-0739-DC05-9195-61A1FB868815}"/>
                </a:ext>
              </a:extLst>
            </p:cNvPr>
            <p:cNvSpPr txBox="1"/>
            <p:nvPr/>
          </p:nvSpPr>
          <p:spPr>
            <a:xfrm>
              <a:off x="708177" y="1675808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C0C59B-E9EE-8629-9154-FBF9D6335BC1}"/>
              </a:ext>
            </a:extLst>
          </p:cNvPr>
          <p:cNvGrpSpPr/>
          <p:nvPr/>
        </p:nvGrpSpPr>
        <p:grpSpPr>
          <a:xfrm>
            <a:off x="669229" y="1909323"/>
            <a:ext cx="7859392" cy="369332"/>
            <a:chOff x="669229" y="1909323"/>
            <a:chExt cx="7859392" cy="3693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1CFF56-9AD5-BB19-F919-8664F9389B1E}"/>
                </a:ext>
              </a:extLst>
            </p:cNvPr>
            <p:cNvSpPr>
              <a:spLocks/>
            </p:cNvSpPr>
            <p:nvPr/>
          </p:nvSpPr>
          <p:spPr>
            <a:xfrm>
              <a:off x="860621" y="1967727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sullo stato di avanzamento del Programma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E291E1-A125-BAF1-BD0E-3917150AD1B0}"/>
                </a:ext>
              </a:extLst>
            </p:cNvPr>
            <p:cNvSpPr/>
            <p:nvPr/>
          </p:nvSpPr>
          <p:spPr>
            <a:xfrm>
              <a:off x="669229" y="193203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2AE2A5-5736-F5CF-644E-DCAAC2817396}"/>
                </a:ext>
              </a:extLst>
            </p:cNvPr>
            <p:cNvSpPr txBox="1"/>
            <p:nvPr/>
          </p:nvSpPr>
          <p:spPr>
            <a:xfrm>
              <a:off x="729345" y="1909323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3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AF348F-2CB9-836E-B46F-695F2F833B27}"/>
              </a:ext>
            </a:extLst>
          </p:cNvPr>
          <p:cNvGrpSpPr/>
          <p:nvPr/>
        </p:nvGrpSpPr>
        <p:grpSpPr>
          <a:xfrm>
            <a:off x="669229" y="2302031"/>
            <a:ext cx="7859392" cy="369332"/>
            <a:chOff x="648061" y="2479646"/>
            <a:chExt cx="7859392" cy="3693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A2AF81-1F36-9551-1180-A0801AD0C38A}"/>
                </a:ext>
              </a:extLst>
            </p:cNvPr>
            <p:cNvSpPr>
              <a:spLocks/>
            </p:cNvSpPr>
            <p:nvPr/>
          </p:nvSpPr>
          <p:spPr>
            <a:xfrm>
              <a:off x="839453" y="2538050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kumimoji="0" lang="it-IT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Calibri" panose="020F0502020204030204" pitchFamily="34" charset="0"/>
                  <a:sym typeface="Helvetica Light"/>
                </a:rPr>
                <a:t>Informativa sulle iniziative di attuazione del PR (a cura delle DDGG interessate)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DC35C30-D43A-9CA1-92F2-201DFA2AAE04}"/>
                </a:ext>
              </a:extLst>
            </p:cNvPr>
            <p:cNvSpPr/>
            <p:nvPr/>
          </p:nvSpPr>
          <p:spPr>
            <a:xfrm>
              <a:off x="648061" y="2502357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21FF5D-A6AB-2235-7B6C-27ABBAD555BC}"/>
                </a:ext>
              </a:extLst>
            </p:cNvPr>
            <p:cNvSpPr txBox="1"/>
            <p:nvPr/>
          </p:nvSpPr>
          <p:spPr>
            <a:xfrm>
              <a:off x="708177" y="2479646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4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CB2807-0905-7A07-8FD2-09551DFB1C6C}"/>
              </a:ext>
            </a:extLst>
          </p:cNvPr>
          <p:cNvGrpSpPr/>
          <p:nvPr/>
        </p:nvGrpSpPr>
        <p:grpSpPr>
          <a:xfrm>
            <a:off x="669229" y="2694739"/>
            <a:ext cx="7859392" cy="369332"/>
            <a:chOff x="648061" y="2886984"/>
            <a:chExt cx="7859392" cy="3693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839F95-57C1-CB0B-9483-BC23AEC9B088}"/>
                </a:ext>
              </a:extLst>
            </p:cNvPr>
            <p:cNvGrpSpPr/>
            <p:nvPr/>
          </p:nvGrpSpPr>
          <p:grpSpPr>
            <a:xfrm>
              <a:off x="648061" y="2909695"/>
              <a:ext cx="7859392" cy="323911"/>
              <a:chOff x="648061" y="2909695"/>
              <a:chExt cx="7859392" cy="32391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09D043-767B-18D7-44A3-3B386F972E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9453" y="2945388"/>
                <a:ext cx="7668000" cy="242618"/>
              </a:xfrm>
              <a:prstGeom prst="rect">
                <a:avLst/>
              </a:prstGeom>
              <a:solidFill>
                <a:srgbClr val="154193">
                  <a:shade val="30000"/>
                  <a:satMod val="11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665" tIns="50665" rIns="50665" bIns="50665" numCol="1" spcCol="1270" anchor="ctr" anchorCtr="0">
                <a:noAutofit/>
              </a:bodyPr>
              <a:lstStyle/>
              <a:p>
                <a:pPr marL="252000" lvl="1"/>
                <a:r>
                  <a:rPr lang="it-IT" sz="1300" b="1">
                    <a:solidFill>
                      <a:srgbClr val="FFFFFF"/>
                    </a:solidFill>
                    <a:latin typeface="Helvetica"/>
                    <a:cs typeface="Calibri" panose="020F0502020204030204" pitchFamily="34" charset="0"/>
                    <a:sym typeface="Helvetica Light"/>
                  </a:rPr>
                  <a:t>Informativa sugli esiti e seguiti dell’adesione alla Piattaforma STEP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18ABCF6-11F8-17CF-9029-93A2A2F24381}"/>
                  </a:ext>
                </a:extLst>
              </p:cNvPr>
              <p:cNvSpPr/>
              <p:nvPr/>
            </p:nvSpPr>
            <p:spPr>
              <a:xfrm>
                <a:off x="648061" y="2909695"/>
                <a:ext cx="327273" cy="323911"/>
              </a:xfrm>
              <a:prstGeom prst="ellipse">
                <a:avLst/>
              </a:prstGeom>
              <a:solidFill>
                <a:schemeClr val="bg1"/>
              </a:solidFill>
              <a:ln w="34925" cap="flat">
                <a:solidFill>
                  <a:srgbClr val="022059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0C2CF7-B80D-F46E-8DCE-D4FF00978D1E}"/>
                </a:ext>
              </a:extLst>
            </p:cNvPr>
            <p:cNvSpPr txBox="1"/>
            <p:nvPr/>
          </p:nvSpPr>
          <p:spPr>
            <a:xfrm>
              <a:off x="708177" y="2886984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5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CBD56E-9B60-0324-723B-98CA2387B8D5}"/>
              </a:ext>
            </a:extLst>
          </p:cNvPr>
          <p:cNvGrpSpPr/>
          <p:nvPr/>
        </p:nvGrpSpPr>
        <p:grpSpPr>
          <a:xfrm>
            <a:off x="669229" y="3480155"/>
            <a:ext cx="7859392" cy="369332"/>
            <a:chOff x="669229" y="3480155"/>
            <a:chExt cx="7859392" cy="3693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55C48E-4D77-1A9D-BB82-D923DBDEBFD1}"/>
                </a:ext>
              </a:extLst>
            </p:cNvPr>
            <p:cNvSpPr>
              <a:spLocks/>
            </p:cNvSpPr>
            <p:nvPr/>
          </p:nvSpPr>
          <p:spPr>
            <a:xfrm>
              <a:off x="860621" y="3538559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in merito all’aggiornamento del SIGECO del PR FESR 2021/2027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55F3A9-A439-BCDE-86B5-CA14C3237F8C}"/>
                </a:ext>
              </a:extLst>
            </p:cNvPr>
            <p:cNvSpPr/>
            <p:nvPr/>
          </p:nvSpPr>
          <p:spPr>
            <a:xfrm>
              <a:off x="669229" y="3502866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CE855D-72D1-04D8-9D86-AD5C2B72A6B1}"/>
                </a:ext>
              </a:extLst>
            </p:cNvPr>
            <p:cNvSpPr txBox="1"/>
            <p:nvPr/>
          </p:nvSpPr>
          <p:spPr>
            <a:xfrm>
              <a:off x="729345" y="3480155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7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AC63C-BEC3-F2CD-65DC-D710D0C60549}"/>
              </a:ext>
            </a:extLst>
          </p:cNvPr>
          <p:cNvGrpSpPr/>
          <p:nvPr/>
        </p:nvGrpSpPr>
        <p:grpSpPr>
          <a:xfrm>
            <a:off x="669229" y="3872863"/>
            <a:ext cx="7859392" cy="369332"/>
            <a:chOff x="669229" y="3872863"/>
            <a:chExt cx="7859392" cy="3693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3FF584-E388-76D4-A1AD-C3697450A310}"/>
                </a:ext>
              </a:extLst>
            </p:cNvPr>
            <p:cNvSpPr>
              <a:spLocks/>
            </p:cNvSpPr>
            <p:nvPr/>
          </p:nvSpPr>
          <p:spPr>
            <a:xfrm>
              <a:off x="860621" y="3931267"/>
              <a:ext cx="7668000" cy="242618"/>
            </a:xfrm>
            <a:prstGeom prst="rect">
              <a:avLst/>
            </a:prstGeom>
            <a:solidFill>
              <a:srgbClr val="96B0D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kumimoji="0" lang="it-IT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di Audit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EC810-97E6-E46D-1D0E-6946ED526C98}"/>
                </a:ext>
              </a:extLst>
            </p:cNvPr>
            <p:cNvSpPr/>
            <p:nvPr/>
          </p:nvSpPr>
          <p:spPr>
            <a:xfrm>
              <a:off x="669229" y="389557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96B0DE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522FA5-D248-6574-6525-ABF52666FD77}"/>
                </a:ext>
              </a:extLst>
            </p:cNvPr>
            <p:cNvSpPr txBox="1"/>
            <p:nvPr/>
          </p:nvSpPr>
          <p:spPr>
            <a:xfrm>
              <a:off x="729345" y="3872863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8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A1012F-6D37-C915-13E4-34C45092807F}"/>
              </a:ext>
            </a:extLst>
          </p:cNvPr>
          <p:cNvGrpSpPr/>
          <p:nvPr/>
        </p:nvGrpSpPr>
        <p:grpSpPr>
          <a:xfrm>
            <a:off x="669229" y="4265571"/>
            <a:ext cx="7859392" cy="369332"/>
            <a:chOff x="648061" y="4092980"/>
            <a:chExt cx="7859392" cy="3693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5126E-5134-371F-7329-D7FEB27A61B0}"/>
                </a:ext>
              </a:extLst>
            </p:cNvPr>
            <p:cNvSpPr>
              <a:spLocks/>
            </p:cNvSpPr>
            <p:nvPr/>
          </p:nvSpPr>
          <p:spPr>
            <a:xfrm>
              <a:off x="839453" y="415138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 processo di delega degli Organismi intermedi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349E6-0ABC-E629-B3A6-7F4D923C2BE3}"/>
                </a:ext>
              </a:extLst>
            </p:cNvPr>
            <p:cNvSpPr/>
            <p:nvPr/>
          </p:nvSpPr>
          <p:spPr>
            <a:xfrm>
              <a:off x="648061" y="411569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A4BB75E-26A8-2E7E-41B5-A3A86E84CE39}"/>
                </a:ext>
              </a:extLst>
            </p:cNvPr>
            <p:cNvSpPr txBox="1"/>
            <p:nvPr/>
          </p:nvSpPr>
          <p:spPr>
            <a:xfrm>
              <a:off x="708177" y="409298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9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D48783-2C26-2718-8B0D-5455399EA308}"/>
              </a:ext>
            </a:extLst>
          </p:cNvPr>
          <p:cNvGrpSpPr/>
          <p:nvPr/>
        </p:nvGrpSpPr>
        <p:grpSpPr>
          <a:xfrm>
            <a:off x="649472" y="4519780"/>
            <a:ext cx="7879149" cy="646331"/>
            <a:chOff x="628304" y="4361355"/>
            <a:chExt cx="7879149" cy="6463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4CF442B-6136-02C0-13FE-7963C2E4A7E7}"/>
                </a:ext>
              </a:extLst>
            </p:cNvPr>
            <p:cNvSpPr>
              <a:spLocks/>
            </p:cNvSpPr>
            <p:nvPr/>
          </p:nvSpPr>
          <p:spPr>
            <a:xfrm>
              <a:off x="839453" y="4558258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Ambientale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083A2A6-9142-4E12-0860-BCCEE819D005}"/>
                </a:ext>
              </a:extLst>
            </p:cNvPr>
            <p:cNvSpPr/>
            <p:nvPr/>
          </p:nvSpPr>
          <p:spPr>
            <a:xfrm>
              <a:off x="648061" y="4522565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08F9DC0-1453-3457-D439-5F661243BEF7}"/>
                </a:ext>
              </a:extLst>
            </p:cNvPr>
            <p:cNvSpPr txBox="1"/>
            <p:nvPr/>
          </p:nvSpPr>
          <p:spPr>
            <a:xfrm>
              <a:off x="628304" y="4361355"/>
              <a:ext cx="366786" cy="6463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10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CF200-472F-B13A-0522-68159976E195}"/>
              </a:ext>
            </a:extLst>
          </p:cNvPr>
          <p:cNvGrpSpPr/>
          <p:nvPr/>
        </p:nvGrpSpPr>
        <p:grpSpPr>
          <a:xfrm>
            <a:off x="623847" y="5050987"/>
            <a:ext cx="7904774" cy="369332"/>
            <a:chOff x="602679" y="4898261"/>
            <a:chExt cx="7904774" cy="36933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FA96DF-D5D3-0F1E-5B26-BB43D6ABFDAF}"/>
                </a:ext>
              </a:extLst>
            </p:cNvPr>
            <p:cNvSpPr>
              <a:spLocks/>
            </p:cNvSpPr>
            <p:nvPr/>
          </p:nvSpPr>
          <p:spPr>
            <a:xfrm>
              <a:off x="839453" y="4956665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Informativa sulle attività di comunicazione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BAA934A-0E75-B1AB-5425-126C3274B300}"/>
                </a:ext>
              </a:extLst>
            </p:cNvPr>
            <p:cNvSpPr/>
            <p:nvPr/>
          </p:nvSpPr>
          <p:spPr>
            <a:xfrm>
              <a:off x="645703" y="4920972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88378D-D1DB-81E8-0670-9F7DF33C3053}"/>
                </a:ext>
              </a:extLst>
            </p:cNvPr>
            <p:cNvSpPr txBox="1"/>
            <p:nvPr/>
          </p:nvSpPr>
          <p:spPr>
            <a:xfrm>
              <a:off x="602679" y="4898261"/>
              <a:ext cx="413320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11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04C34-00CA-0A24-14E7-5632AB704085}"/>
              </a:ext>
            </a:extLst>
          </p:cNvPr>
          <p:cNvGrpSpPr/>
          <p:nvPr/>
        </p:nvGrpSpPr>
        <p:grpSpPr>
          <a:xfrm>
            <a:off x="615380" y="5443695"/>
            <a:ext cx="7913241" cy="369332"/>
            <a:chOff x="594212" y="5307443"/>
            <a:chExt cx="7913241" cy="36933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F41EFFB-7FB3-0AF9-D86E-3DA7D0EA48F4}"/>
                </a:ext>
              </a:extLst>
            </p:cNvPr>
            <p:cNvSpPr>
              <a:spLocks/>
            </p:cNvSpPr>
            <p:nvPr/>
          </p:nvSpPr>
          <p:spPr>
            <a:xfrm>
              <a:off x="839453" y="5365847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Varie ed eventuali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E4DC5CE-6610-D703-27E9-3F7B3353C32C}"/>
                </a:ext>
              </a:extLst>
            </p:cNvPr>
            <p:cNvSpPr/>
            <p:nvPr/>
          </p:nvSpPr>
          <p:spPr>
            <a:xfrm>
              <a:off x="646961" y="533015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BF48DAF-B071-F531-88EE-C1B1D44E07E0}"/>
                </a:ext>
              </a:extLst>
            </p:cNvPr>
            <p:cNvSpPr txBox="1"/>
            <p:nvPr/>
          </p:nvSpPr>
          <p:spPr>
            <a:xfrm>
              <a:off x="594212" y="5307443"/>
              <a:ext cx="43277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6E7091-83A2-96C9-0DC5-A1733E2D6EC8}"/>
              </a:ext>
            </a:extLst>
          </p:cNvPr>
          <p:cNvGrpSpPr/>
          <p:nvPr/>
        </p:nvGrpSpPr>
        <p:grpSpPr>
          <a:xfrm>
            <a:off x="632314" y="5836399"/>
            <a:ext cx="7896307" cy="369332"/>
            <a:chOff x="611146" y="5697383"/>
            <a:chExt cx="7896307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D54ECE5-A882-3C0B-0449-9DA78D06E628}"/>
                </a:ext>
              </a:extLst>
            </p:cNvPr>
            <p:cNvSpPr>
              <a:spLocks/>
            </p:cNvSpPr>
            <p:nvPr/>
          </p:nvSpPr>
          <p:spPr>
            <a:xfrm>
              <a:off x="839453" y="576425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Sintesi delle decisioni assunte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83A83A8-D2CC-F595-E664-C56E47E00F7F}"/>
                </a:ext>
              </a:extLst>
            </p:cNvPr>
            <p:cNvSpPr/>
            <p:nvPr/>
          </p:nvSpPr>
          <p:spPr>
            <a:xfrm>
              <a:off x="633837" y="572009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A133A0-EC6F-826A-D68C-BA82F96EDFFB}"/>
                </a:ext>
              </a:extLst>
            </p:cNvPr>
            <p:cNvSpPr txBox="1"/>
            <p:nvPr/>
          </p:nvSpPr>
          <p:spPr>
            <a:xfrm>
              <a:off x="611146" y="5697383"/>
              <a:ext cx="372655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13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7F93F0-1912-CFF0-1D48-C472A2B144AA}"/>
              </a:ext>
            </a:extLst>
          </p:cNvPr>
          <p:cNvGrpSpPr/>
          <p:nvPr/>
        </p:nvGrpSpPr>
        <p:grpSpPr>
          <a:xfrm>
            <a:off x="669229" y="3087447"/>
            <a:ext cx="7859392" cy="369332"/>
            <a:chOff x="669229" y="3087447"/>
            <a:chExt cx="7859392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E09892-8851-F3E6-D961-87356631D890}"/>
                </a:ext>
              </a:extLst>
            </p:cNvPr>
            <p:cNvSpPr>
              <a:spLocks/>
            </p:cNvSpPr>
            <p:nvPr/>
          </p:nvSpPr>
          <p:spPr>
            <a:xfrm>
              <a:off x="860621" y="3145851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relativa all’individuazione degli interventi prioritari di cui all’art. 4 del DL 60/2024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2CF4E5-F384-91B1-69CF-6EC09F96F389}"/>
                </a:ext>
              </a:extLst>
            </p:cNvPr>
            <p:cNvSpPr/>
            <p:nvPr/>
          </p:nvSpPr>
          <p:spPr>
            <a:xfrm>
              <a:off x="669229" y="3110158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03445A-99CA-183D-985D-CA97DF4DC46E}"/>
                </a:ext>
              </a:extLst>
            </p:cNvPr>
            <p:cNvSpPr txBox="1"/>
            <p:nvPr/>
          </p:nvSpPr>
          <p:spPr>
            <a:xfrm>
              <a:off x="729345" y="3087447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6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26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DF95-5C85-716A-CF83-9574438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3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23913C6-A4FD-BDB8-8E10-C0AEFF5E2AAF}"/>
              </a:ext>
            </a:extLst>
          </p:cNvPr>
          <p:cNvSpPr txBox="1"/>
          <p:nvPr/>
        </p:nvSpPr>
        <p:spPr>
          <a:xfrm>
            <a:off x="2106096" y="610409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Piano Finanziario antecedente STEP – PR FESR 2021-2027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DD35B6-2D84-FB77-E4C4-A135A20D0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39390"/>
              </p:ext>
            </p:extLst>
          </p:nvPr>
        </p:nvGraphicFramePr>
        <p:xfrm>
          <a:off x="414001" y="1871784"/>
          <a:ext cx="8315999" cy="437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112">
                  <a:extLst>
                    <a:ext uri="{9D8B030D-6E8A-4147-A177-3AD203B41FA5}">
                      <a16:colId xmlns:a16="http://schemas.microsoft.com/office/drawing/2014/main" val="183573474"/>
                    </a:ext>
                  </a:extLst>
                </a:gridCol>
                <a:gridCol w="592656">
                  <a:extLst>
                    <a:ext uri="{9D8B030D-6E8A-4147-A177-3AD203B41FA5}">
                      <a16:colId xmlns:a16="http://schemas.microsoft.com/office/drawing/2014/main" val="1226573668"/>
                    </a:ext>
                  </a:extLst>
                </a:gridCol>
                <a:gridCol w="1201774">
                  <a:extLst>
                    <a:ext uri="{9D8B030D-6E8A-4147-A177-3AD203B41FA5}">
                      <a16:colId xmlns:a16="http://schemas.microsoft.com/office/drawing/2014/main" val="2907810700"/>
                    </a:ext>
                  </a:extLst>
                </a:gridCol>
                <a:gridCol w="1275856">
                  <a:extLst>
                    <a:ext uri="{9D8B030D-6E8A-4147-A177-3AD203B41FA5}">
                      <a16:colId xmlns:a16="http://schemas.microsoft.com/office/drawing/2014/main" val="964080363"/>
                    </a:ext>
                  </a:extLst>
                </a:gridCol>
                <a:gridCol w="1020022">
                  <a:extLst>
                    <a:ext uri="{9D8B030D-6E8A-4147-A177-3AD203B41FA5}">
                      <a16:colId xmlns:a16="http://schemas.microsoft.com/office/drawing/2014/main" val="3514659489"/>
                    </a:ext>
                  </a:extLst>
                </a:gridCol>
                <a:gridCol w="1197193">
                  <a:extLst>
                    <a:ext uri="{9D8B030D-6E8A-4147-A177-3AD203B41FA5}">
                      <a16:colId xmlns:a16="http://schemas.microsoft.com/office/drawing/2014/main" val="4004352610"/>
                    </a:ext>
                  </a:extLst>
                </a:gridCol>
                <a:gridCol w="1197193">
                  <a:extLst>
                    <a:ext uri="{9D8B030D-6E8A-4147-A177-3AD203B41FA5}">
                      <a16:colId xmlns:a16="http://schemas.microsoft.com/office/drawing/2014/main" val="1557596747"/>
                    </a:ext>
                  </a:extLst>
                </a:gridCol>
                <a:gridCol w="1197193">
                  <a:extLst>
                    <a:ext uri="{9D8B030D-6E8A-4147-A177-3AD203B41FA5}">
                      <a16:colId xmlns:a16="http://schemas.microsoft.com/office/drawing/2014/main" val="863347790"/>
                    </a:ext>
                  </a:extLst>
                </a:gridCol>
              </a:tblGrid>
              <a:tr h="291364">
                <a:tc rowSpan="2"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30204"/>
                          <a:cs typeface="Helvetica" panose="020B0604020202030204"/>
                        </a:rPr>
                        <a:t>OS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30204"/>
                          <a:cs typeface="Helvetica" panose="020B0604020202030204"/>
                        </a:rPr>
                        <a:t>Asse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30204"/>
                          <a:cs typeface="Helvetica" panose="020B0604020202030204"/>
                        </a:rPr>
                        <a:t>Policy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30204"/>
                          <a:cs typeface="Helvetica" panose="020B0604020202030204"/>
                        </a:rPr>
                        <a:t>Dotazione totale (€)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30204"/>
                          <a:cs typeface="Helvetica" panose="020B0604020202030204"/>
                        </a:rPr>
                        <a:t>Quota UE (€)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</a:rPr>
                        <a:t>Ripartizione Quota UE (€)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chemeClr val="tx1"/>
                          </a:solidFill>
                        </a:rPr>
                        <a:t>Flessibilità (€)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30204"/>
                          <a:cs typeface="Helvetica" panose="020B0604020202030204"/>
                        </a:rPr>
                        <a:t>Quota Naz (€)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36400"/>
                  </a:ext>
                </a:extLst>
              </a:tr>
              <a:tr h="390673">
                <a:tc vMerge="1"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chemeClr val="tx1"/>
                          </a:solidFill>
                        </a:rPr>
                        <a:t>OS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it-IT" sz="1400" b="1"/>
                        <a:t>Asse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400" b="1">
                        <a:highlight>
                          <a:srgbClr val="FFFF00"/>
                        </a:highlight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400" b="1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400" b="1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Quota UE – flessibilità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Flessibilità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400" b="1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05765"/>
                  </a:ext>
                </a:extLst>
              </a:tr>
              <a:tr h="991707">
                <a:tc>
                  <a:txBody>
                    <a:bodyPr/>
                    <a:lstStyle/>
                    <a:p>
                      <a:pPr algn="ctr"/>
                      <a:endParaRPr lang="it-IT" sz="1000" b="1">
                        <a:latin typeface="Helvetica" panose="020B0604020202030204"/>
                        <a:cs typeface="Helvetica" panose="020B0604020202030204"/>
                      </a:endParaRPr>
                    </a:p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OS 1</a:t>
                      </a:r>
                    </a:p>
                    <a:p>
                      <a:pPr algn="ctr"/>
                      <a:endParaRPr lang="it-IT" sz="1000" b="1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ASSE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Ricerca innovazione, tecnologie avanzate, competitività PMI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1.091.000.000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436.400.000,00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360.500.000,00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75.900.000,00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654.600.000,00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13994"/>
                  </a:ext>
                </a:extLst>
              </a:tr>
              <a:tr h="691190">
                <a:tc>
                  <a:txBody>
                    <a:bodyPr/>
                    <a:lstStyle/>
                    <a:p>
                      <a:pPr algn="ctr"/>
                      <a:endParaRPr lang="it-IT" sz="1000" b="1">
                        <a:latin typeface="Helvetica" panose="020B0604020202030204"/>
                        <a:cs typeface="Helvetica" panose="020B0604020202030204"/>
                      </a:endParaRPr>
                    </a:p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OS 2</a:t>
                      </a:r>
                    </a:p>
                    <a:p>
                      <a:pPr algn="ctr"/>
                      <a:endParaRPr lang="it-IT" sz="1000" b="1">
                        <a:latin typeface="Helvetica" panose="020B0604020202030204"/>
                        <a:cs typeface="Helvetica" panose="020B060402020203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ASSE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Efficienza energetica; economia circolare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591.000.000,00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236.400.000,00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206.400.000,00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30.000.000,00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354.600.000,00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94892"/>
                  </a:ext>
                </a:extLst>
              </a:tr>
              <a:tr h="475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OS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ASSE III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Mobilità sostenibile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51.000.000,00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20.400.000,00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18.400.000,00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2.000.000,00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30.600.000,00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84724"/>
                  </a:ext>
                </a:extLst>
              </a:tr>
              <a:tr h="728049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OS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ASSE IV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Sviluppo sociale sostenibile nelle aree urbane e aree interne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207.000.000,00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82.800.000,00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74.300.000,00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8.500.000,00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124.200.000,00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47740"/>
                  </a:ext>
                </a:extLst>
              </a:tr>
              <a:tr h="475761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ASSE V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Assistenza Tecnica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60.000.000,00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24.000.000,00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20.393.065,00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3.606.935,00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36.000.000,00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59866"/>
                  </a:ext>
                </a:extLst>
              </a:tr>
              <a:tr h="300481"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30204"/>
                          <a:cs typeface="Helvetica" panose="020B0604020202030204"/>
                        </a:rPr>
                        <a:t>Totale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/>
                    </a:p>
                  </a:txBody>
                  <a:tcPr anchor="ctr" anchorCtr="1"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/>
                    </a:p>
                  </a:txBody>
                  <a:tcPr anchor="ctr" anchorCtr="1"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2.000.000.000,00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30204"/>
                          <a:ea typeface="+mn-ea"/>
                          <a:cs typeface="Helvetica" panose="020B0604020202030204"/>
                        </a:rPr>
                        <a:t>800.000.000,00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679.993.065,00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120.006.935,00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/>
                          <a:cs typeface="Helvetica" panose="020B0604020202030204"/>
                        </a:rPr>
                        <a:t>1.200.000.000,00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61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7F15C4-00B5-F730-E9B2-2B88CDF99812}"/>
              </a:ext>
            </a:extLst>
          </p:cNvPr>
          <p:cNvSpPr txBox="1"/>
          <p:nvPr/>
        </p:nvSpPr>
        <p:spPr>
          <a:xfrm>
            <a:off x="414000" y="1082780"/>
            <a:ext cx="8316000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400">
                <a:latin typeface="Helvetica" panose="020B0604020202030204"/>
                <a:cs typeface="Helvetica" panose="020B0604020202030204"/>
              </a:rPr>
              <a:t>Di seguito è rappresentato il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Piano Finanziario di Regione Lombardia 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precedentemente all’adesione alla piattaforma STEP. Nell’ambito della riprogrammazione STEP l’intero importo di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flessibilità di circa 120 M€ 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è stato destinato agli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Assi dedicati alle finalità STEP (6 e 7)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D5AB6-371B-0D30-CE3B-1F90EB1550D3}"/>
              </a:ext>
            </a:extLst>
          </p:cNvPr>
          <p:cNvSpPr/>
          <p:nvPr/>
        </p:nvSpPr>
        <p:spPr>
          <a:xfrm>
            <a:off x="6439756" y="2223655"/>
            <a:ext cx="990601" cy="3981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17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DF95-5C85-716A-CF83-9574438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4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23913C6-A4FD-BDB8-8E10-C0AEFF5E2AAF}"/>
              </a:ext>
            </a:extLst>
          </p:cNvPr>
          <p:cNvSpPr txBox="1"/>
          <p:nvPr/>
        </p:nvSpPr>
        <p:spPr>
          <a:xfrm>
            <a:off x="2116370" y="600135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Piano Finanziario riprogrammato in chiave 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F15C4-00B5-F730-E9B2-2B88CDF99812}"/>
              </a:ext>
            </a:extLst>
          </p:cNvPr>
          <p:cNvSpPr txBox="1"/>
          <p:nvPr/>
        </p:nvSpPr>
        <p:spPr>
          <a:xfrm>
            <a:off x="414000" y="1144424"/>
            <a:ext cx="83160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400">
                <a:latin typeface="Helvetica" panose="020B0604020202030204"/>
                <a:cs typeface="Helvetica" panose="020B0604020202030204"/>
              </a:rPr>
              <a:t>Di seguito è rappresentato il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Piano Finanziario 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del PR FESR 21-27 a seguito della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riprogrammazione in chiave STEP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, con l’introduzione dei due nuovi Assi 6 e 7 per un totale di 120 M€.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8CC2CE5-74A9-AEE4-1D9B-754E12CB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00234"/>
              </p:ext>
            </p:extLst>
          </p:nvPr>
        </p:nvGraphicFramePr>
        <p:xfrm>
          <a:off x="414000" y="1807097"/>
          <a:ext cx="8316000" cy="433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13">
                  <a:extLst>
                    <a:ext uri="{9D8B030D-6E8A-4147-A177-3AD203B41FA5}">
                      <a16:colId xmlns:a16="http://schemas.microsoft.com/office/drawing/2014/main" val="183573474"/>
                    </a:ext>
                  </a:extLst>
                </a:gridCol>
                <a:gridCol w="1094365">
                  <a:extLst>
                    <a:ext uri="{9D8B030D-6E8A-4147-A177-3AD203B41FA5}">
                      <a16:colId xmlns:a16="http://schemas.microsoft.com/office/drawing/2014/main" val="1226573668"/>
                    </a:ext>
                  </a:extLst>
                </a:gridCol>
                <a:gridCol w="1425636">
                  <a:extLst>
                    <a:ext uri="{9D8B030D-6E8A-4147-A177-3AD203B41FA5}">
                      <a16:colId xmlns:a16="http://schemas.microsoft.com/office/drawing/2014/main" val="2907810700"/>
                    </a:ext>
                  </a:extLst>
                </a:gridCol>
                <a:gridCol w="1791745">
                  <a:extLst>
                    <a:ext uri="{9D8B030D-6E8A-4147-A177-3AD203B41FA5}">
                      <a16:colId xmlns:a16="http://schemas.microsoft.com/office/drawing/2014/main" val="964080363"/>
                    </a:ext>
                  </a:extLst>
                </a:gridCol>
                <a:gridCol w="1432465">
                  <a:extLst>
                    <a:ext uri="{9D8B030D-6E8A-4147-A177-3AD203B41FA5}">
                      <a16:colId xmlns:a16="http://schemas.microsoft.com/office/drawing/2014/main" val="3514659489"/>
                    </a:ext>
                  </a:extLst>
                </a:gridCol>
                <a:gridCol w="1681276">
                  <a:extLst>
                    <a:ext uri="{9D8B030D-6E8A-4147-A177-3AD203B41FA5}">
                      <a16:colId xmlns:a16="http://schemas.microsoft.com/office/drawing/2014/main" val="863347790"/>
                    </a:ext>
                  </a:extLst>
                </a:gridCol>
              </a:tblGrid>
              <a:tr h="322468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OS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Asse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Policy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Dotazione totale (€)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Quota UE (€)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Quota Naz (€)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36400"/>
                  </a:ext>
                </a:extLst>
              </a:tr>
              <a:tr h="718985">
                <a:tc>
                  <a:txBody>
                    <a:bodyPr/>
                    <a:lstStyle/>
                    <a:p>
                      <a:pPr algn="ctr"/>
                      <a:endParaRPr lang="it-IT" sz="1000" b="1">
                        <a:latin typeface="Helvetica" panose="020B0604020202020204"/>
                        <a:cs typeface="Helvetica" panose="020B0604020202020204"/>
                      </a:endParaRPr>
                    </a:p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OS 1</a:t>
                      </a:r>
                    </a:p>
                    <a:p>
                      <a:pPr algn="ctr"/>
                      <a:endParaRPr lang="it-IT" sz="1000" b="1"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ASSE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Ricerca innovazione, tecnologie avanzate, competitività PMI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1.015.100.000,00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360.500.000,00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654.600.000,00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13994"/>
                  </a:ext>
                </a:extLst>
              </a:tr>
              <a:tr h="561294">
                <a:tc>
                  <a:txBody>
                    <a:bodyPr/>
                    <a:lstStyle/>
                    <a:p>
                      <a:pPr algn="ctr"/>
                      <a:endParaRPr lang="it-IT" sz="1000" b="1">
                        <a:latin typeface="Helvetica" panose="020B0604020202020204"/>
                        <a:cs typeface="Helvetica" panose="020B0604020202020204"/>
                      </a:endParaRPr>
                    </a:p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OS 2</a:t>
                      </a:r>
                    </a:p>
                    <a:p>
                      <a:pPr algn="ctr"/>
                      <a:endParaRPr lang="it-IT" sz="1000" b="1"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ASSE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Efficienza energetica; economia circolare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561.000.000,00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206.400.000,00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354.600.000,00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94892"/>
                  </a:ext>
                </a:extLst>
              </a:tr>
              <a:tr h="446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OS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ASSE III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Mobilità sostenibile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49.000.000,00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18.400.000,00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30.600.000,00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84724"/>
                  </a:ext>
                </a:extLst>
              </a:tr>
              <a:tr h="702417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OS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ASSE IV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Sviluppo sociale sostenibile nelle aree urbane e aree interne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198.500.000,00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74.300.000,00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124.200.000,00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47740"/>
                  </a:ext>
                </a:extLst>
              </a:tr>
              <a:tr h="446681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ASSE V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Assistenza tecnica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56.393.065,00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20.393.065,00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36.000.000,00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59866"/>
                  </a:ext>
                </a:extLst>
              </a:tr>
              <a:tr h="446681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OS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ASSE VI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STEP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90.006.935,00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90.006.935,00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0599"/>
                  </a:ext>
                </a:extLst>
              </a:tr>
              <a:tr h="446681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OS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ASSE VII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STEP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30.000.000,00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tx1"/>
                          </a:solidFill>
                          <a:latin typeface="Helvetica" panose="020B0604020202020204"/>
                          <a:cs typeface="Helvetica" panose="020B0604020202020204"/>
                        </a:rPr>
                        <a:t>30.000.000,00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687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latin typeface="Helvetica" panose="020B0604020202020204"/>
                          <a:cs typeface="Helvetica" panose="020B0604020202020204"/>
                        </a:rPr>
                        <a:t>Totale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/>
                    </a:p>
                  </a:txBody>
                  <a:tcPr anchor="ctr" anchorCtr="1"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/>
                    </a:p>
                  </a:txBody>
                  <a:tcPr anchor="ctr" anchorCtr="1"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2.000.000.000,00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kern="1200">
                          <a:solidFill>
                            <a:schemeClr val="dk1"/>
                          </a:solidFill>
                          <a:latin typeface="Helvetica" panose="020B0604020202020204"/>
                          <a:ea typeface="+mn-ea"/>
                          <a:cs typeface="Helvetica" panose="020B0604020202020204"/>
                        </a:rPr>
                        <a:t>800.000.000,00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1.200.000.000,00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618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B1FED3-0F3B-ACE8-6685-0D55B366C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49" y="5004909"/>
            <a:ext cx="299203" cy="30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2CB67A-127E-0791-5F6A-3020EC38A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14" y="5449055"/>
            <a:ext cx="297872" cy="301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F44E1A-4B3E-A50E-A492-4C0FE124FFE9}"/>
              </a:ext>
            </a:extLst>
          </p:cNvPr>
          <p:cNvSpPr/>
          <p:nvPr/>
        </p:nvSpPr>
        <p:spPr>
          <a:xfrm rot="16200000">
            <a:off x="4131733" y="1337079"/>
            <a:ext cx="880534" cy="8144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5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7DF95-5C85-716A-CF83-9574438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5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23913C6-A4FD-BDB8-8E10-C0AEFF5E2AAF}"/>
              </a:ext>
            </a:extLst>
          </p:cNvPr>
          <p:cNvSpPr txBox="1"/>
          <p:nvPr/>
        </p:nvSpPr>
        <p:spPr>
          <a:xfrm>
            <a:off x="2106096" y="600135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I due nuovi Assi del PR FESR 2021-2027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CD3F9-B76D-DE5D-7B49-BCBF82BD27DF}"/>
              </a:ext>
            </a:extLst>
          </p:cNvPr>
          <p:cNvSpPr/>
          <p:nvPr/>
        </p:nvSpPr>
        <p:spPr>
          <a:xfrm>
            <a:off x="220011" y="1453606"/>
            <a:ext cx="4262806" cy="4396970"/>
          </a:xfrm>
          <a:prstGeom prst="rect">
            <a:avLst/>
          </a:prstGeom>
          <a:noFill/>
          <a:ln w="19050">
            <a:solidFill>
              <a:srgbClr val="16409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4073E-6F01-EF5D-4840-1E134FF553AB}"/>
              </a:ext>
            </a:extLst>
          </p:cNvPr>
          <p:cNvSpPr/>
          <p:nvPr/>
        </p:nvSpPr>
        <p:spPr>
          <a:xfrm>
            <a:off x="329738" y="1821823"/>
            <a:ext cx="3975359" cy="1720897"/>
          </a:xfrm>
          <a:prstGeom prst="rect">
            <a:avLst/>
          </a:prstGeom>
          <a:solidFill>
            <a:srgbClr val="D6DCE5"/>
          </a:solidFill>
          <a:ln w="38100">
            <a:solidFill>
              <a:srgbClr val="164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bIns="288000" rtlCol="0" anchor="ctr"/>
          <a:lstStyle/>
          <a:p>
            <a:pPr lvl="0"/>
            <a:endParaRPr lang="it-IT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85285-0149-81D5-ACC4-15A500F32881}"/>
              </a:ext>
            </a:extLst>
          </p:cNvPr>
          <p:cNvSpPr txBox="1"/>
          <p:nvPr/>
        </p:nvSpPr>
        <p:spPr>
          <a:xfrm>
            <a:off x="1327417" y="1652546"/>
            <a:ext cx="1980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164094"/>
            </a:solidFill>
          </a:ln>
        </p:spPr>
        <p:txBody>
          <a:bodyPr wrap="square" rtlCol="0">
            <a:spAutoFit/>
          </a:bodyPr>
          <a:lstStyle/>
          <a:p>
            <a:r>
              <a:rPr lang="it-IT" sz="1350" b="1">
                <a:solidFill>
                  <a:srgbClr val="164094"/>
                </a:solidFill>
                <a:latin typeface="Helvetica" panose="020B0604020202030204"/>
                <a:cs typeface="Helvetica" panose="020B0604020202030204"/>
              </a:rPr>
              <a:t>Azione 1.6.1 – 40 M€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E2DFC-6785-2662-0604-99CF3C8E918C}"/>
              </a:ext>
            </a:extLst>
          </p:cNvPr>
          <p:cNvSpPr txBox="1"/>
          <p:nvPr/>
        </p:nvSpPr>
        <p:spPr>
          <a:xfrm>
            <a:off x="551414" y="1262903"/>
            <a:ext cx="3600000" cy="307777"/>
          </a:xfrm>
          <a:prstGeom prst="rect">
            <a:avLst/>
          </a:prstGeom>
          <a:solidFill>
            <a:srgbClr val="164094"/>
          </a:solidFill>
          <a:ln w="19050">
            <a:solidFill>
              <a:srgbClr val="1640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>
                <a:solidFill>
                  <a:schemeClr val="bg1"/>
                </a:solidFill>
                <a:latin typeface="Helvetica" panose="020B0604020202030204"/>
                <a:cs typeface="Helvetica" panose="020B0604020202030204"/>
              </a:rPr>
              <a:t>Asse VI: Obiettivo Specifico 1.6  – 90 M€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DA0EC0-33EE-6DD1-1694-C0C220F2D003}"/>
              </a:ext>
            </a:extLst>
          </p:cNvPr>
          <p:cNvSpPr/>
          <p:nvPr/>
        </p:nvSpPr>
        <p:spPr>
          <a:xfrm>
            <a:off x="329738" y="3921891"/>
            <a:ext cx="3974400" cy="17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164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bIns="288000" rtlCol="0" anchor="ctr"/>
          <a:lstStyle/>
          <a:p>
            <a:pPr lvl="0" algn="just"/>
            <a:endParaRPr lang="it-IT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9FB662-2C21-5F3F-B4A6-DC24E695BF71}"/>
              </a:ext>
            </a:extLst>
          </p:cNvPr>
          <p:cNvSpPr txBox="1"/>
          <p:nvPr/>
        </p:nvSpPr>
        <p:spPr>
          <a:xfrm>
            <a:off x="1327417" y="3752614"/>
            <a:ext cx="1980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164094"/>
            </a:solidFill>
          </a:ln>
        </p:spPr>
        <p:txBody>
          <a:bodyPr wrap="square" rtlCol="0">
            <a:spAutoFit/>
          </a:bodyPr>
          <a:lstStyle/>
          <a:p>
            <a:r>
              <a:rPr lang="it-IT" sz="1350" b="1">
                <a:solidFill>
                  <a:srgbClr val="164094"/>
                </a:solidFill>
                <a:latin typeface="Helvetica" panose="020B0604020202030204"/>
                <a:cs typeface="Helvetica" panose="020B0604020202030204"/>
              </a:rPr>
              <a:t>Azione 1.6.2 – 50 M€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8CEDB-88A8-12A6-45C3-7CC81668B06B}"/>
              </a:ext>
            </a:extLst>
          </p:cNvPr>
          <p:cNvSpPr txBox="1"/>
          <p:nvPr/>
        </p:nvSpPr>
        <p:spPr>
          <a:xfrm>
            <a:off x="420453" y="2078776"/>
            <a:ext cx="379297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1100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Finanziamento a </a:t>
            </a:r>
            <a:r>
              <a:rPr lang="it-IT" sz="1100" b="1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fondo perduto </a:t>
            </a:r>
            <a:r>
              <a:rPr lang="it-IT" sz="1100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a favore di </a:t>
            </a:r>
            <a:r>
              <a:rPr lang="it-IT" sz="1100" b="1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Grandi Imprese e PMI </a:t>
            </a:r>
            <a:r>
              <a:rPr lang="it-IT" sz="1100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per sostenere lo sviluppo delle seguenti tecnologie critiche: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T</a:t>
            </a:r>
            <a:r>
              <a:rPr lang="it-IT" sz="1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ecnologie digitali e </a:t>
            </a:r>
            <a:r>
              <a:rPr lang="it-IT" sz="1100" b="1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deep tech</a:t>
            </a:r>
            <a:r>
              <a:rPr lang="it-IT" sz="1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, con un </a:t>
            </a:r>
            <a:r>
              <a:rPr lang="it-IT" sz="1100" b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focus sull’AI;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 b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B</a:t>
            </a:r>
            <a:r>
              <a:rPr lang="it-IT" sz="1100" b="1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iotecnologie.</a:t>
            </a:r>
            <a:endParaRPr lang="it-IT" sz="1100" b="1">
              <a:solidFill>
                <a:schemeClr val="tx1"/>
              </a:solidFill>
              <a:effectLst/>
              <a:latin typeface="Helvetica" panose="020B0604020202030204"/>
              <a:ea typeface="Calibri" panose="020F0502020204030204" pitchFamily="34" charset="0"/>
              <a:cs typeface="Helvetica" panose="020B0604020202030204"/>
            </a:endParaRPr>
          </a:p>
          <a:p>
            <a:pPr algn="just"/>
            <a:endParaRPr lang="it-IT" sz="1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033B89-9817-1CC6-BF65-3B06789CCEEA}"/>
              </a:ext>
            </a:extLst>
          </p:cNvPr>
          <p:cNvSpPr txBox="1"/>
          <p:nvPr/>
        </p:nvSpPr>
        <p:spPr>
          <a:xfrm>
            <a:off x="442146" y="4194064"/>
            <a:ext cx="379297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1100" b="1">
                <a:latin typeface="Helvetica" panose="020B0604020202030204"/>
                <a:cs typeface="Helvetica" panose="020B0604020202030204"/>
              </a:rPr>
              <a:t>Iniziativa di Venture Capital </a:t>
            </a:r>
            <a:r>
              <a:rPr lang="it-IT" sz="1100">
                <a:latin typeface="Helvetica" panose="020B0604020202030204"/>
                <a:cs typeface="Helvetica" panose="020B0604020202030204"/>
              </a:rPr>
              <a:t>a sostegno di </a:t>
            </a:r>
            <a:r>
              <a:rPr lang="it-IT" sz="1100" b="1">
                <a:latin typeface="Helvetica" panose="020B0604020202030204"/>
                <a:cs typeface="Helvetica" panose="020B0604020202030204"/>
              </a:rPr>
              <a:t>PMI </a:t>
            </a:r>
            <a:r>
              <a:rPr lang="it-IT" sz="1100">
                <a:latin typeface="Helvetica" panose="020B0604020202030204"/>
                <a:cs typeface="Helvetica" panose="020B0604020202030204"/>
              </a:rPr>
              <a:t>che svolgono attività in uno dei seguenti ambiti previsti dal Regolamento STEP:</a:t>
            </a:r>
            <a:endParaRPr lang="it-IT" sz="1100">
              <a:solidFill>
                <a:schemeClr val="tx1"/>
              </a:solidFill>
              <a:effectLst/>
              <a:latin typeface="Helvetica" panose="020B0604020202030204"/>
              <a:ea typeface="Calibri" panose="020F0502020204030204" pitchFamily="34" charset="0"/>
              <a:cs typeface="Helvetica" panose="020B0604020202030204"/>
            </a:endParaRPr>
          </a:p>
          <a:p>
            <a:pPr algn="just"/>
            <a:endParaRPr lang="it-IT" sz="1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0AB46-8396-4642-FB1A-80C622127041}"/>
              </a:ext>
            </a:extLst>
          </p:cNvPr>
          <p:cNvSpPr txBox="1"/>
          <p:nvPr/>
        </p:nvSpPr>
        <p:spPr>
          <a:xfrm>
            <a:off x="442146" y="4751031"/>
            <a:ext cx="4739058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T</a:t>
            </a:r>
            <a:r>
              <a:rPr lang="it-IT" sz="1100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ecnologie digitali e </a:t>
            </a:r>
            <a:r>
              <a:rPr lang="it-IT" sz="1100" b="1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deep tech</a:t>
            </a:r>
            <a:r>
              <a:rPr lang="it-IT" sz="1100" b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 b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Tecnologie pulite;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 b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B</a:t>
            </a:r>
            <a:r>
              <a:rPr lang="it-IT" sz="1100" b="1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iotecnologie.</a:t>
            </a:r>
            <a:endParaRPr lang="it-IT" sz="1100" b="1">
              <a:solidFill>
                <a:schemeClr val="tx1"/>
              </a:solidFill>
              <a:effectLst/>
              <a:latin typeface="Helvetica" panose="020B0604020202030204"/>
              <a:ea typeface="Calibri" panose="020F0502020204030204" pitchFamily="34" charset="0"/>
              <a:cs typeface="Helvetica" panose="020B0604020202030204"/>
            </a:endParaRPr>
          </a:p>
          <a:p>
            <a:endParaRPr lang="it-IT" sz="1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4513F8-069E-5005-ACB0-EF355BA39F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146" y="2185352"/>
            <a:ext cx="360000" cy="3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A2E8C4-97EC-E6AD-0FE3-0A696B9A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183" y="4325085"/>
            <a:ext cx="360000" cy="360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540D31-DC2D-EA3B-E032-6B0D6A7CE025}"/>
              </a:ext>
            </a:extLst>
          </p:cNvPr>
          <p:cNvSpPr/>
          <p:nvPr/>
        </p:nvSpPr>
        <p:spPr>
          <a:xfrm>
            <a:off x="4647827" y="1453606"/>
            <a:ext cx="4262400" cy="4395600"/>
          </a:xfrm>
          <a:prstGeom prst="rect">
            <a:avLst/>
          </a:prstGeom>
          <a:noFill/>
          <a:ln w="19050">
            <a:solidFill>
              <a:srgbClr val="00723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52BEC6-6C05-6159-464E-2B1B207F3E96}"/>
              </a:ext>
            </a:extLst>
          </p:cNvPr>
          <p:cNvSpPr/>
          <p:nvPr/>
        </p:nvSpPr>
        <p:spPr>
          <a:xfrm>
            <a:off x="4838904" y="1821823"/>
            <a:ext cx="3974400" cy="17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bIns="288000" rtlCol="0" anchor="ctr"/>
          <a:lstStyle/>
          <a:p>
            <a:pPr lvl="0" algn="just"/>
            <a:endParaRPr lang="it-IT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7049B-6866-BBD7-663C-F98C6BB8A4D4}"/>
              </a:ext>
            </a:extLst>
          </p:cNvPr>
          <p:cNvSpPr txBox="1"/>
          <p:nvPr/>
        </p:nvSpPr>
        <p:spPr>
          <a:xfrm>
            <a:off x="5836104" y="1652546"/>
            <a:ext cx="1980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239"/>
            </a:solidFill>
          </a:ln>
        </p:spPr>
        <p:txBody>
          <a:bodyPr wrap="square" rtlCol="0">
            <a:spAutoFit/>
          </a:bodyPr>
          <a:lstStyle/>
          <a:p>
            <a:r>
              <a:rPr lang="it-IT" sz="1350" b="1">
                <a:solidFill>
                  <a:srgbClr val="007239"/>
                </a:solidFill>
                <a:latin typeface="Helvetica" panose="020B0604020202030204"/>
                <a:cs typeface="Helvetica" panose="020B0604020202030204"/>
              </a:rPr>
              <a:t>Azione 2.9.1 – 10 M€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D916F-FBAD-60ED-5FF8-AB96C991996A}"/>
              </a:ext>
            </a:extLst>
          </p:cNvPr>
          <p:cNvSpPr/>
          <p:nvPr/>
        </p:nvSpPr>
        <p:spPr>
          <a:xfrm>
            <a:off x="4838904" y="3921891"/>
            <a:ext cx="3974400" cy="17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bIns="288000" rtlCol="0" anchor="ctr"/>
          <a:lstStyle/>
          <a:p>
            <a:pPr lvl="0" algn="just"/>
            <a:endParaRPr lang="it-IT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7F59D3-68CF-EB49-7B59-1E42FB39ACBA}"/>
              </a:ext>
            </a:extLst>
          </p:cNvPr>
          <p:cNvSpPr txBox="1"/>
          <p:nvPr/>
        </p:nvSpPr>
        <p:spPr>
          <a:xfrm>
            <a:off x="5836104" y="3752614"/>
            <a:ext cx="1980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239"/>
            </a:solidFill>
          </a:ln>
        </p:spPr>
        <p:txBody>
          <a:bodyPr wrap="square" rtlCol="0">
            <a:spAutoFit/>
          </a:bodyPr>
          <a:lstStyle/>
          <a:p>
            <a:r>
              <a:rPr lang="it-IT" sz="1350" b="1">
                <a:solidFill>
                  <a:srgbClr val="007239"/>
                </a:solidFill>
                <a:latin typeface="Helvetica" panose="020B0604020202030204"/>
                <a:cs typeface="Helvetica" panose="020B0604020202030204"/>
              </a:rPr>
              <a:t>Azione 2.9.2 – 20 M€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F59EC6-CE2B-C4EF-047D-F40C45F68F38}"/>
              </a:ext>
            </a:extLst>
          </p:cNvPr>
          <p:cNvSpPr txBox="1"/>
          <p:nvPr/>
        </p:nvSpPr>
        <p:spPr>
          <a:xfrm>
            <a:off x="4949467" y="1262903"/>
            <a:ext cx="3600000" cy="307777"/>
          </a:xfrm>
          <a:prstGeom prst="rect">
            <a:avLst/>
          </a:prstGeom>
          <a:solidFill>
            <a:srgbClr val="007239"/>
          </a:solidFill>
          <a:ln w="19050">
            <a:solidFill>
              <a:srgbClr val="0072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>
                <a:solidFill>
                  <a:schemeClr val="bg1"/>
                </a:solidFill>
                <a:latin typeface="Helvetica" panose="020B0604020202030204"/>
                <a:cs typeface="Helvetica" panose="020B0604020202030204"/>
              </a:rPr>
              <a:t>Asse VII: Obiettivio Specifico 2.9 – 30 M€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D7280-75EA-EBE6-E445-E4EBB7221227}"/>
              </a:ext>
            </a:extLst>
          </p:cNvPr>
          <p:cNvSpPr txBox="1"/>
          <p:nvPr/>
        </p:nvSpPr>
        <p:spPr>
          <a:xfrm>
            <a:off x="4938642" y="2078776"/>
            <a:ext cx="37944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1100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Finanziamento a </a:t>
            </a:r>
            <a:r>
              <a:rPr lang="it-IT" sz="1100" b="1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fondo perduto </a:t>
            </a:r>
            <a:r>
              <a:rPr lang="it-IT" sz="1100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a favore di </a:t>
            </a:r>
            <a:r>
              <a:rPr lang="it-IT" sz="1100" b="1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Grandi Imprese e PMI </a:t>
            </a:r>
            <a:r>
              <a:rPr lang="it-IT" sz="1100">
                <a:solidFill>
                  <a:schemeClr val="tx1"/>
                </a:solidFill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per sostenere il riciclo e il recupero di materie prime critiche, con un focus sui seguenti settori: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Riciclaggio di </a:t>
            </a:r>
            <a:r>
              <a:rPr lang="it-IT" sz="1100" b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batterie e RAEE;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Recupero del </a:t>
            </a:r>
            <a:r>
              <a:rPr lang="it-IT" sz="1100" b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fosforo</a:t>
            </a:r>
            <a:r>
              <a:rPr lang="it-IT" sz="1100" b="1">
                <a:effectLst/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.</a:t>
            </a:r>
            <a:endParaRPr lang="it-IT" sz="1100" b="1">
              <a:solidFill>
                <a:schemeClr val="tx1"/>
              </a:solidFill>
              <a:effectLst/>
              <a:latin typeface="Helvetica" panose="020B0604020202030204"/>
              <a:ea typeface="Calibri" panose="020F0502020204030204" pitchFamily="34" charset="0"/>
              <a:cs typeface="Helvetica" panose="020B0604020202030204"/>
            </a:endParaRPr>
          </a:p>
          <a:p>
            <a:pPr algn="just"/>
            <a:endParaRPr lang="it-IT" sz="1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F670AB-9070-6545-B0D6-C41028E228F1}"/>
              </a:ext>
            </a:extLst>
          </p:cNvPr>
          <p:cNvSpPr txBox="1"/>
          <p:nvPr/>
        </p:nvSpPr>
        <p:spPr>
          <a:xfrm>
            <a:off x="4928904" y="4155481"/>
            <a:ext cx="379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1100" b="1">
                <a:latin typeface="Helvetica" panose="020B0604020202030204"/>
                <a:cs typeface="Helvetica" panose="020B0604020202030204"/>
              </a:rPr>
              <a:t>Iniziativa di Venture Capital </a:t>
            </a:r>
            <a:r>
              <a:rPr lang="it-IT" sz="1100">
                <a:latin typeface="Helvetica" panose="020B0604020202030204"/>
                <a:cs typeface="Helvetica" panose="020B0604020202030204"/>
              </a:rPr>
              <a:t>progettata per sostenere </a:t>
            </a:r>
            <a:r>
              <a:rPr lang="it-IT" sz="1100" b="1">
                <a:latin typeface="Helvetica" panose="020B0604020202030204"/>
                <a:cs typeface="Helvetica" panose="020B0604020202030204"/>
              </a:rPr>
              <a:t>PMI e startup</a:t>
            </a:r>
            <a:r>
              <a:rPr lang="it-IT" sz="1100">
                <a:latin typeface="Helvetica" panose="020B0604020202030204"/>
                <a:cs typeface="Helvetica" panose="020B0604020202030204"/>
              </a:rPr>
              <a:t> operanti esclusivamente nel </a:t>
            </a:r>
            <a:r>
              <a:rPr lang="it-IT" sz="1100" b="1">
                <a:latin typeface="Helvetica" panose="020B0604020202030204"/>
                <a:cs typeface="Helvetica" panose="020B0604020202030204"/>
              </a:rPr>
              <a:t>settore delle tecnologie pulite</a:t>
            </a:r>
            <a:r>
              <a:rPr lang="it-IT" sz="1100">
                <a:latin typeface="Helvetica" panose="020B0604020202030204"/>
                <a:cs typeface="Helvetica" panose="020B0604020202030204"/>
              </a:rPr>
              <a:t>. </a:t>
            </a:r>
          </a:p>
          <a:p>
            <a:pPr lvl="1" algn="just"/>
            <a:endParaRPr lang="it-IT" sz="1100">
              <a:solidFill>
                <a:schemeClr val="tx1"/>
              </a:solidFill>
              <a:effectLst/>
              <a:latin typeface="Helvetica" panose="020B0604020202030204"/>
              <a:ea typeface="Calibri" panose="020F0502020204030204" pitchFamily="34" charset="0"/>
              <a:cs typeface="Helvetica" panose="020B0604020202030204"/>
            </a:endParaRPr>
          </a:p>
          <a:p>
            <a:pPr lvl="1" algn="just"/>
            <a:r>
              <a:rPr lang="it-IT" sz="1100" kern="1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La dotazione di </a:t>
            </a:r>
            <a:r>
              <a:rPr lang="it-IT" sz="1100" b="1" kern="100"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20</a:t>
            </a:r>
            <a:r>
              <a:rPr lang="it-IT" sz="1100" b="1" kern="1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 M€</a:t>
            </a:r>
            <a:r>
              <a:rPr lang="it-IT" sz="1100" kern="1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 deve essere </a:t>
            </a:r>
            <a:r>
              <a:rPr lang="it-IT" sz="1100" b="1" kern="1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vincolata all’Asse VII </a:t>
            </a:r>
            <a:r>
              <a:rPr lang="it-IT" sz="1100" kern="1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per mantenere il rispetto della </a:t>
            </a:r>
            <a:r>
              <a:rPr lang="it-IT" sz="1100" b="1" kern="1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concentrazione tematica </a:t>
            </a:r>
            <a:r>
              <a:rPr lang="it-IT" sz="1100" kern="1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(almeno il 30% delle risorse assegnate all’OS 2).</a:t>
            </a:r>
          </a:p>
          <a:p>
            <a:pPr lvl="1" algn="just"/>
            <a:endParaRPr lang="it-IT" sz="1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it-IT" sz="1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09F58-577A-FE84-7BF7-00CBF81E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08" y="2185352"/>
            <a:ext cx="371991" cy="371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9086C-A3B4-49C0-39D2-E13604E79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07" y="4325085"/>
            <a:ext cx="371991" cy="3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BF470-606B-3FAF-23DC-472D99F4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6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5596006D-19B0-2023-9361-4706F827951A}"/>
              </a:ext>
            </a:extLst>
          </p:cNvPr>
          <p:cNvSpPr txBox="1"/>
          <p:nvPr/>
        </p:nvSpPr>
        <p:spPr>
          <a:xfrm>
            <a:off x="2106096" y="600135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Adesione a STEP relativamente al POR FESR 2014-2020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578C9-1FAD-6B01-E29E-96DB45377DE0}"/>
              </a:ext>
            </a:extLst>
          </p:cNvPr>
          <p:cNvSpPr txBox="1"/>
          <p:nvPr/>
        </p:nvSpPr>
        <p:spPr>
          <a:xfrm>
            <a:off x="417040" y="1103328"/>
            <a:ext cx="83147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Il Regolamento (UE) 2024/795 (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STEP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) ha apportato anche alcune modifiche al Reg. (UE) 1303/2013 relativo all’attuazione della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Programmazione 2014-2020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. Di seguito sono riassunte le principali modifiche rilevanti per il POR FESR 2014-2020 di Regione Lombardia: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7A5620-1D14-94BD-41B3-211C4915E40E}"/>
              </a:ext>
            </a:extLst>
          </p:cNvPr>
          <p:cNvGrpSpPr/>
          <p:nvPr/>
        </p:nvGrpSpPr>
        <p:grpSpPr>
          <a:xfrm>
            <a:off x="556427" y="1921507"/>
            <a:ext cx="8175382" cy="876573"/>
            <a:chOff x="556427" y="1921507"/>
            <a:chExt cx="8175382" cy="8765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C69984-C33D-636F-7EFD-9314542D36C3}"/>
                </a:ext>
              </a:extLst>
            </p:cNvPr>
            <p:cNvSpPr/>
            <p:nvPr/>
          </p:nvSpPr>
          <p:spPr>
            <a:xfrm>
              <a:off x="556427" y="1921507"/>
              <a:ext cx="1080000" cy="864000"/>
            </a:xfrm>
            <a:prstGeom prst="rect">
              <a:avLst/>
            </a:prstGeom>
            <a:solidFill>
              <a:srgbClr val="2F5597"/>
            </a:solidFill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FB5F46-5158-5A74-7596-BB79A40BB4EE}"/>
                </a:ext>
              </a:extLst>
            </p:cNvPr>
            <p:cNvSpPr/>
            <p:nvPr/>
          </p:nvSpPr>
          <p:spPr>
            <a:xfrm>
              <a:off x="1719480" y="1929455"/>
              <a:ext cx="7012329" cy="86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AF3A33-2E38-C8E5-E384-C9556217E272}"/>
                </a:ext>
              </a:extLst>
            </p:cNvPr>
            <p:cNvSpPr txBox="1"/>
            <p:nvPr/>
          </p:nvSpPr>
          <p:spPr>
            <a:xfrm>
              <a:off x="1729563" y="1957545"/>
              <a:ext cx="5694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u="sng">
                  <a:latin typeface="Helvetica" panose="020B0604020202030204"/>
                  <a:cs typeface="Helvetica" panose="020B0604020202030204"/>
                </a:rPr>
                <a:t>APPLICAZIONE DEL TASSO DI COFINANZIAMENTO AL 100% IN QUOTA UE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F042AF-ED9C-4DAC-2E3C-89F62C3C8A0A}"/>
                </a:ext>
              </a:extLst>
            </p:cNvPr>
            <p:cNvSpPr txBox="1"/>
            <p:nvPr/>
          </p:nvSpPr>
          <p:spPr>
            <a:xfrm>
              <a:off x="1719478" y="2151749"/>
              <a:ext cx="7012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200">
                  <a:latin typeface="Helvetica" panose="020B0604020202030204"/>
                  <a:cs typeface="Helvetica" panose="020B0604020202030204"/>
                </a:rPr>
                <a:t>Un tasso di cofinanziamento del </a:t>
              </a:r>
              <a:r>
                <a:rPr lang="it-IT" sz="1200" b="1">
                  <a:latin typeface="Helvetica" panose="020B0604020202030204"/>
                  <a:cs typeface="Helvetica" panose="020B0604020202030204"/>
                </a:rPr>
                <a:t>100 %</a:t>
              </a:r>
              <a:r>
                <a:rPr lang="it-IT" sz="1200">
                  <a:latin typeface="Helvetica" panose="020B0604020202030204"/>
                  <a:cs typeface="Helvetica" panose="020B0604020202030204"/>
                </a:rPr>
                <a:t> può essere applicato alle </a:t>
              </a:r>
              <a:r>
                <a:rPr lang="it-IT" sz="1200" b="1">
                  <a:latin typeface="Helvetica" panose="020B0604020202030204"/>
                  <a:cs typeface="Helvetica" panose="020B0604020202030204"/>
                </a:rPr>
                <a:t>spese dichiarate nelle domande di pagamento riguardanti l'intero periodo contabile che inizia il 1° luglio 2023 e termina il 30 giugno 2024 </a:t>
              </a:r>
              <a:r>
                <a:rPr lang="it-IT" sz="1200">
                  <a:latin typeface="Helvetica" panose="020B0604020202030204"/>
                  <a:cs typeface="Helvetica" panose="020B0604020202030204"/>
                </a:rPr>
                <a:t>per uno o più assi prioritari di un programma finanziato dal FESR.</a:t>
              </a:r>
            </a:p>
          </p:txBody>
        </p:sp>
        <p:pic>
          <p:nvPicPr>
            <p:cNvPr id="14" name="Picture 1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87AE54D-B55E-F0B3-7BB2-4E581718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74" y="2072139"/>
              <a:ext cx="576000" cy="576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ECD91B-FC4D-46D3-6E7A-A3FC0DF5460B}"/>
              </a:ext>
            </a:extLst>
          </p:cNvPr>
          <p:cNvGrpSpPr/>
          <p:nvPr/>
        </p:nvGrpSpPr>
        <p:grpSpPr>
          <a:xfrm>
            <a:off x="560098" y="2874553"/>
            <a:ext cx="8185465" cy="864000"/>
            <a:chOff x="556427" y="2952918"/>
            <a:chExt cx="8185465" cy="864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8F81BA-12F7-C0F5-BAFE-1F476D99693E}"/>
                </a:ext>
              </a:extLst>
            </p:cNvPr>
            <p:cNvSpPr/>
            <p:nvPr/>
          </p:nvSpPr>
          <p:spPr>
            <a:xfrm>
              <a:off x="556427" y="2952918"/>
              <a:ext cx="1080000" cy="864000"/>
            </a:xfrm>
            <a:prstGeom prst="rect">
              <a:avLst/>
            </a:prstGeom>
            <a:solidFill>
              <a:srgbClr val="2F5597"/>
            </a:solidFill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93BCFC-A9AB-8F88-3278-6E7C57FA8F36}"/>
                </a:ext>
              </a:extLst>
            </p:cNvPr>
            <p:cNvSpPr/>
            <p:nvPr/>
          </p:nvSpPr>
          <p:spPr>
            <a:xfrm>
              <a:off x="1719479" y="2952918"/>
              <a:ext cx="7012329" cy="86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7B0FDE6-DDE4-2CD8-48B2-6AB57109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74" y="3100918"/>
              <a:ext cx="576000" cy="576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F8AF2B-EE13-E00C-19A0-91F8316E394A}"/>
                </a:ext>
              </a:extLst>
            </p:cNvPr>
            <p:cNvSpPr txBox="1"/>
            <p:nvPr/>
          </p:nvSpPr>
          <p:spPr>
            <a:xfrm>
              <a:off x="1729563" y="2988534"/>
              <a:ext cx="5846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u="sng">
                  <a:latin typeface="Helvetica" panose="020B0604020202030204"/>
                  <a:cs typeface="Helvetica" panose="020B0604020202030204"/>
                </a:rPr>
                <a:t>TRASMISSIONE DELLA DOMANDA FINALE DI UN PAGAMENTO INTERMEDIO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D79F8-9449-24ED-FB0A-2E9FA39EC324}"/>
                </a:ext>
              </a:extLst>
            </p:cNvPr>
            <p:cNvSpPr txBox="1"/>
            <p:nvPr/>
          </p:nvSpPr>
          <p:spPr>
            <a:xfrm>
              <a:off x="1729563" y="3265533"/>
              <a:ext cx="7012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200">
                  <a:latin typeface="Helvetica" panose="020B0604020202030204"/>
                  <a:cs typeface="Helvetica" panose="020B0604020202030204"/>
                </a:rPr>
                <a:t>Il </a:t>
              </a:r>
              <a:r>
                <a:rPr lang="it-IT" sz="1200" b="1">
                  <a:latin typeface="Helvetica" panose="020B0604020202030204"/>
                  <a:cs typeface="Helvetica" panose="020B0604020202030204"/>
                </a:rPr>
                <a:t>termine</a:t>
              </a:r>
              <a:r>
                <a:rPr lang="it-IT" sz="1200">
                  <a:latin typeface="Helvetica" panose="020B0604020202030204"/>
                  <a:cs typeface="Helvetica" panose="020B0604020202030204"/>
                </a:rPr>
                <a:t> per la trasmissione della </a:t>
              </a:r>
              <a:r>
                <a:rPr lang="it-IT" sz="1200" b="1">
                  <a:latin typeface="Helvetica" panose="020B0604020202030204"/>
                  <a:cs typeface="Helvetica" panose="020B0604020202030204"/>
                </a:rPr>
                <a:t>domanda finale di un pagamento intermedio per il periodo contabile finale</a:t>
              </a:r>
              <a:r>
                <a:rPr lang="it-IT" sz="1200">
                  <a:latin typeface="Helvetica" panose="020B0604020202030204"/>
                  <a:cs typeface="Helvetica" panose="020B0604020202030204"/>
                </a:rPr>
                <a:t> è posticipato al </a:t>
              </a:r>
              <a:r>
                <a:rPr lang="it-IT" sz="1200" b="1">
                  <a:latin typeface="Helvetica" panose="020B0604020202030204"/>
                  <a:cs typeface="Helvetica" panose="020B0604020202030204"/>
                </a:rPr>
                <a:t>31 luglio 2025</a:t>
              </a:r>
              <a:r>
                <a:rPr lang="it-IT" sz="1200">
                  <a:latin typeface="Helvetica" panose="020B0604020202030204"/>
                  <a:cs typeface="Helvetica" panose="020B0604020202030204"/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54820F-70C5-6872-A167-B64369BA9883}"/>
              </a:ext>
            </a:extLst>
          </p:cNvPr>
          <p:cNvGrpSpPr/>
          <p:nvPr/>
        </p:nvGrpSpPr>
        <p:grpSpPr>
          <a:xfrm>
            <a:off x="556427" y="3835185"/>
            <a:ext cx="8175380" cy="870248"/>
            <a:chOff x="556427" y="3978081"/>
            <a:chExt cx="8175380" cy="8702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56410C-D158-3A8D-48B1-744C946A46B3}"/>
                </a:ext>
              </a:extLst>
            </p:cNvPr>
            <p:cNvSpPr/>
            <p:nvPr/>
          </p:nvSpPr>
          <p:spPr>
            <a:xfrm>
              <a:off x="556427" y="3984329"/>
              <a:ext cx="1080000" cy="864000"/>
            </a:xfrm>
            <a:prstGeom prst="rect">
              <a:avLst/>
            </a:prstGeom>
            <a:solidFill>
              <a:srgbClr val="2F5597"/>
            </a:solidFill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D09C05-7153-5311-33AA-E2B7E2FA70F6}"/>
                </a:ext>
              </a:extLst>
            </p:cNvPr>
            <p:cNvSpPr/>
            <p:nvPr/>
          </p:nvSpPr>
          <p:spPr>
            <a:xfrm>
              <a:off x="1719478" y="3978081"/>
              <a:ext cx="7012329" cy="86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Graphic 17" descr="Clipboard Checked outline">
              <a:extLst>
                <a:ext uri="{FF2B5EF4-FFF2-40B4-BE49-F238E27FC236}">
                  <a16:creationId xmlns:a16="http://schemas.microsoft.com/office/drawing/2014/main" id="{97A5D4A8-FD47-8A46-995F-F194650A3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7574" y="4077000"/>
              <a:ext cx="612000" cy="6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296069-E439-C913-71D9-0A4A7D79571D}"/>
                </a:ext>
              </a:extLst>
            </p:cNvPr>
            <p:cNvSpPr txBox="1"/>
            <p:nvPr/>
          </p:nvSpPr>
          <p:spPr>
            <a:xfrm>
              <a:off x="1729563" y="4249658"/>
              <a:ext cx="7002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200">
                  <a:latin typeface="Helvetica" panose="020B0604020202030204"/>
                  <a:cs typeface="Helvetica" panose="020B0604020202030204"/>
                </a:rPr>
                <a:t>Gli Stati Membri possono trasmettere i </a:t>
              </a:r>
              <a:r>
                <a:rPr lang="it-IT" sz="1200" b="1">
                  <a:latin typeface="Helvetica" panose="020B0604020202030204"/>
                  <a:cs typeface="Helvetica" panose="020B0604020202030204"/>
                </a:rPr>
                <a:t>documenti per la chiusura ordinaria </a:t>
              </a:r>
              <a:r>
                <a:rPr lang="it-IT" sz="1200">
                  <a:latin typeface="Helvetica" panose="020B0604020202030204"/>
                  <a:cs typeface="Helvetica" panose="020B0604020202030204"/>
                </a:rPr>
                <a:t>del Programma entro il </a:t>
              </a:r>
              <a:r>
                <a:rPr lang="it-IT" sz="1200" b="1">
                  <a:latin typeface="Helvetica" panose="020B0604020202030204"/>
                  <a:cs typeface="Helvetica" panose="020B0604020202030204"/>
                </a:rPr>
                <a:t>15 febbraio 2026</a:t>
              </a:r>
              <a:r>
                <a:rPr lang="it-IT" sz="1200">
                  <a:latin typeface="Helvetica" panose="020B0604020202030204"/>
                  <a:cs typeface="Helvetica" panose="020B0604020202030204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12C230-C374-80A9-FEE1-D9E8D7D02F2F}"/>
                </a:ext>
              </a:extLst>
            </p:cNvPr>
            <p:cNvSpPr txBox="1"/>
            <p:nvPr/>
          </p:nvSpPr>
          <p:spPr>
            <a:xfrm>
              <a:off x="1729562" y="3988776"/>
              <a:ext cx="4162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u="sng">
                  <a:latin typeface="Helvetica" panose="020B0604020202030204"/>
                  <a:cs typeface="Helvetica" panose="020B0604020202030204"/>
                </a:rPr>
                <a:t>PROROGA CHIUSURA ORDINARIA DEL PROGRAMMA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7EB344-4C85-0B21-2385-85861C02D4C8}"/>
              </a:ext>
            </a:extLst>
          </p:cNvPr>
          <p:cNvSpPr txBox="1"/>
          <p:nvPr/>
        </p:nvSpPr>
        <p:spPr>
          <a:xfrm>
            <a:off x="414615" y="4775942"/>
            <a:ext cx="831477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Con nota prot. A1.2024.0537439 del 23 settembre 2024, l’</a:t>
            </a:r>
            <a:r>
              <a:rPr lang="it-IT" sz="1400" kern="100" err="1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AdG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 ha avviato una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procedura scritta del Comitato di Sorveglianza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 per l’approvazione dell’adesione all’opzione di certificazione della spesa al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100% in quota UE 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per il X P.C. Il Comitato si è chiuso in data 8 ottobre 2024.</a:t>
            </a:r>
          </a:p>
          <a:p>
            <a:pPr algn="just">
              <a:spcAft>
                <a:spcPts val="600"/>
              </a:spcAft>
              <a:defRPr/>
            </a:pP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Relativamente al </a:t>
            </a:r>
            <a:r>
              <a:rPr lang="it-IT" sz="1400" b="1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processo di chiusura del POR FESR 2014-2020</a:t>
            </a:r>
            <a:r>
              <a:rPr lang="it-IT" sz="1400" kern="100">
                <a:latin typeface="Helvetica" panose="020B0604020202030204"/>
                <a:ea typeface="Calibri" panose="020F0502020204030204" pitchFamily="34" charset="0"/>
                <a:cs typeface="Helvetica" panose="020B0604020202030204"/>
              </a:rPr>
              <a:t>, sarà successivamente organizzato un momento dedicato.</a:t>
            </a:r>
          </a:p>
        </p:txBody>
      </p:sp>
    </p:spTree>
    <p:extLst>
      <p:ext uri="{BB962C8B-B14F-4D97-AF65-F5344CB8AC3E}">
        <p14:creationId xmlns:p14="http://schemas.microsoft.com/office/powerpoint/2010/main" val="145890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E9737-A6C3-4CC5-A79B-BEB03FCF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7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E11B715B-6222-0E47-724C-34B5E21B044F}"/>
              </a:ext>
            </a:extLst>
          </p:cNvPr>
          <p:cNvSpPr txBox="1"/>
          <p:nvPr/>
        </p:nvSpPr>
        <p:spPr>
          <a:xfrm>
            <a:off x="2104854" y="572528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86A2E"/>
                </a:solidFill>
                <a:latin typeface="Helvetica" panose="020B0604020202030204" pitchFamily="34" charset="0"/>
              </a:rPr>
              <a:t>Agenda</a:t>
            </a:r>
          </a:p>
        </p:txBody>
      </p:sp>
      <p:pic>
        <p:nvPicPr>
          <p:cNvPr id="77" name="Graphic 76" descr="Flip calendar with solid fill">
            <a:extLst>
              <a:ext uri="{FF2B5EF4-FFF2-40B4-BE49-F238E27FC236}">
                <a16:creationId xmlns:a16="http://schemas.microsoft.com/office/drawing/2014/main" id="{612643C5-64EE-88AD-6349-BB4B71E3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0054" y="3079917"/>
            <a:ext cx="356302" cy="3918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B9CC1E-2AC4-B536-BD0A-A68F9F39C5E9}"/>
              </a:ext>
            </a:extLst>
          </p:cNvPr>
          <p:cNvGrpSpPr/>
          <p:nvPr/>
        </p:nvGrpSpPr>
        <p:grpSpPr>
          <a:xfrm>
            <a:off x="669229" y="1123907"/>
            <a:ext cx="7859392" cy="369332"/>
            <a:chOff x="648061" y="1273650"/>
            <a:chExt cx="7859392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4DCF3-0C54-A886-C188-273161F7FE80}"/>
                </a:ext>
              </a:extLst>
            </p:cNvPr>
            <p:cNvSpPr>
              <a:spLocks/>
            </p:cNvSpPr>
            <p:nvPr/>
          </p:nvSpPr>
          <p:spPr>
            <a:xfrm>
              <a:off x="839453" y="1332054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Ordine del Giorno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C256D4-D0F0-97EC-8757-D43AF3770965}"/>
                </a:ext>
              </a:extLst>
            </p:cNvPr>
            <p:cNvSpPr/>
            <p:nvPr/>
          </p:nvSpPr>
          <p:spPr>
            <a:xfrm>
              <a:off x="648061" y="129636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4C474-6DF3-5346-F402-3077976194C1}"/>
                </a:ext>
              </a:extLst>
            </p:cNvPr>
            <p:cNvSpPr txBox="1"/>
            <p:nvPr/>
          </p:nvSpPr>
          <p:spPr>
            <a:xfrm>
              <a:off x="708177" y="127365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FADC2C-58A8-BDB0-8B80-CEAAE395F202}"/>
              </a:ext>
            </a:extLst>
          </p:cNvPr>
          <p:cNvGrpSpPr/>
          <p:nvPr/>
        </p:nvGrpSpPr>
        <p:grpSpPr>
          <a:xfrm>
            <a:off x="669229" y="1516615"/>
            <a:ext cx="7859392" cy="369332"/>
            <a:chOff x="648061" y="1675808"/>
            <a:chExt cx="7859392" cy="3693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BB2BCE-06B4-BB1F-D5A8-81EE570117C9}"/>
                </a:ext>
              </a:extLst>
            </p:cNvPr>
            <p:cNvSpPr>
              <a:spLocks/>
            </p:cNvSpPr>
            <p:nvPr/>
          </p:nvSpPr>
          <p:spPr>
            <a:xfrm>
              <a:off x="839453" y="1682865"/>
              <a:ext cx="7668000" cy="3552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12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Approvazione dei criteri per la selezione delle operazioni relativi alle Azioni 2.1.1, 2.1.4, 2.2.1, 2.3.1, 1.6.1, 1.6.2, 2.9.1, 2.9.2 e all’Obiettivo specifico 5.2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52EAF6-2EF9-C751-7E27-040C41CDE925}"/>
                </a:ext>
              </a:extLst>
            </p:cNvPr>
            <p:cNvSpPr/>
            <p:nvPr/>
          </p:nvSpPr>
          <p:spPr>
            <a:xfrm>
              <a:off x="648061" y="1698519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E1FB57-0739-DC05-9195-61A1FB868815}"/>
                </a:ext>
              </a:extLst>
            </p:cNvPr>
            <p:cNvSpPr txBox="1"/>
            <p:nvPr/>
          </p:nvSpPr>
          <p:spPr>
            <a:xfrm>
              <a:off x="708177" y="1675808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C0C59B-E9EE-8629-9154-FBF9D6335BC1}"/>
              </a:ext>
            </a:extLst>
          </p:cNvPr>
          <p:cNvGrpSpPr/>
          <p:nvPr/>
        </p:nvGrpSpPr>
        <p:grpSpPr>
          <a:xfrm>
            <a:off x="669229" y="1909323"/>
            <a:ext cx="7859392" cy="369332"/>
            <a:chOff x="669229" y="1909323"/>
            <a:chExt cx="7859392" cy="3693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1CFF56-9AD5-BB19-F919-8664F9389B1E}"/>
                </a:ext>
              </a:extLst>
            </p:cNvPr>
            <p:cNvSpPr>
              <a:spLocks/>
            </p:cNvSpPr>
            <p:nvPr/>
          </p:nvSpPr>
          <p:spPr>
            <a:xfrm>
              <a:off x="860621" y="1967727"/>
              <a:ext cx="7668000" cy="242618"/>
            </a:xfrm>
            <a:prstGeom prst="rect">
              <a:avLst/>
            </a:prstGeom>
            <a:solidFill>
              <a:srgbClr val="0220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sullo stato di avanzamento del Programma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E291E1-A125-BAF1-BD0E-3917150AD1B0}"/>
                </a:ext>
              </a:extLst>
            </p:cNvPr>
            <p:cNvSpPr/>
            <p:nvPr/>
          </p:nvSpPr>
          <p:spPr>
            <a:xfrm>
              <a:off x="669229" y="193203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2AE2A5-5736-F5CF-644E-DCAAC2817396}"/>
                </a:ext>
              </a:extLst>
            </p:cNvPr>
            <p:cNvSpPr txBox="1"/>
            <p:nvPr/>
          </p:nvSpPr>
          <p:spPr>
            <a:xfrm>
              <a:off x="729345" y="1909323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3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AF348F-2CB9-836E-B46F-695F2F833B27}"/>
              </a:ext>
            </a:extLst>
          </p:cNvPr>
          <p:cNvGrpSpPr/>
          <p:nvPr/>
        </p:nvGrpSpPr>
        <p:grpSpPr>
          <a:xfrm>
            <a:off x="669229" y="2302031"/>
            <a:ext cx="7859392" cy="369332"/>
            <a:chOff x="648061" y="2479646"/>
            <a:chExt cx="7859392" cy="3693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A2AF81-1F36-9551-1180-A0801AD0C38A}"/>
                </a:ext>
              </a:extLst>
            </p:cNvPr>
            <p:cNvSpPr>
              <a:spLocks/>
            </p:cNvSpPr>
            <p:nvPr/>
          </p:nvSpPr>
          <p:spPr>
            <a:xfrm>
              <a:off x="839453" y="2538050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kumimoji="0" lang="it-IT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Calibri" panose="020F0502020204030204" pitchFamily="34" charset="0"/>
                  <a:sym typeface="Helvetica Light"/>
                </a:rPr>
                <a:t>Informativa sulle iniziative di attuazione del PR (a cura delle DDGG interessate)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DC35C30-D43A-9CA1-92F2-201DFA2AAE04}"/>
                </a:ext>
              </a:extLst>
            </p:cNvPr>
            <p:cNvSpPr/>
            <p:nvPr/>
          </p:nvSpPr>
          <p:spPr>
            <a:xfrm>
              <a:off x="648061" y="2502357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21FF5D-A6AB-2235-7B6C-27ABBAD555BC}"/>
                </a:ext>
              </a:extLst>
            </p:cNvPr>
            <p:cNvSpPr txBox="1"/>
            <p:nvPr/>
          </p:nvSpPr>
          <p:spPr>
            <a:xfrm>
              <a:off x="708177" y="2479646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4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CB2807-0905-7A07-8FD2-09551DFB1C6C}"/>
              </a:ext>
            </a:extLst>
          </p:cNvPr>
          <p:cNvGrpSpPr/>
          <p:nvPr/>
        </p:nvGrpSpPr>
        <p:grpSpPr>
          <a:xfrm>
            <a:off x="669229" y="2694739"/>
            <a:ext cx="7859392" cy="369332"/>
            <a:chOff x="648061" y="2886984"/>
            <a:chExt cx="7859392" cy="3693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839F95-57C1-CB0B-9483-BC23AEC9B088}"/>
                </a:ext>
              </a:extLst>
            </p:cNvPr>
            <p:cNvGrpSpPr/>
            <p:nvPr/>
          </p:nvGrpSpPr>
          <p:grpSpPr>
            <a:xfrm>
              <a:off x="648061" y="2909695"/>
              <a:ext cx="7859392" cy="323911"/>
              <a:chOff x="648061" y="2909695"/>
              <a:chExt cx="7859392" cy="32391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09D043-767B-18D7-44A3-3B386F972E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9453" y="2945388"/>
                <a:ext cx="7668000" cy="242618"/>
              </a:xfrm>
              <a:prstGeom prst="rect">
                <a:avLst/>
              </a:prstGeom>
              <a:solidFill>
                <a:srgbClr val="154193">
                  <a:shade val="30000"/>
                  <a:satMod val="11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665" tIns="50665" rIns="50665" bIns="50665" numCol="1" spcCol="1270" anchor="ctr" anchorCtr="0">
                <a:noAutofit/>
              </a:bodyPr>
              <a:lstStyle/>
              <a:p>
                <a:pPr marL="252000" lvl="1"/>
                <a:r>
                  <a:rPr lang="it-IT" sz="1300" b="1">
                    <a:solidFill>
                      <a:srgbClr val="FFFFFF"/>
                    </a:solidFill>
                    <a:latin typeface="Helvetica"/>
                    <a:cs typeface="Calibri" panose="020F0502020204030204" pitchFamily="34" charset="0"/>
                    <a:sym typeface="Helvetica Light"/>
                  </a:rPr>
                  <a:t>Informativa sugli esiti e seguiti dell’adesione alla Piattaforma STEP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18ABCF6-11F8-17CF-9029-93A2A2F24381}"/>
                  </a:ext>
                </a:extLst>
              </p:cNvPr>
              <p:cNvSpPr/>
              <p:nvPr/>
            </p:nvSpPr>
            <p:spPr>
              <a:xfrm>
                <a:off x="648061" y="2909695"/>
                <a:ext cx="327273" cy="323911"/>
              </a:xfrm>
              <a:prstGeom prst="ellipse">
                <a:avLst/>
              </a:prstGeom>
              <a:solidFill>
                <a:schemeClr val="bg1"/>
              </a:solidFill>
              <a:ln w="34925" cap="flat">
                <a:solidFill>
                  <a:srgbClr val="022059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0C2CF7-B80D-F46E-8DCE-D4FF00978D1E}"/>
                </a:ext>
              </a:extLst>
            </p:cNvPr>
            <p:cNvSpPr txBox="1"/>
            <p:nvPr/>
          </p:nvSpPr>
          <p:spPr>
            <a:xfrm>
              <a:off x="708177" y="2886984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5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F15597-BC08-D372-B05F-2D0D5EF61478}"/>
              </a:ext>
            </a:extLst>
          </p:cNvPr>
          <p:cNvGrpSpPr/>
          <p:nvPr/>
        </p:nvGrpSpPr>
        <p:grpSpPr>
          <a:xfrm>
            <a:off x="669229" y="3480155"/>
            <a:ext cx="7859392" cy="369332"/>
            <a:chOff x="648061" y="3342190"/>
            <a:chExt cx="7859392" cy="3693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55C48E-4D77-1A9D-BB82-D923DBDEBFD1}"/>
                </a:ext>
              </a:extLst>
            </p:cNvPr>
            <p:cNvSpPr>
              <a:spLocks/>
            </p:cNvSpPr>
            <p:nvPr/>
          </p:nvSpPr>
          <p:spPr>
            <a:xfrm>
              <a:off x="839453" y="340059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in merito all’aggiornamento del SIGECO del PR FESR 2021/2027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55F3A9-A439-BCDE-86B5-CA14C3237F8C}"/>
                </a:ext>
              </a:extLst>
            </p:cNvPr>
            <p:cNvSpPr/>
            <p:nvPr/>
          </p:nvSpPr>
          <p:spPr>
            <a:xfrm>
              <a:off x="648061" y="336490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CE855D-72D1-04D8-9D86-AD5C2B72A6B1}"/>
                </a:ext>
              </a:extLst>
            </p:cNvPr>
            <p:cNvSpPr txBox="1"/>
            <p:nvPr/>
          </p:nvSpPr>
          <p:spPr>
            <a:xfrm>
              <a:off x="708177" y="334219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7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F3113D-7B8C-8153-FF51-EE76278A33D3}"/>
              </a:ext>
            </a:extLst>
          </p:cNvPr>
          <p:cNvGrpSpPr/>
          <p:nvPr/>
        </p:nvGrpSpPr>
        <p:grpSpPr>
          <a:xfrm>
            <a:off x="669229" y="3872863"/>
            <a:ext cx="7859392" cy="369332"/>
            <a:chOff x="648061" y="3694573"/>
            <a:chExt cx="7859392" cy="3693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3FF584-E388-76D4-A1AD-C3697450A310}"/>
                </a:ext>
              </a:extLst>
            </p:cNvPr>
            <p:cNvSpPr>
              <a:spLocks/>
            </p:cNvSpPr>
            <p:nvPr/>
          </p:nvSpPr>
          <p:spPr>
            <a:xfrm>
              <a:off x="839453" y="3752977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kumimoji="0" lang="it-IT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di Audit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EC810-97E6-E46D-1D0E-6946ED526C98}"/>
                </a:ext>
              </a:extLst>
            </p:cNvPr>
            <p:cNvSpPr/>
            <p:nvPr/>
          </p:nvSpPr>
          <p:spPr>
            <a:xfrm>
              <a:off x="648061" y="371728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522FA5-D248-6574-6525-ABF52666FD77}"/>
                </a:ext>
              </a:extLst>
            </p:cNvPr>
            <p:cNvSpPr txBox="1"/>
            <p:nvPr/>
          </p:nvSpPr>
          <p:spPr>
            <a:xfrm>
              <a:off x="708177" y="3694573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8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A1012F-6D37-C915-13E4-34C45092807F}"/>
              </a:ext>
            </a:extLst>
          </p:cNvPr>
          <p:cNvGrpSpPr/>
          <p:nvPr/>
        </p:nvGrpSpPr>
        <p:grpSpPr>
          <a:xfrm>
            <a:off x="669229" y="4265571"/>
            <a:ext cx="7859392" cy="369332"/>
            <a:chOff x="648061" y="4092980"/>
            <a:chExt cx="7859392" cy="3693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5126E-5134-371F-7329-D7FEB27A61B0}"/>
                </a:ext>
              </a:extLst>
            </p:cNvPr>
            <p:cNvSpPr>
              <a:spLocks/>
            </p:cNvSpPr>
            <p:nvPr/>
          </p:nvSpPr>
          <p:spPr>
            <a:xfrm>
              <a:off x="839453" y="415138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sul processo di delega degli Organismi intermedi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349E6-0ABC-E629-B3A6-7F4D923C2BE3}"/>
                </a:ext>
              </a:extLst>
            </p:cNvPr>
            <p:cNvSpPr/>
            <p:nvPr/>
          </p:nvSpPr>
          <p:spPr>
            <a:xfrm>
              <a:off x="648061" y="4115691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A4BB75E-26A8-2E7E-41B5-A3A86E84CE39}"/>
                </a:ext>
              </a:extLst>
            </p:cNvPr>
            <p:cNvSpPr txBox="1"/>
            <p:nvPr/>
          </p:nvSpPr>
          <p:spPr>
            <a:xfrm>
              <a:off x="708177" y="4092980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9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D48783-2C26-2718-8B0D-5455399EA308}"/>
              </a:ext>
            </a:extLst>
          </p:cNvPr>
          <p:cNvGrpSpPr/>
          <p:nvPr/>
        </p:nvGrpSpPr>
        <p:grpSpPr>
          <a:xfrm>
            <a:off x="649472" y="4519780"/>
            <a:ext cx="7879149" cy="646331"/>
            <a:chOff x="628304" y="4361355"/>
            <a:chExt cx="7879149" cy="6463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4CF442B-6136-02C0-13FE-7963C2E4A7E7}"/>
                </a:ext>
              </a:extLst>
            </p:cNvPr>
            <p:cNvSpPr>
              <a:spLocks/>
            </p:cNvSpPr>
            <p:nvPr/>
          </p:nvSpPr>
          <p:spPr>
            <a:xfrm>
              <a:off x="839453" y="4558258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dell’Autorità Ambientale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083A2A6-9142-4E12-0860-BCCEE819D005}"/>
                </a:ext>
              </a:extLst>
            </p:cNvPr>
            <p:cNvSpPr/>
            <p:nvPr/>
          </p:nvSpPr>
          <p:spPr>
            <a:xfrm>
              <a:off x="648061" y="4522565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08F9DC0-1453-3457-D439-5F661243BEF7}"/>
                </a:ext>
              </a:extLst>
            </p:cNvPr>
            <p:cNvSpPr txBox="1"/>
            <p:nvPr/>
          </p:nvSpPr>
          <p:spPr>
            <a:xfrm>
              <a:off x="628304" y="4361355"/>
              <a:ext cx="366786" cy="6463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10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CF200-472F-B13A-0522-68159976E195}"/>
              </a:ext>
            </a:extLst>
          </p:cNvPr>
          <p:cNvGrpSpPr/>
          <p:nvPr/>
        </p:nvGrpSpPr>
        <p:grpSpPr>
          <a:xfrm>
            <a:off x="623847" y="5050987"/>
            <a:ext cx="7904774" cy="369332"/>
            <a:chOff x="602679" y="4898261"/>
            <a:chExt cx="7904774" cy="36933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FA96DF-D5D3-0F1E-5B26-BB43D6ABFDAF}"/>
                </a:ext>
              </a:extLst>
            </p:cNvPr>
            <p:cNvSpPr>
              <a:spLocks/>
            </p:cNvSpPr>
            <p:nvPr/>
          </p:nvSpPr>
          <p:spPr>
            <a:xfrm>
              <a:off x="839453" y="4956665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Informativa sulle attività di comunicazione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BAA934A-0E75-B1AB-5425-126C3274B300}"/>
                </a:ext>
              </a:extLst>
            </p:cNvPr>
            <p:cNvSpPr/>
            <p:nvPr/>
          </p:nvSpPr>
          <p:spPr>
            <a:xfrm>
              <a:off x="645703" y="4920972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88378D-D1DB-81E8-0670-9F7DF33C3053}"/>
                </a:ext>
              </a:extLst>
            </p:cNvPr>
            <p:cNvSpPr txBox="1"/>
            <p:nvPr/>
          </p:nvSpPr>
          <p:spPr>
            <a:xfrm>
              <a:off x="602679" y="4898261"/>
              <a:ext cx="413320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11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04C34-00CA-0A24-14E7-5632AB704085}"/>
              </a:ext>
            </a:extLst>
          </p:cNvPr>
          <p:cNvGrpSpPr/>
          <p:nvPr/>
        </p:nvGrpSpPr>
        <p:grpSpPr>
          <a:xfrm>
            <a:off x="615380" y="5443695"/>
            <a:ext cx="7913241" cy="369332"/>
            <a:chOff x="594212" y="5307443"/>
            <a:chExt cx="7913241" cy="36933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F41EFFB-7FB3-0AF9-D86E-3DA7D0EA48F4}"/>
                </a:ext>
              </a:extLst>
            </p:cNvPr>
            <p:cNvSpPr>
              <a:spLocks/>
            </p:cNvSpPr>
            <p:nvPr/>
          </p:nvSpPr>
          <p:spPr>
            <a:xfrm>
              <a:off x="839453" y="5365847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Varie ed eventuali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E4DC5CE-6610-D703-27E9-3F7B3353C32C}"/>
                </a:ext>
              </a:extLst>
            </p:cNvPr>
            <p:cNvSpPr/>
            <p:nvPr/>
          </p:nvSpPr>
          <p:spPr>
            <a:xfrm>
              <a:off x="646961" y="533015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BF48DAF-B071-F531-88EE-C1B1D44E07E0}"/>
                </a:ext>
              </a:extLst>
            </p:cNvPr>
            <p:cNvSpPr txBox="1"/>
            <p:nvPr/>
          </p:nvSpPr>
          <p:spPr>
            <a:xfrm>
              <a:off x="594212" y="5307443"/>
              <a:ext cx="43277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12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6E7091-83A2-96C9-0DC5-A1733E2D6EC8}"/>
              </a:ext>
            </a:extLst>
          </p:cNvPr>
          <p:cNvGrpSpPr/>
          <p:nvPr/>
        </p:nvGrpSpPr>
        <p:grpSpPr>
          <a:xfrm>
            <a:off x="632314" y="5836399"/>
            <a:ext cx="7896307" cy="369332"/>
            <a:chOff x="611146" y="5697383"/>
            <a:chExt cx="7896307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D54ECE5-A882-3C0B-0449-9DA78D06E628}"/>
                </a:ext>
              </a:extLst>
            </p:cNvPr>
            <p:cNvSpPr>
              <a:spLocks/>
            </p:cNvSpPr>
            <p:nvPr/>
          </p:nvSpPr>
          <p:spPr>
            <a:xfrm>
              <a:off x="839453" y="5764254"/>
              <a:ext cx="7668000" cy="242618"/>
            </a:xfrm>
            <a:prstGeom prst="rect">
              <a:avLst/>
            </a:prstGeom>
            <a:solidFill>
              <a:srgbClr val="154193">
                <a:shade val="30000"/>
                <a:satMod val="11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latin typeface="Helvetica" panose="020B0604020202030204"/>
                  <a:cs typeface="Helvetica" panose="020B0604020202030204"/>
                </a:rPr>
                <a:t>Sintesi delle decisioni assunte</a:t>
              </a:r>
              <a:endParaRPr lang="it-IT" sz="1300" b="1">
                <a:solidFill>
                  <a:srgbClr val="FFFFFF"/>
                </a:solidFill>
                <a:latin typeface="Helvetica" panose="020B0604020202030204"/>
                <a:cs typeface="Helvetica" panose="020B0604020202030204"/>
                <a:sym typeface="Helvetica Light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83A83A8-D2CC-F595-E664-C56E47E00F7F}"/>
                </a:ext>
              </a:extLst>
            </p:cNvPr>
            <p:cNvSpPr/>
            <p:nvPr/>
          </p:nvSpPr>
          <p:spPr>
            <a:xfrm>
              <a:off x="633837" y="5720094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02205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A133A0-EC6F-826A-D68C-BA82F96EDFFB}"/>
                </a:ext>
              </a:extLst>
            </p:cNvPr>
            <p:cNvSpPr txBox="1"/>
            <p:nvPr/>
          </p:nvSpPr>
          <p:spPr>
            <a:xfrm>
              <a:off x="611146" y="5697383"/>
              <a:ext cx="372655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/>
                  <a:ea typeface="+mj-ea"/>
                  <a:cs typeface="Helvetica"/>
                  <a:sym typeface="Calibri"/>
                </a:rPr>
                <a:t>13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6EC4E9-A264-7D01-EE1B-FD6DD66F2330}"/>
              </a:ext>
            </a:extLst>
          </p:cNvPr>
          <p:cNvGrpSpPr/>
          <p:nvPr/>
        </p:nvGrpSpPr>
        <p:grpSpPr>
          <a:xfrm>
            <a:off x="669229" y="3087447"/>
            <a:ext cx="7859392" cy="369332"/>
            <a:chOff x="669229" y="3087447"/>
            <a:chExt cx="7859392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E09892-8851-F3E6-D961-87356631D890}"/>
                </a:ext>
              </a:extLst>
            </p:cNvPr>
            <p:cNvSpPr>
              <a:spLocks/>
            </p:cNvSpPr>
            <p:nvPr/>
          </p:nvSpPr>
          <p:spPr>
            <a:xfrm>
              <a:off x="860621" y="3145851"/>
              <a:ext cx="7668000" cy="242618"/>
            </a:xfrm>
            <a:prstGeom prst="rect">
              <a:avLst/>
            </a:prstGeom>
            <a:solidFill>
              <a:srgbClr val="96B0D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65" tIns="50665" rIns="50665" bIns="50665" numCol="1" spcCol="1270" anchor="ctr" anchorCtr="0">
              <a:noAutofit/>
            </a:bodyPr>
            <a:lstStyle/>
            <a:p>
              <a:pPr marL="252000" lvl="1"/>
              <a:r>
                <a:rPr lang="it-IT" sz="1300" b="1">
                  <a:solidFill>
                    <a:srgbClr val="FFFFFF"/>
                  </a:solidFill>
                  <a:latin typeface="Helvetica"/>
                  <a:cs typeface="Calibri" panose="020F0502020204030204" pitchFamily="34" charset="0"/>
                  <a:sym typeface="Helvetica Light"/>
                </a:rPr>
                <a:t>Informativa relativa all’individuazione degli interventi prioritari di cui all’art. 4 del DL 60/2024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2CF4E5-F384-91B1-69CF-6EC09F96F389}"/>
                </a:ext>
              </a:extLst>
            </p:cNvPr>
            <p:cNvSpPr/>
            <p:nvPr/>
          </p:nvSpPr>
          <p:spPr>
            <a:xfrm>
              <a:off x="669229" y="3110158"/>
              <a:ext cx="327273" cy="323911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96B0DE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03445A-99CA-183D-985D-CA97DF4DC46E}"/>
                </a:ext>
              </a:extLst>
            </p:cNvPr>
            <p:cNvSpPr txBox="1"/>
            <p:nvPr/>
          </p:nvSpPr>
          <p:spPr>
            <a:xfrm>
              <a:off x="729345" y="3087447"/>
              <a:ext cx="207041" cy="3693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atin typeface="Helvetica"/>
                  <a:ea typeface="+mj-ea"/>
                  <a:cs typeface="Helvetica"/>
                  <a:sym typeface="Calibri"/>
                </a:rPr>
                <a:t>6</a:t>
              </a:r>
              <a:endParaRPr kumimoji="0" lang="it-IT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30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BE096-0947-FA3F-7CF0-FA4669FE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ADB2-AAFA-4CEB-A977-8D3C4EBEFCC7}" type="slidenum">
              <a:rPr lang="it-IT" smtClean="0"/>
              <a:t>8</a:t>
            </a:fld>
            <a:endParaRPr lang="it-IT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06F63C20-4634-D66E-FBE6-5EA1AFDA5446}"/>
              </a:ext>
            </a:extLst>
          </p:cNvPr>
          <p:cNvSpPr txBox="1"/>
          <p:nvPr/>
        </p:nvSpPr>
        <p:spPr>
          <a:xfrm>
            <a:off x="2085644" y="548763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DL Coesione e interventi prioritari [1/2]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440385D2-3037-B5B4-3148-DFF1EA3F8445}"/>
              </a:ext>
            </a:extLst>
          </p:cNvPr>
          <p:cNvSpPr/>
          <p:nvPr/>
        </p:nvSpPr>
        <p:spPr>
          <a:xfrm>
            <a:off x="5503450" y="2899003"/>
            <a:ext cx="288937" cy="1493606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280363F-ACE8-4F61-F0C3-4A82E62040C4}"/>
              </a:ext>
            </a:extLst>
          </p:cNvPr>
          <p:cNvSpPr/>
          <p:nvPr/>
        </p:nvSpPr>
        <p:spPr>
          <a:xfrm>
            <a:off x="5865431" y="3085535"/>
            <a:ext cx="2996030" cy="918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Settori strategici n</a:t>
            </a:r>
            <a:r>
              <a:rPr lang="it-IT" sz="1600" b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on previsti nel PR FESR</a:t>
            </a:r>
            <a:endParaRPr lang="it-IT" sz="1600" b="1">
              <a:solidFill>
                <a:schemeClr val="tx1"/>
              </a:solidFill>
              <a:latin typeface="Helvetica" panose="020B0604020202030204"/>
              <a:cs typeface="Helvetica" panose="020B0604020202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532882-7596-4A43-CCE6-BB20A0E8A686}"/>
              </a:ext>
            </a:extLst>
          </p:cNvPr>
          <p:cNvGrpSpPr/>
          <p:nvPr/>
        </p:nvGrpSpPr>
        <p:grpSpPr>
          <a:xfrm>
            <a:off x="706891" y="2893368"/>
            <a:ext cx="4795729" cy="360000"/>
            <a:chOff x="706891" y="3013114"/>
            <a:chExt cx="4795729" cy="360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1EB8D4-EEF2-ED73-BB60-B313D17CC4F1}"/>
                </a:ext>
              </a:extLst>
            </p:cNvPr>
            <p:cNvGrpSpPr/>
            <p:nvPr/>
          </p:nvGrpSpPr>
          <p:grpSpPr>
            <a:xfrm>
              <a:off x="706891" y="3013114"/>
              <a:ext cx="360000" cy="360000"/>
              <a:chOff x="665754" y="1451061"/>
              <a:chExt cx="900000" cy="900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CC5279-D6AC-C05E-BE72-BE0CFEA8E373}"/>
                  </a:ext>
                </a:extLst>
              </p:cNvPr>
              <p:cNvSpPr/>
              <p:nvPr/>
            </p:nvSpPr>
            <p:spPr>
              <a:xfrm>
                <a:off x="665754" y="1451061"/>
                <a:ext cx="900000" cy="90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89972CC-56A7-5BA9-5D6E-C697386E8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7754" y="1523061"/>
                <a:ext cx="756000" cy="75600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F4C5C6-DFE0-C9DC-F979-365BBE171E9F}"/>
                </a:ext>
              </a:extLst>
            </p:cNvPr>
            <p:cNvSpPr txBox="1"/>
            <p:nvPr/>
          </p:nvSpPr>
          <p:spPr>
            <a:xfrm>
              <a:off x="1175420" y="3031532"/>
              <a:ext cx="4327200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just"/>
              <a:r>
                <a:rPr lang="it-IT" sz="1500" b="1">
                  <a:latin typeface="Helvetica" panose="020B0604020202030204"/>
                  <a:cs typeface="Helvetica" panose="020B0604020202030204"/>
                </a:rPr>
                <a:t>Risorse idriche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72A377-8737-6ADC-FCDC-204C00D1C0FA}"/>
              </a:ext>
            </a:extLst>
          </p:cNvPr>
          <p:cNvGrpSpPr/>
          <p:nvPr/>
        </p:nvGrpSpPr>
        <p:grpSpPr>
          <a:xfrm>
            <a:off x="706891" y="3304823"/>
            <a:ext cx="4796559" cy="553998"/>
            <a:chOff x="706891" y="3387753"/>
            <a:chExt cx="4796559" cy="55399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6A2EA0-EC84-D372-3C9F-EE5EA564A3DF}"/>
                </a:ext>
              </a:extLst>
            </p:cNvPr>
            <p:cNvGrpSpPr/>
            <p:nvPr/>
          </p:nvGrpSpPr>
          <p:grpSpPr>
            <a:xfrm>
              <a:off x="706891" y="3479670"/>
              <a:ext cx="360000" cy="360000"/>
              <a:chOff x="2348877" y="1451061"/>
              <a:chExt cx="900000" cy="90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C0028AD-69DC-1755-ED2D-0E7AC253ABE1}"/>
                  </a:ext>
                </a:extLst>
              </p:cNvPr>
              <p:cNvSpPr/>
              <p:nvPr/>
            </p:nvSpPr>
            <p:spPr>
              <a:xfrm>
                <a:off x="2348877" y="1451061"/>
                <a:ext cx="900000" cy="90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A87F52A-E59A-2238-C7B1-537D91964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0877" y="1523061"/>
                <a:ext cx="756000" cy="75600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416B5A-453A-3C32-AD35-10183F7D66C8}"/>
                </a:ext>
              </a:extLst>
            </p:cNvPr>
            <p:cNvSpPr txBox="1"/>
            <p:nvPr/>
          </p:nvSpPr>
          <p:spPr>
            <a:xfrm>
              <a:off x="1171820" y="3387753"/>
              <a:ext cx="43316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500" b="1">
                  <a:latin typeface="Helvetica" panose="020B0604020202030204"/>
                  <a:cs typeface="Helvetica" panose="020B0604020202030204"/>
                </a:rPr>
                <a:t>Infrastrutture per il rischio idrogeologico e il idraulico e per la protezione dell’ambiente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C6F4E6-1792-8D42-0CC5-DC5A87F7208F}"/>
              </a:ext>
            </a:extLst>
          </p:cNvPr>
          <p:cNvGrpSpPr/>
          <p:nvPr/>
        </p:nvGrpSpPr>
        <p:grpSpPr>
          <a:xfrm>
            <a:off x="706891" y="3910275"/>
            <a:ext cx="4795729" cy="360000"/>
            <a:chOff x="706891" y="4030021"/>
            <a:chExt cx="4795729" cy="36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9D62F6-651E-8545-4C3C-9760C95B9949}"/>
                </a:ext>
              </a:extLst>
            </p:cNvPr>
            <p:cNvGrpSpPr/>
            <p:nvPr/>
          </p:nvGrpSpPr>
          <p:grpSpPr>
            <a:xfrm>
              <a:off x="706891" y="4030021"/>
              <a:ext cx="360000" cy="360000"/>
              <a:chOff x="4032000" y="1451061"/>
              <a:chExt cx="900000" cy="900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6E2F0B4-649A-A0B5-02E4-7705F4D481DD}"/>
                  </a:ext>
                </a:extLst>
              </p:cNvPr>
              <p:cNvSpPr/>
              <p:nvPr/>
            </p:nvSpPr>
            <p:spPr>
              <a:xfrm>
                <a:off x="4032000" y="1451061"/>
                <a:ext cx="900000" cy="90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326F29E-273B-A502-7485-A5F8D0340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000" y="1541061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656E5F-9BDC-9AF5-F7EE-F04EE34C852A}"/>
                </a:ext>
              </a:extLst>
            </p:cNvPr>
            <p:cNvSpPr txBox="1"/>
            <p:nvPr/>
          </p:nvSpPr>
          <p:spPr>
            <a:xfrm>
              <a:off x="1171820" y="4048820"/>
              <a:ext cx="4330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500" b="1">
                  <a:latin typeface="Helvetica" panose="020B0604020202030204"/>
                  <a:cs typeface="Helvetica" panose="020B0604020202030204"/>
                </a:rPr>
                <a:t>Rifiuti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0FF575-349E-AA76-CE04-678AFEB3C4DC}"/>
              </a:ext>
            </a:extLst>
          </p:cNvPr>
          <p:cNvGrpSpPr/>
          <p:nvPr/>
        </p:nvGrpSpPr>
        <p:grpSpPr>
          <a:xfrm>
            <a:off x="706891" y="4482350"/>
            <a:ext cx="4795729" cy="360000"/>
            <a:chOff x="706891" y="4787157"/>
            <a:chExt cx="4795729" cy="360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0CCBF1-A229-FBD2-14B4-C20D79190977}"/>
                </a:ext>
              </a:extLst>
            </p:cNvPr>
            <p:cNvGrpSpPr/>
            <p:nvPr/>
          </p:nvGrpSpPr>
          <p:grpSpPr>
            <a:xfrm>
              <a:off x="706891" y="4787157"/>
              <a:ext cx="360000" cy="360000"/>
              <a:chOff x="706891" y="4754172"/>
              <a:chExt cx="360000" cy="360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CC47C4A-98AF-7065-5178-363924072895}"/>
                  </a:ext>
                </a:extLst>
              </p:cNvPr>
              <p:cNvSpPr/>
              <p:nvPr/>
            </p:nvSpPr>
            <p:spPr>
              <a:xfrm>
                <a:off x="706891" y="4754172"/>
                <a:ext cx="360000" cy="36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7B2E339-3485-2E1E-CB94-338AB9C12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805" y="4811669"/>
                <a:ext cx="259200" cy="25920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1DEACD-A7A3-26AE-8EC8-D5B47C3058C8}"/>
                </a:ext>
              </a:extLst>
            </p:cNvPr>
            <p:cNvSpPr txBox="1"/>
            <p:nvPr/>
          </p:nvSpPr>
          <p:spPr>
            <a:xfrm>
              <a:off x="1171820" y="4812671"/>
              <a:ext cx="4330800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defRPr sz="1500">
                  <a:latin typeface="Helvetica" panose="020B0604020202030204"/>
                  <a:cs typeface="Helvetica" panose="020B0604020202030204"/>
                </a:defRPr>
              </a:lvl1pPr>
            </a:lstStyle>
            <a:p>
              <a:pPr algn="just"/>
              <a:r>
                <a:rPr lang="it-IT" b="1"/>
                <a:t>Trasporti e mobilità sostenibile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42FC1C-BA3E-B1A9-D68D-65F0FA2DE9B1}"/>
              </a:ext>
            </a:extLst>
          </p:cNvPr>
          <p:cNvGrpSpPr/>
          <p:nvPr/>
        </p:nvGrpSpPr>
        <p:grpSpPr>
          <a:xfrm>
            <a:off x="706891" y="4892866"/>
            <a:ext cx="4795729" cy="554400"/>
            <a:chOff x="706891" y="5197673"/>
            <a:chExt cx="4795729" cy="554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3290FE-17EE-4F00-5285-5279E7E09BA0}"/>
                </a:ext>
              </a:extLst>
            </p:cNvPr>
            <p:cNvGrpSpPr/>
            <p:nvPr/>
          </p:nvGrpSpPr>
          <p:grpSpPr>
            <a:xfrm>
              <a:off x="706891" y="5299275"/>
              <a:ext cx="360000" cy="360000"/>
              <a:chOff x="346891" y="5178086"/>
              <a:chExt cx="360000" cy="36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3609D1F-6819-C6D0-6B25-26EC7B32864A}"/>
                  </a:ext>
                </a:extLst>
              </p:cNvPr>
              <p:cNvSpPr/>
              <p:nvPr/>
            </p:nvSpPr>
            <p:spPr>
              <a:xfrm>
                <a:off x="346891" y="5178086"/>
                <a:ext cx="360000" cy="36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C9677D0-731D-788E-3D1C-67527AA80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91" y="5214086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5631D2-E58E-6E15-9ED3-0842EACB10BB}"/>
                </a:ext>
              </a:extLst>
            </p:cNvPr>
            <p:cNvSpPr txBox="1"/>
            <p:nvPr/>
          </p:nvSpPr>
          <p:spPr>
            <a:xfrm>
              <a:off x="1171820" y="5197673"/>
              <a:ext cx="4330800" cy="55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500">
                  <a:latin typeface="Helvetica" panose="020B0604020202030204"/>
                  <a:cs typeface="Helvetica" panose="020B0604020202030204"/>
                </a:defRPr>
              </a:lvl1pPr>
            </a:lstStyle>
            <a:p>
              <a:pPr algn="just"/>
              <a:r>
                <a:rPr lang="it-IT" b="1"/>
                <a:t>Sostegno allo sviluppo e all’attrattività delle imprese </a:t>
              </a:r>
            </a:p>
          </p:txBody>
        </p:sp>
      </p:grpSp>
      <p:sp>
        <p:nvSpPr>
          <p:cNvPr id="62" name="Right Brace 61">
            <a:extLst>
              <a:ext uri="{FF2B5EF4-FFF2-40B4-BE49-F238E27FC236}">
                <a16:creationId xmlns:a16="http://schemas.microsoft.com/office/drawing/2014/main" id="{CB8193BA-B500-C085-2B0E-391848D58940}"/>
              </a:ext>
            </a:extLst>
          </p:cNvPr>
          <p:cNvSpPr/>
          <p:nvPr/>
        </p:nvSpPr>
        <p:spPr>
          <a:xfrm>
            <a:off x="5503450" y="4449009"/>
            <a:ext cx="288937" cy="918943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CD800E-23E1-A725-A0FC-FBB4CEDAFBF6}"/>
              </a:ext>
            </a:extLst>
          </p:cNvPr>
          <p:cNvSpPr/>
          <p:nvPr/>
        </p:nvSpPr>
        <p:spPr>
          <a:xfrm>
            <a:off x="5865431" y="4439066"/>
            <a:ext cx="2996030" cy="91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Nel PR presenti solo bandi senza operazioni selezionate o con progetti non strategici</a:t>
            </a:r>
            <a:endParaRPr lang="it-IT" sz="1600" b="1">
              <a:solidFill>
                <a:schemeClr val="tx1"/>
              </a:solidFill>
              <a:latin typeface="Helvetica" panose="020B0604020202030204"/>
              <a:cs typeface="Helvetica" panose="020B0604020202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66DD44-FAD3-FF8C-0882-866AC345CF39}"/>
              </a:ext>
            </a:extLst>
          </p:cNvPr>
          <p:cNvSpPr/>
          <p:nvPr/>
        </p:nvSpPr>
        <p:spPr>
          <a:xfrm>
            <a:off x="5865431" y="5472559"/>
            <a:ext cx="2996030" cy="785649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Risorse disponibili nell’Asse 2 del PR FESR</a:t>
            </a:r>
            <a:endParaRPr lang="it-IT" sz="1600" b="1">
              <a:solidFill>
                <a:schemeClr val="tx1"/>
              </a:solidFill>
              <a:latin typeface="Helvetica" panose="020B0604020202030204"/>
              <a:cs typeface="Helvetica" panose="020B0604020202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960CB7-BFBB-F06D-5F36-F36903A7801C}"/>
              </a:ext>
            </a:extLst>
          </p:cNvPr>
          <p:cNvGrpSpPr/>
          <p:nvPr/>
        </p:nvGrpSpPr>
        <p:grpSpPr>
          <a:xfrm>
            <a:off x="706891" y="5664549"/>
            <a:ext cx="360000" cy="360000"/>
            <a:chOff x="346891" y="5865384"/>
            <a:chExt cx="360000" cy="3600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078DF7-F709-4E0F-49CC-593A4EAFB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491" y="5919384"/>
              <a:ext cx="252000" cy="252000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AB803B8-EA00-5F46-2001-E6F259BEA659}"/>
                </a:ext>
              </a:extLst>
            </p:cNvPr>
            <p:cNvSpPr/>
            <p:nvPr/>
          </p:nvSpPr>
          <p:spPr>
            <a:xfrm>
              <a:off x="346891" y="5865384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252F301-C351-BF23-D1B8-99CC12002FEF}"/>
              </a:ext>
            </a:extLst>
          </p:cNvPr>
          <p:cNvSpPr txBox="1"/>
          <p:nvPr/>
        </p:nvSpPr>
        <p:spPr>
          <a:xfrm>
            <a:off x="1171820" y="5703801"/>
            <a:ext cx="433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>
                <a:latin typeface="Helvetica" panose="020B0604020202030204"/>
                <a:cs typeface="Helvetica" panose="020B0604020202030204"/>
              </a:defRPr>
            </a:lvl1pPr>
          </a:lstStyle>
          <a:p>
            <a:r>
              <a:rPr lang="it-IT" b="1"/>
              <a:t>Energia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D4ED7C-B26B-BE85-8EB7-88AD061EC366}"/>
              </a:ext>
            </a:extLst>
          </p:cNvPr>
          <p:cNvCxnSpPr>
            <a:cxnSpLocks/>
          </p:cNvCxnSpPr>
          <p:nvPr/>
        </p:nvCxnSpPr>
        <p:spPr>
          <a:xfrm>
            <a:off x="2235841" y="5865383"/>
            <a:ext cx="3492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B7777E-894F-77F0-A88D-D2EDBCD737DC}"/>
              </a:ext>
            </a:extLst>
          </p:cNvPr>
          <p:cNvSpPr txBox="1"/>
          <p:nvPr/>
        </p:nvSpPr>
        <p:spPr>
          <a:xfrm>
            <a:off x="426842" y="1141357"/>
            <a:ext cx="831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>
                <a:latin typeface="Helvetica" panose="020B0604020202030204"/>
                <a:cs typeface="Helvetica" panose="020B0604020202030204"/>
              </a:rPr>
              <a:t>L’art. 4 del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DL 60/2024 (c.d. DL Coesione)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 prevede che ogni Amministrazione titolare di PR o PN individui un elenco di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interventi prioritari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, nell’ambito dei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settori strategici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 sotto riportati, allo scopo di sottoporli a un sistema di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monitoraggio rafforzato 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finalizzato ad un efficientamento delle politiche di coesione e ad una maggiore integrazione con PNRR e FSC.</a:t>
            </a:r>
          </a:p>
          <a:p>
            <a:pPr algn="just"/>
            <a:endParaRPr lang="it-IT" sz="1000">
              <a:latin typeface="Helvetica" panose="020B0604020202030204"/>
              <a:cs typeface="Helvetica" panose="020B0604020202030204"/>
            </a:endParaRPr>
          </a:p>
          <a:p>
            <a:pPr algn="just"/>
            <a:r>
              <a:rPr lang="it-IT" sz="1400">
                <a:latin typeface="Helvetica" panose="020B0604020202030204"/>
                <a:cs typeface="Helvetica" panose="020B0604020202030204"/>
              </a:rPr>
              <a:t>In caso di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raggiungimento dei risultati 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per gli interventi prioritari è previsto un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meccanismo di premialità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 volto a coprire fino al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100% della quota di cofinanziamento regionale 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dei Programmi, con le 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economie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 derivanti dai progetti</a:t>
            </a:r>
            <a:r>
              <a:rPr lang="it-IT" sz="1400" b="1">
                <a:latin typeface="Helvetica" panose="020B0604020202030204"/>
                <a:cs typeface="Helvetica" panose="020B0604020202030204"/>
              </a:rPr>
              <a:t> FSC</a:t>
            </a:r>
            <a:r>
              <a:rPr lang="it-IT" sz="1400">
                <a:latin typeface="Helvetica" panose="020B0604020202030204"/>
                <a:cs typeface="Helvetica" panose="020B0604020202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61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4D3CAA-B691-206D-72C8-17D430683DDB}"/>
              </a:ext>
            </a:extLst>
          </p:cNvPr>
          <p:cNvSpPr/>
          <p:nvPr/>
        </p:nvSpPr>
        <p:spPr>
          <a:xfrm>
            <a:off x="365190" y="1110342"/>
            <a:ext cx="8413618" cy="3106241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A seguito dell’anali</a:t>
            </a:r>
            <a:r>
              <a:rPr lang="it-IT" sz="15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si dei settori strategici e della loro integrabilità con il PR, che ha portato alla selezione del settore </a:t>
            </a:r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«</a:t>
            </a:r>
            <a:r>
              <a:rPr lang="it-IT" sz="1500" b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Energia</a:t>
            </a:r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» come settore di riferimento, si è analizzato il </a:t>
            </a:r>
            <a:r>
              <a:rPr lang="it-IT" sz="1500" b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PNRR</a:t>
            </a:r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 </a:t>
            </a:r>
            <a:r>
              <a:rPr lang="it-IT" sz="15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per individuare </a:t>
            </a:r>
            <a:r>
              <a:rPr lang="it-IT" sz="1500" b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progetti ammessi e non finanziati </a:t>
            </a:r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allo scopo di includerli nel PR e categorizzarli come interventi prioritari.</a:t>
            </a:r>
          </a:p>
          <a:p>
            <a:pPr algn="just"/>
            <a:endParaRPr lang="it-IT" sz="1400">
              <a:solidFill>
                <a:schemeClr val="tx1"/>
              </a:solidFill>
              <a:effectLst/>
              <a:latin typeface="Helvetica" panose="020B0604020202030204"/>
              <a:ea typeface="Aptos" panose="020B0004020202020204" pitchFamily="34" charset="0"/>
              <a:cs typeface="Helvetica" panose="020B0604020202030204"/>
            </a:endParaRPr>
          </a:p>
          <a:p>
            <a:pPr algn="just"/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Di particolare interesse è risultato l'Investimento 3.1 della M2C2 del PNRR, a titolarità del </a:t>
            </a:r>
            <a:r>
              <a:rPr lang="it-IT" sz="1500" b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MASE</a:t>
            </a:r>
            <a:r>
              <a:rPr lang="it-IT" sz="15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,</a:t>
            </a:r>
            <a:r>
              <a:rPr lang="it-IT" sz="1500" b="1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 </a:t>
            </a:r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su cui </a:t>
            </a:r>
            <a:r>
              <a:rPr lang="it-IT" sz="1500" b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Regione Lombardia </a:t>
            </a:r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svolge la funzione di </a:t>
            </a:r>
            <a:r>
              <a:rPr lang="it-IT" sz="1500" b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Organismo Intermedio</a:t>
            </a:r>
            <a:r>
              <a:rPr lang="it-IT" sz="15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, e che sostiene la produzione e l’uso a livello locale di idrogeno verde nell’industria, nelle PMI e nel trasporto locale.</a:t>
            </a:r>
            <a:endParaRPr lang="it-IT" sz="1500" i="1">
              <a:solidFill>
                <a:schemeClr val="tx1"/>
              </a:solidFill>
              <a:effectLst/>
              <a:latin typeface="Helvetica" panose="020B0604020202030204"/>
              <a:ea typeface="Aptos" panose="020B0004020202020204" pitchFamily="34" charset="0"/>
              <a:cs typeface="Helvetica" panose="020B0604020202030204"/>
            </a:endParaRPr>
          </a:p>
          <a:p>
            <a:pPr algn="just"/>
            <a:r>
              <a:rPr lang="it-IT" sz="1500" kern="1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Nell’ambito dell’investimento, a</a:t>
            </a:r>
            <a:r>
              <a:rPr lang="it-IT" sz="1500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 seguito </a:t>
            </a:r>
            <a:r>
              <a:rPr lang="it-IT" sz="1500" kern="100" err="1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dell</a:t>
            </a:r>
            <a:r>
              <a:rPr lang="en-US" sz="1500" kern="1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’</a:t>
            </a:r>
            <a:r>
              <a:rPr lang="it-IT" sz="1500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approvazione del MASE, sono stati assegnati a Regione Lombardia </a:t>
            </a:r>
            <a:r>
              <a:rPr lang="it-IT" sz="1500" b="1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33,5 M €</a:t>
            </a:r>
            <a:r>
              <a:rPr lang="it-IT" sz="1500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. RL ha quindi pubblicato un bando e i progetti ritenuti idonei sono stati </a:t>
            </a:r>
            <a:r>
              <a:rPr lang="it-IT" sz="1500" b="1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9</a:t>
            </a:r>
            <a:r>
              <a:rPr lang="it-IT" sz="1500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, di cui </a:t>
            </a:r>
            <a:r>
              <a:rPr lang="it-IT" sz="1500" b="1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6 ammessi e finanziati</a:t>
            </a:r>
            <a:r>
              <a:rPr lang="it-IT" sz="1500" b="1" kern="1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 </a:t>
            </a:r>
            <a:r>
              <a:rPr lang="it-IT" sz="1500" kern="1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e</a:t>
            </a:r>
            <a:r>
              <a:rPr lang="it-IT" sz="1500" b="1" kern="100">
                <a:solidFill>
                  <a:schemeClr val="tx1"/>
                </a:solidFill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 3 </a:t>
            </a:r>
            <a:r>
              <a:rPr lang="it-IT" sz="1500" b="1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ammessi ma non finanziati </a:t>
            </a:r>
            <a:r>
              <a:rPr lang="it-IT" sz="1500" kern="100">
                <a:solidFill>
                  <a:schemeClr val="tx1"/>
                </a:solidFill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per esaurimento delle risorse.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8F1D8E-00F6-F5D3-7265-31EBC1BB4F23}"/>
              </a:ext>
            </a:extLst>
          </p:cNvPr>
          <p:cNvSpPr/>
          <p:nvPr/>
        </p:nvSpPr>
        <p:spPr>
          <a:xfrm>
            <a:off x="220484" y="98858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500D0-B8F3-3AE1-869B-B92E65F2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D6FADB2-AAFA-4CEB-A977-8D3C4EBEFCC7}" type="slidenum">
              <a:rPr lang="it-IT" sz="1500" smtClean="0">
                <a:latin typeface="Helvetica" panose="020B0604020202030204"/>
                <a:cs typeface="Helvetica" panose="020B0604020202030204"/>
              </a:rPr>
              <a:pPr algn="just"/>
              <a:t>9</a:t>
            </a:fld>
            <a:endParaRPr lang="it-IT" sz="1500">
              <a:latin typeface="Helvetica" panose="020B0604020202030204"/>
              <a:cs typeface="Helvetica" panose="020B0604020202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7EB48-31B1-F900-2295-0F0277796569}"/>
              </a:ext>
            </a:extLst>
          </p:cNvPr>
          <p:cNvSpPr txBox="1"/>
          <p:nvPr/>
        </p:nvSpPr>
        <p:spPr>
          <a:xfrm>
            <a:off x="311023" y="4216584"/>
            <a:ext cx="85219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00" b="1"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Sono stati quindi individuati come interventi prioritari ai sensi dell’art. 4 i progetti ammessi e non finanziati dei seguenti beneficiari (di seguito è riportato anche il costo del progetto).</a:t>
            </a:r>
            <a:endParaRPr lang="it-IT" sz="1500">
              <a:latin typeface="Helvetica" panose="020B0604020202030204"/>
              <a:cs typeface="Helvetica" panose="020B0604020202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EA5227-C3FF-C240-684F-FBE5F02CCDEB}"/>
              </a:ext>
            </a:extLst>
          </p:cNvPr>
          <p:cNvSpPr txBox="1"/>
          <p:nvPr/>
        </p:nvSpPr>
        <p:spPr>
          <a:xfrm>
            <a:off x="3340799" y="4982864"/>
            <a:ext cx="2462400" cy="583200"/>
          </a:xfrm>
          <a:prstGeom prst="rect">
            <a:avLst/>
          </a:prstGeom>
          <a:solidFill>
            <a:schemeClr val="bg1"/>
          </a:solidFill>
          <a:ln w="38100">
            <a:solidFill>
              <a:srgbClr val="A9D18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BETTONI S.p.A.</a:t>
            </a:r>
          </a:p>
          <a:p>
            <a:pPr algn="ctr"/>
            <a:r>
              <a:rPr lang="it-IT" sz="1600" b="1"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€ 5.327.000,00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C4D5F-D267-24DA-28CC-E4150E38AE38}"/>
              </a:ext>
            </a:extLst>
          </p:cNvPr>
          <p:cNvSpPr txBox="1"/>
          <p:nvPr/>
        </p:nvSpPr>
        <p:spPr>
          <a:xfrm>
            <a:off x="6152385" y="4979556"/>
            <a:ext cx="2462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A9D18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ENI S.p.A.</a:t>
            </a:r>
          </a:p>
          <a:p>
            <a:pPr algn="ctr"/>
            <a:r>
              <a:rPr lang="it-IT" sz="1600" b="1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€ 17.450.000,00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137173-4541-8A89-CFD9-DE94012116BB}"/>
              </a:ext>
            </a:extLst>
          </p:cNvPr>
          <p:cNvSpPr txBox="1"/>
          <p:nvPr/>
        </p:nvSpPr>
        <p:spPr>
          <a:xfrm>
            <a:off x="530084" y="4979557"/>
            <a:ext cx="246152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A9D18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>
                <a:effectLst/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VITALI S.p.A.</a:t>
            </a:r>
            <a:endParaRPr lang="it-IT" sz="1600">
              <a:latin typeface="Helvetica" panose="020B0604020202030204"/>
              <a:ea typeface="Aptos" panose="020B0004020202020204" pitchFamily="34" charset="0"/>
              <a:cs typeface="Helvetica" panose="020B0604020202030204"/>
            </a:endParaRPr>
          </a:p>
          <a:p>
            <a:pPr algn="ctr"/>
            <a:r>
              <a:rPr lang="it-IT" sz="1600" b="1"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€ 5.216.000,00</a:t>
            </a:r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FF9435FC-00C5-1FC1-B37A-22E2DB62837F}"/>
              </a:ext>
            </a:extLst>
          </p:cNvPr>
          <p:cNvSpPr txBox="1"/>
          <p:nvPr/>
        </p:nvSpPr>
        <p:spPr>
          <a:xfrm>
            <a:off x="2085644" y="548763"/>
            <a:ext cx="680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rgbClr val="007239"/>
                </a:solidFill>
                <a:latin typeface="Helvetica" panose="020B0604020202030204" pitchFamily="34" charset="0"/>
              </a:rPr>
              <a:t>DL Coesione e interventi prioritari [2/2]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6612F3-3B3E-4AFB-7B50-C98106480AA7}"/>
              </a:ext>
            </a:extLst>
          </p:cNvPr>
          <p:cNvSpPr txBox="1"/>
          <p:nvPr/>
        </p:nvSpPr>
        <p:spPr>
          <a:xfrm>
            <a:off x="365190" y="5684208"/>
            <a:ext cx="8413618" cy="553998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500" b="1">
                <a:latin typeface="Helvetica" panose="020B0604020202030204"/>
                <a:ea typeface="Aptos" panose="020B0004020202020204" pitchFamily="34" charset="0"/>
                <a:cs typeface="Helvetica" panose="020B0604020202030204"/>
              </a:rPr>
              <a:t>I progetti individuati, se confermati, potranno trovare coerenza con l’Azione 2.2.1 del PR FESR 2021-2027</a:t>
            </a:r>
            <a:endParaRPr lang="it-IT" sz="1500">
              <a:latin typeface="Helvetica" panose="020B0604020202030204"/>
              <a:cs typeface="Helvetica" panose="020B0604020202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BE399-B6CA-8979-5AE6-B0BFEF62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4" y="1042584"/>
            <a:ext cx="252000" cy="252000"/>
          </a:xfrm>
          <a:prstGeom prst="rect">
            <a:avLst/>
          </a:prstGeom>
        </p:spPr>
      </p:pic>
      <p:pic>
        <p:nvPicPr>
          <p:cNvPr id="10" name="Graphic 9" descr="Badge Tick1 with solid fill">
            <a:extLst>
              <a:ext uri="{FF2B5EF4-FFF2-40B4-BE49-F238E27FC236}">
                <a16:creationId xmlns:a16="http://schemas.microsoft.com/office/drawing/2014/main" id="{310CC7F3-37BC-3958-79A7-FD720EB39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27" y="4901417"/>
            <a:ext cx="360000" cy="360000"/>
          </a:xfrm>
          <a:prstGeom prst="rect">
            <a:avLst/>
          </a:prstGeom>
        </p:spPr>
      </p:pic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8E90343D-0014-808A-6C14-7B47DC930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8773" y="4911943"/>
            <a:ext cx="360000" cy="360000"/>
          </a:xfrm>
          <a:prstGeom prst="rect">
            <a:avLst/>
          </a:prstGeom>
        </p:spPr>
      </p:pic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CB033AC2-C38C-C481-B4FA-5D46C790A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0359" y="490141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FD4874A5F7E46B13E671E24A12586" ma:contentTypeVersion="4" ma:contentTypeDescription="Create a new document." ma:contentTypeScope="" ma:versionID="1eb03e169b4b5edccaee71266295e22d">
  <xsd:schema xmlns:xsd="http://www.w3.org/2001/XMLSchema" xmlns:xs="http://www.w3.org/2001/XMLSchema" xmlns:p="http://schemas.microsoft.com/office/2006/metadata/properties" xmlns:ns2="44ff71e5-9f0b-44da-be08-0f8381b44744" targetNamespace="http://schemas.microsoft.com/office/2006/metadata/properties" ma:root="true" ma:fieldsID="ab015963bf36023260213439bebc1cc1" ns2:_="">
    <xsd:import namespace="44ff71e5-9f0b-44da-be08-0f8381b447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f71e5-9f0b-44da-be08-0f8381b44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E4F2A-E95F-4407-8500-F4E0FC66D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18A6CE-D889-4958-9D8A-18EAA21FFD90}">
  <ds:schemaRefs>
    <ds:schemaRef ds:uri="http://schemas.microsoft.com/office/2006/metadata/properties"/>
    <ds:schemaRef ds:uri="http://purl.org/dc/elements/1.1/"/>
    <ds:schemaRef ds:uri="http://purl.org/dc/terms/"/>
    <ds:schemaRef ds:uri="44ff71e5-9f0b-44da-be08-0f8381b44744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B6AA72-5676-4A1A-99D4-4CC9818F4B35}">
  <ds:schemaRefs>
    <ds:schemaRef ds:uri="44ff71e5-9f0b-44da-be08-0f8381b44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3180</Words>
  <Application>Microsoft Office PowerPoint</Application>
  <PresentationFormat>Presentazione su schermo (4:3)</PresentationFormat>
  <Paragraphs>448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EYInterstate Light</vt:lpstr>
      <vt:lpstr>Helvetica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COMITATO DI SORVEGLIANZA PR FESR 2021-2027</dc:title>
  <dc:creator>***</dc:creator>
  <cp:lastModifiedBy>Giorgio Pier Luigi Bocca</cp:lastModifiedBy>
  <cp:revision>6</cp:revision>
  <dcterms:created xsi:type="dcterms:W3CDTF">2022-09-05T08:24:22Z</dcterms:created>
  <dcterms:modified xsi:type="dcterms:W3CDTF">2024-10-24T06:49:49Z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0x010100C0AFD4874A5F7E46B13E671E24A12586</vt:lpwstr>
  </property>
</Properties>
</file>