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0"/>
  </p:notesMasterIdLst>
  <p:sldIdLst>
    <p:sldId id="256" r:id="rId2"/>
    <p:sldId id="373" r:id="rId3"/>
    <p:sldId id="383" r:id="rId4"/>
    <p:sldId id="380" r:id="rId5"/>
    <p:sldId id="364" r:id="rId6"/>
    <p:sldId id="374" r:id="rId7"/>
    <p:sldId id="384" r:id="rId8"/>
    <p:sldId id="363" r:id="rId9"/>
    <p:sldId id="365" r:id="rId10"/>
    <p:sldId id="366" r:id="rId11"/>
    <p:sldId id="367" r:id="rId12"/>
    <p:sldId id="371" r:id="rId13"/>
    <p:sldId id="370" r:id="rId14"/>
    <p:sldId id="378" r:id="rId15"/>
    <p:sldId id="379" r:id="rId16"/>
    <p:sldId id="376" r:id="rId17"/>
    <p:sldId id="372" r:id="rId18"/>
    <p:sldId id="896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4094"/>
    <a:srgbClr val="0072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88" autoAdjust="0"/>
    <p:restoredTop sz="96283" autoAdjust="0"/>
  </p:normalViewPr>
  <p:slideViewPr>
    <p:cSldViewPr snapToGrid="0">
      <p:cViewPr varScale="1">
        <p:scale>
          <a:sx n="104" d="100"/>
          <a:sy n="104" d="100"/>
        </p:scale>
        <p:origin x="1524" y="102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2088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92DE60-31D9-483D-968C-5B58253B2FFD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CD5317-43E2-43B4-9481-70735C6235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0448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CD5317-43E2-43B4-9481-70735C6235FF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8058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Presentare in dettaglio questa parte del percorso dell’AA è anche un modo per illustrare che cosa abbiamo fatto.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CD5317-43E2-43B4-9481-70735C6235FF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5997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A017-9017-4CB8-A79E-B71B51EF1639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1642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A017-9017-4CB8-A79E-B71B51EF1639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8436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A017-9017-4CB8-A79E-B71B51EF1639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3987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A017-9017-4CB8-A79E-B71B51EF1639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1916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A017-9017-4CB8-A79E-B71B51EF1639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586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A017-9017-4CB8-A79E-B71B51EF1639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887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A017-9017-4CB8-A79E-B71B51EF1639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8643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A017-9017-4CB8-A79E-B71B51EF1639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1456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A017-9017-4CB8-A79E-B71B51EF1639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4804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A017-9017-4CB8-A79E-B71B51EF1639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6725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A017-9017-4CB8-A79E-B71B51EF1639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47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9A017-9017-4CB8-A79E-B71B51EF1639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2148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filippo_dadone@regione.lombardia.i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fesr.regione.lombardia.it/" TargetMode="External"/><Relationship Id="rId4" Type="http://schemas.openxmlformats.org/officeDocument/2006/relationships/hyperlink" Target="mailto:Alessandro_dacomo@regione.lombardia.i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025A5AB3-C011-4BD1-AF68-DF533DAE989C}"/>
              </a:ext>
            </a:extLst>
          </p:cNvPr>
          <p:cNvSpPr/>
          <p:nvPr/>
        </p:nvSpPr>
        <p:spPr>
          <a:xfrm>
            <a:off x="157316" y="142998"/>
            <a:ext cx="8849032" cy="6588000"/>
          </a:xfrm>
          <a:prstGeom prst="rect">
            <a:avLst/>
          </a:prstGeom>
          <a:noFill/>
          <a:ln w="292100" cap="sq" cmpd="sng">
            <a:solidFill>
              <a:srgbClr val="086A2E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80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A9101C5-3909-4A6C-AAD7-177F3783C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62" y="3535790"/>
            <a:ext cx="9143999" cy="1402724"/>
          </a:xfrm>
        </p:spPr>
        <p:txBody>
          <a:bodyPr>
            <a:normAutofit fontScale="90000"/>
          </a:bodyPr>
          <a:lstStyle/>
          <a:p>
            <a:r>
              <a:rPr lang="it-IT" sz="4000" b="1" dirty="0">
                <a:solidFill>
                  <a:srgbClr val="007239"/>
                </a:solidFill>
                <a:latin typeface="+mn-lt"/>
              </a:rPr>
              <a:t>COMITATO DI SORVEGLIANZA</a:t>
            </a:r>
            <a:br>
              <a:rPr lang="it-IT" sz="4000" b="1" dirty="0">
                <a:solidFill>
                  <a:srgbClr val="007239"/>
                </a:solidFill>
                <a:latin typeface="+mn-lt"/>
              </a:rPr>
            </a:br>
            <a:r>
              <a:rPr lang="it-IT" sz="4000" b="1" dirty="0">
                <a:solidFill>
                  <a:srgbClr val="007239"/>
                </a:solidFill>
                <a:latin typeface="+mn-lt"/>
              </a:rPr>
              <a:t>PR FESR 2021-2027</a:t>
            </a:r>
            <a:br>
              <a:rPr lang="it-IT" sz="4000" b="1" dirty="0">
                <a:solidFill>
                  <a:srgbClr val="007239"/>
                </a:solidFill>
                <a:latin typeface="+mn-lt"/>
              </a:rPr>
            </a:br>
            <a:br>
              <a:rPr lang="it-IT" sz="4000" b="1" dirty="0">
                <a:solidFill>
                  <a:srgbClr val="007239"/>
                </a:solidFill>
                <a:latin typeface="+mn-lt"/>
              </a:rPr>
            </a:br>
            <a:r>
              <a:rPr lang="it-IT" sz="4000" b="1" cap="small" dirty="0">
                <a:solidFill>
                  <a:srgbClr val="0070C0"/>
                </a:solidFill>
                <a:latin typeface="+mn-lt"/>
                <a:cs typeface="+mn-cs"/>
              </a:rPr>
              <a:t>Informativa Autorità Ambientale</a:t>
            </a:r>
            <a:br>
              <a:rPr lang="it-IT" sz="4000" b="1" cap="small" dirty="0">
                <a:solidFill>
                  <a:srgbClr val="0070C0"/>
                </a:solidFill>
                <a:latin typeface="+mj-lt"/>
                <a:cs typeface="+mn-cs"/>
              </a:rPr>
            </a:br>
            <a:endParaRPr lang="it-IT" sz="40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7986773-58E5-4281-B15D-67D2963D95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6502" y="6593660"/>
            <a:ext cx="2197915" cy="242684"/>
          </a:xfrm>
        </p:spPr>
        <p:txBody>
          <a:bodyPr>
            <a:normAutofit/>
          </a:bodyPr>
          <a:lstStyle/>
          <a:p>
            <a:r>
              <a:rPr lang="it-IT" sz="1100" b="1" dirty="0">
                <a:solidFill>
                  <a:schemeClr val="bg1"/>
                </a:solidFill>
                <a:latin typeface="Helvetica" panose="020B0604020202030204" pitchFamily="34" charset="0"/>
              </a:rPr>
              <a:t>www.fesr.regione.lombardia.it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B628BAA6-C9B2-4BB8-9BE6-E4018F1DA6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597" y="313629"/>
            <a:ext cx="8513685" cy="696934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FA5D4AB9-59CE-4415-BBD6-0B0A83200D09}"/>
              </a:ext>
            </a:extLst>
          </p:cNvPr>
          <p:cNvSpPr txBox="1"/>
          <p:nvPr/>
        </p:nvSpPr>
        <p:spPr>
          <a:xfrm>
            <a:off x="-213085" y="5603923"/>
            <a:ext cx="101135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it-IT" sz="2400" b="1" dirty="0"/>
              <a:t>Milano, 24 ottobre 2024</a:t>
            </a:r>
            <a:endParaRPr lang="it-IT" sz="2400" b="1" dirty="0"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273153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CDAAA6B4-52E9-4955-AD28-1CFE770560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9" b="7770"/>
          <a:stretch/>
        </p:blipFill>
        <p:spPr>
          <a:xfrm>
            <a:off x="3918707" y="6396941"/>
            <a:ext cx="4914900" cy="372975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86E59C25-03C4-4A08-86BB-54CEAE1801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177"/>
          <a:stretch/>
        </p:blipFill>
        <p:spPr>
          <a:xfrm>
            <a:off x="319597" y="313629"/>
            <a:ext cx="1432291" cy="696934"/>
          </a:xfrm>
          <a:prstGeom prst="rect">
            <a:avLst/>
          </a:prstGeom>
        </p:spPr>
      </p:pic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14072125-8F48-457F-904A-08984EBD781A}"/>
              </a:ext>
            </a:extLst>
          </p:cNvPr>
          <p:cNvCxnSpPr>
            <a:cxnSpLocks/>
          </p:cNvCxnSpPr>
          <p:nvPr/>
        </p:nvCxnSpPr>
        <p:spPr>
          <a:xfrm>
            <a:off x="410198" y="1010563"/>
            <a:ext cx="8322741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44EC052-A2AC-A0F8-FAC2-DC6CBD0B387D}"/>
              </a:ext>
            </a:extLst>
          </p:cNvPr>
          <p:cNvSpPr txBox="1"/>
          <p:nvPr/>
        </p:nvSpPr>
        <p:spPr>
          <a:xfrm>
            <a:off x="1828537" y="3006455"/>
            <a:ext cx="5486062" cy="1370085"/>
          </a:xfrm>
          <a:prstGeom prst="rect">
            <a:avLst/>
          </a:prstGeom>
          <a:noFill/>
          <a:ln>
            <a:noFill/>
          </a:ln>
          <a:effectLst>
            <a:softEdge rad="1143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20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sz="2400" dirty="0">
                <a:solidFill>
                  <a:srgbClr val="002060"/>
                </a:solidFill>
              </a:rPr>
              <a:t>Lezione apprese: possibili indicazioni per il perfezionamento o l’evoluzione delle iniziative</a:t>
            </a:r>
          </a:p>
        </p:txBody>
      </p:sp>
      <p:sp>
        <p:nvSpPr>
          <p:cNvPr id="7" name="Freccia a destra 6">
            <a:extLst>
              <a:ext uri="{FF2B5EF4-FFF2-40B4-BE49-F238E27FC236}">
                <a16:creationId xmlns:a16="http://schemas.microsoft.com/office/drawing/2014/main" id="{847E6B95-609D-1634-CCA2-581294FE244B}"/>
              </a:ext>
            </a:extLst>
          </p:cNvPr>
          <p:cNvSpPr/>
          <p:nvPr/>
        </p:nvSpPr>
        <p:spPr>
          <a:xfrm>
            <a:off x="679608" y="1528097"/>
            <a:ext cx="8173617" cy="1370085"/>
          </a:xfrm>
          <a:prstGeom prst="rightArrow">
            <a:avLst/>
          </a:prstGeom>
          <a:solidFill>
            <a:srgbClr val="00B050">
              <a:alpha val="80000"/>
            </a:srgbClr>
          </a:solidFill>
          <a:ln>
            <a:noFill/>
          </a:ln>
          <a:effectLst>
            <a:softEdge rad="508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/>
              <a:t>CICLO DI VITA DI UN’INIZIATIVA</a:t>
            </a:r>
          </a:p>
        </p:txBody>
      </p:sp>
      <p:sp>
        <p:nvSpPr>
          <p:cNvPr id="6" name="Freccia circolare a sinistra 5">
            <a:extLst>
              <a:ext uri="{FF2B5EF4-FFF2-40B4-BE49-F238E27FC236}">
                <a16:creationId xmlns:a16="http://schemas.microsoft.com/office/drawing/2014/main" id="{0FE904BF-D4CF-E35A-0C62-907CFD9DE747}"/>
              </a:ext>
            </a:extLst>
          </p:cNvPr>
          <p:cNvSpPr/>
          <p:nvPr/>
        </p:nvSpPr>
        <p:spPr>
          <a:xfrm rot="5400000">
            <a:off x="3275999" y="-107236"/>
            <a:ext cx="2367145" cy="8748074"/>
          </a:xfrm>
          <a:prstGeom prst="curvedLeftArrow">
            <a:avLst/>
          </a:prstGeom>
          <a:solidFill>
            <a:srgbClr val="00B050">
              <a:alpha val="80000"/>
            </a:srgbClr>
          </a:solidFill>
          <a:ln>
            <a:noFill/>
          </a:ln>
          <a:effectLst>
            <a:softEdge rad="508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41085963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CDAAA6B4-52E9-4955-AD28-1CFE770560D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09" b="7770"/>
          <a:stretch/>
        </p:blipFill>
        <p:spPr>
          <a:xfrm>
            <a:off x="3918707" y="6396941"/>
            <a:ext cx="4914900" cy="372975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86E59C25-03C4-4A08-86BB-54CEAE1801B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83177"/>
          <a:stretch/>
        </p:blipFill>
        <p:spPr>
          <a:xfrm>
            <a:off x="319597" y="313629"/>
            <a:ext cx="1432291" cy="696934"/>
          </a:xfrm>
          <a:prstGeom prst="rect">
            <a:avLst/>
          </a:prstGeom>
        </p:spPr>
      </p:pic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14072125-8F48-457F-904A-08984EBD781A}"/>
              </a:ext>
            </a:extLst>
          </p:cNvPr>
          <p:cNvCxnSpPr>
            <a:cxnSpLocks/>
          </p:cNvCxnSpPr>
          <p:nvPr/>
        </p:nvCxnSpPr>
        <p:spPr>
          <a:xfrm>
            <a:off x="410198" y="1010563"/>
            <a:ext cx="8322741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Elaborazione alternativa 8">
            <a:extLst>
              <a:ext uri="{FF2B5EF4-FFF2-40B4-BE49-F238E27FC236}">
                <a16:creationId xmlns:a16="http://schemas.microsoft.com/office/drawing/2014/main" id="{450CE9AA-B697-2DBC-4C26-E53800DA3940}"/>
              </a:ext>
            </a:extLst>
          </p:cNvPr>
          <p:cNvSpPr/>
          <p:nvPr/>
        </p:nvSpPr>
        <p:spPr>
          <a:xfrm>
            <a:off x="685800" y="1707497"/>
            <a:ext cx="8047139" cy="2792669"/>
          </a:xfrm>
          <a:prstGeom prst="flowChartAlternateProcess">
            <a:avLst/>
          </a:prstGeom>
          <a:noFill/>
          <a:ln>
            <a:noFill/>
          </a:ln>
          <a:effectLst>
            <a:softEdge rad="254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solidFill>
                  <a:srgbClr val="0070C0"/>
                </a:solidFill>
              </a:rPr>
              <a:t>Monitoraggio complessivo delle iniziative e delle attività del programma: raccolta dati e redazione di report, anche per la</a:t>
            </a:r>
          </a:p>
          <a:p>
            <a:pPr algn="ctr"/>
            <a:r>
              <a:rPr lang="it-IT" sz="2800" b="1" dirty="0">
                <a:solidFill>
                  <a:srgbClr val="0070C0"/>
                </a:solidFill>
              </a:rPr>
              <a:t>verifica coerenza con la VAS</a:t>
            </a:r>
          </a:p>
        </p:txBody>
      </p:sp>
      <p:sp>
        <p:nvSpPr>
          <p:cNvPr id="4" name="Elaborazione alternativa 3">
            <a:extLst>
              <a:ext uri="{FF2B5EF4-FFF2-40B4-BE49-F238E27FC236}">
                <a16:creationId xmlns:a16="http://schemas.microsoft.com/office/drawing/2014/main" id="{3E62CAA0-E65A-ACA1-5B66-EF7831572C88}"/>
              </a:ext>
            </a:extLst>
          </p:cNvPr>
          <p:cNvSpPr/>
          <p:nvPr/>
        </p:nvSpPr>
        <p:spPr>
          <a:xfrm>
            <a:off x="685800" y="1122348"/>
            <a:ext cx="7772400" cy="1064940"/>
          </a:xfrm>
          <a:prstGeom prst="flowChartAlternateProcess">
            <a:avLst/>
          </a:prstGeom>
          <a:effectLst>
            <a:softEdge rad="127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800" b="1" dirty="0"/>
          </a:p>
          <a:p>
            <a:pPr algn="ctr"/>
            <a:r>
              <a:rPr lang="it-IT" sz="2800" b="1" dirty="0"/>
              <a:t>… ma anche</a:t>
            </a:r>
          </a:p>
          <a:p>
            <a:pPr algn="ctr"/>
            <a:endParaRPr lang="it-IT" sz="2800" b="1" dirty="0"/>
          </a:p>
        </p:txBody>
      </p:sp>
      <p:sp>
        <p:nvSpPr>
          <p:cNvPr id="6" name="Elaborazione alternativa 5">
            <a:extLst>
              <a:ext uri="{FF2B5EF4-FFF2-40B4-BE49-F238E27FC236}">
                <a16:creationId xmlns:a16="http://schemas.microsoft.com/office/drawing/2014/main" id="{79743579-BD61-51D5-1B2A-C212CB159EB5}"/>
              </a:ext>
            </a:extLst>
          </p:cNvPr>
          <p:cNvSpPr/>
          <p:nvPr/>
        </p:nvSpPr>
        <p:spPr>
          <a:xfrm>
            <a:off x="101691" y="4440861"/>
            <a:ext cx="4607748" cy="1815840"/>
          </a:xfrm>
          <a:prstGeom prst="flowChartAlternateProcess">
            <a:avLst/>
          </a:prstGeom>
          <a:noFill/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800" b="1" dirty="0">
              <a:solidFill>
                <a:srgbClr val="0070C0"/>
              </a:solidFill>
            </a:endParaRPr>
          </a:p>
          <a:p>
            <a:pPr algn="ctr"/>
            <a:endParaRPr lang="it-IT" sz="2800" b="1" dirty="0">
              <a:solidFill>
                <a:srgbClr val="0070C0"/>
              </a:solidFill>
            </a:endParaRPr>
          </a:p>
          <a:p>
            <a:pPr algn="ctr"/>
            <a:endParaRPr lang="it-IT" sz="2800" b="1" dirty="0">
              <a:solidFill>
                <a:srgbClr val="0070C0"/>
              </a:solidFill>
            </a:endParaRPr>
          </a:p>
          <a:p>
            <a:pPr algn="ctr"/>
            <a:r>
              <a:rPr lang="it-IT" sz="2800" b="1" dirty="0">
                <a:solidFill>
                  <a:srgbClr val="0070C0"/>
                </a:solidFill>
              </a:rPr>
              <a:t>Ritorni e spunti per il  perfezionamento del lavoro dell’AA stessa</a:t>
            </a:r>
          </a:p>
          <a:p>
            <a:pPr algn="ctr"/>
            <a:endParaRPr lang="it-IT" sz="2800" b="1" dirty="0">
              <a:solidFill>
                <a:srgbClr val="0070C0"/>
              </a:solidFill>
            </a:endParaRPr>
          </a:p>
          <a:p>
            <a:pPr algn="ctr"/>
            <a:endParaRPr lang="it-IT" sz="2800" b="1" dirty="0">
              <a:solidFill>
                <a:srgbClr val="0070C0"/>
              </a:solidFill>
            </a:endParaRPr>
          </a:p>
          <a:p>
            <a:pPr algn="ctr"/>
            <a:endParaRPr lang="it-IT" sz="2800" b="1" dirty="0">
              <a:solidFill>
                <a:srgbClr val="0070C0"/>
              </a:solidFill>
            </a:endParaRPr>
          </a:p>
        </p:txBody>
      </p:sp>
      <p:sp>
        <p:nvSpPr>
          <p:cNvPr id="7" name="Elaborazione alternativa 6">
            <a:extLst>
              <a:ext uri="{FF2B5EF4-FFF2-40B4-BE49-F238E27FC236}">
                <a16:creationId xmlns:a16="http://schemas.microsoft.com/office/drawing/2014/main" id="{A3785198-5F82-3440-A834-BA71A9E48EEF}"/>
              </a:ext>
            </a:extLst>
          </p:cNvPr>
          <p:cNvSpPr/>
          <p:nvPr/>
        </p:nvSpPr>
        <p:spPr>
          <a:xfrm>
            <a:off x="4918141" y="4418988"/>
            <a:ext cx="3994679" cy="1620909"/>
          </a:xfrm>
          <a:prstGeom prst="flowChartAlternateProcess">
            <a:avLst/>
          </a:prstGeom>
          <a:noFill/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800" b="1" dirty="0">
              <a:solidFill>
                <a:srgbClr val="0070C0"/>
              </a:solidFill>
            </a:endParaRPr>
          </a:p>
          <a:p>
            <a:pPr algn="ctr"/>
            <a:r>
              <a:rPr lang="it-IT" sz="2800" b="1" dirty="0">
                <a:solidFill>
                  <a:srgbClr val="0070C0"/>
                </a:solidFill>
              </a:rPr>
              <a:t>Dialogo e sinergia con altri programmi</a:t>
            </a:r>
          </a:p>
          <a:p>
            <a:pPr algn="ctr"/>
            <a:endParaRPr lang="it-IT" sz="2800" b="1" dirty="0">
              <a:solidFill>
                <a:srgbClr val="0070C0"/>
              </a:solidFill>
            </a:endParaRPr>
          </a:p>
        </p:txBody>
      </p: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D65F8D7F-18F5-9590-4691-0A5129985B71}"/>
              </a:ext>
            </a:extLst>
          </p:cNvPr>
          <p:cNvCxnSpPr>
            <a:cxnSpLocks/>
          </p:cNvCxnSpPr>
          <p:nvPr/>
        </p:nvCxnSpPr>
        <p:spPr>
          <a:xfrm>
            <a:off x="4788652" y="4410896"/>
            <a:ext cx="4354" cy="1932453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77A860DC-F767-34FF-0B57-FB45C5FD6494}"/>
              </a:ext>
            </a:extLst>
          </p:cNvPr>
          <p:cNvCxnSpPr>
            <a:cxnSpLocks/>
          </p:cNvCxnSpPr>
          <p:nvPr/>
        </p:nvCxnSpPr>
        <p:spPr>
          <a:xfrm>
            <a:off x="1035742" y="4257964"/>
            <a:ext cx="7393637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0505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CDAAA6B4-52E9-4955-AD28-1CFE770560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9" b="7770"/>
          <a:stretch/>
        </p:blipFill>
        <p:spPr>
          <a:xfrm>
            <a:off x="3918707" y="6396941"/>
            <a:ext cx="4914900" cy="372975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86E59C25-03C4-4A08-86BB-54CEAE1801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177"/>
          <a:stretch/>
        </p:blipFill>
        <p:spPr>
          <a:xfrm>
            <a:off x="319597" y="313629"/>
            <a:ext cx="1432291" cy="696934"/>
          </a:xfrm>
          <a:prstGeom prst="rect">
            <a:avLst/>
          </a:prstGeom>
        </p:spPr>
      </p:pic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14072125-8F48-457F-904A-08984EBD781A}"/>
              </a:ext>
            </a:extLst>
          </p:cNvPr>
          <p:cNvCxnSpPr>
            <a:cxnSpLocks/>
          </p:cNvCxnSpPr>
          <p:nvPr/>
        </p:nvCxnSpPr>
        <p:spPr>
          <a:xfrm>
            <a:off x="410198" y="1010563"/>
            <a:ext cx="8322741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Elaborazione alternativa 8">
            <a:extLst>
              <a:ext uri="{FF2B5EF4-FFF2-40B4-BE49-F238E27FC236}">
                <a16:creationId xmlns:a16="http://schemas.microsoft.com/office/drawing/2014/main" id="{450CE9AA-B697-2DBC-4C26-E53800DA3940}"/>
              </a:ext>
            </a:extLst>
          </p:cNvPr>
          <p:cNvSpPr/>
          <p:nvPr/>
        </p:nvSpPr>
        <p:spPr>
          <a:xfrm>
            <a:off x="4944160" y="2109196"/>
            <a:ext cx="4003091" cy="3189112"/>
          </a:xfrm>
          <a:prstGeom prst="flowChartAlternateProcess">
            <a:avLst/>
          </a:prstGeom>
          <a:noFill/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800" b="1" dirty="0"/>
          </a:p>
          <a:p>
            <a:pPr algn="ctr"/>
            <a:r>
              <a:rPr lang="it-IT" sz="2800" b="1" dirty="0" err="1">
                <a:solidFill>
                  <a:srgbClr val="0070C0"/>
                </a:solidFill>
              </a:rPr>
              <a:t>Capacity</a:t>
            </a:r>
            <a:r>
              <a:rPr lang="it-IT" sz="2800" b="1" dirty="0">
                <a:solidFill>
                  <a:srgbClr val="0070C0"/>
                </a:solidFill>
              </a:rPr>
              <a:t> building, informazione e formazione</a:t>
            </a:r>
            <a:endParaRPr lang="it-IT" sz="2800" b="1" dirty="0"/>
          </a:p>
          <a:p>
            <a:pPr algn="ctr"/>
            <a:endParaRPr lang="it-IT" sz="2800" b="1" dirty="0">
              <a:solidFill>
                <a:srgbClr val="002060"/>
              </a:solidFill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it-IT" sz="2400" b="1" dirty="0">
                <a:solidFill>
                  <a:srgbClr val="002060"/>
                </a:solidFill>
              </a:rPr>
              <a:t>Verifica climatica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it-IT" sz="1200" b="1" dirty="0">
              <a:solidFill>
                <a:srgbClr val="002060"/>
              </a:solidFill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it-IT" sz="2400" b="1" dirty="0">
                <a:solidFill>
                  <a:srgbClr val="002060"/>
                </a:solidFill>
              </a:rPr>
              <a:t>DNSH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it-IT" sz="1100" b="1" dirty="0">
              <a:solidFill>
                <a:srgbClr val="002060"/>
              </a:solidFill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it-IT" sz="2400" b="1" dirty="0">
                <a:solidFill>
                  <a:srgbClr val="002060"/>
                </a:solidFill>
              </a:rPr>
              <a:t>Supporto alla conoscenza e l’applicazione diffusa di regolamenti e norme</a:t>
            </a:r>
          </a:p>
          <a:p>
            <a:pPr algn="ctr"/>
            <a:endParaRPr lang="it-IT" sz="2800" b="1" dirty="0"/>
          </a:p>
          <a:p>
            <a:pPr algn="ctr"/>
            <a:endParaRPr lang="it-IT" sz="2800" b="1" dirty="0"/>
          </a:p>
        </p:txBody>
      </p:sp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784594AC-136D-2C79-C469-BD643203F512}"/>
              </a:ext>
            </a:extLst>
          </p:cNvPr>
          <p:cNvCxnSpPr>
            <a:cxnSpLocks/>
          </p:cNvCxnSpPr>
          <p:nvPr/>
        </p:nvCxnSpPr>
        <p:spPr>
          <a:xfrm flipV="1">
            <a:off x="4813968" y="1177860"/>
            <a:ext cx="0" cy="5087473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aborazione alternativa 13">
            <a:extLst>
              <a:ext uri="{FF2B5EF4-FFF2-40B4-BE49-F238E27FC236}">
                <a16:creationId xmlns:a16="http://schemas.microsoft.com/office/drawing/2014/main" id="{657E8220-4949-4024-2848-182FDC892C3C}"/>
              </a:ext>
            </a:extLst>
          </p:cNvPr>
          <p:cNvSpPr/>
          <p:nvPr/>
        </p:nvSpPr>
        <p:spPr>
          <a:xfrm>
            <a:off x="-62514" y="1197323"/>
            <a:ext cx="5006674" cy="4463353"/>
          </a:xfrm>
          <a:prstGeom prst="flowChartAlternateProcess">
            <a:avLst/>
          </a:prstGeom>
          <a:noFill/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800" b="1" dirty="0">
              <a:solidFill>
                <a:srgbClr val="0070C0"/>
              </a:solidFill>
            </a:endParaRPr>
          </a:p>
          <a:p>
            <a:pPr algn="ctr"/>
            <a:r>
              <a:rPr lang="it-IT" sz="2800" b="1" dirty="0">
                <a:solidFill>
                  <a:srgbClr val="0070C0"/>
                </a:solidFill>
              </a:rPr>
              <a:t>Dialogo e contributo sulle policy regionali</a:t>
            </a:r>
          </a:p>
          <a:p>
            <a:pPr algn="ctr"/>
            <a:endParaRPr lang="it-IT" sz="2800" b="1" dirty="0">
              <a:solidFill>
                <a:srgbClr val="002060"/>
              </a:solidFill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it-IT" sz="2400" b="1" dirty="0">
                <a:solidFill>
                  <a:srgbClr val="002060"/>
                </a:solidFill>
              </a:rPr>
              <a:t>Paesaggio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it-IT" sz="1200" b="1" dirty="0">
              <a:solidFill>
                <a:srgbClr val="002060"/>
              </a:solidFill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it-IT" sz="2400" b="1" dirty="0">
                <a:solidFill>
                  <a:srgbClr val="002060"/>
                </a:solidFill>
              </a:rPr>
              <a:t>Rischio idraulico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it-IT" sz="1200" b="1" dirty="0">
              <a:solidFill>
                <a:srgbClr val="002060"/>
              </a:solidFill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it-IT" sz="2400" b="1" dirty="0">
                <a:solidFill>
                  <a:srgbClr val="002060"/>
                </a:solidFill>
              </a:rPr>
              <a:t>Integrazioni di approcci per le politiche di adattamento/VIA/VAS/rischio idraulico</a:t>
            </a:r>
          </a:p>
          <a:p>
            <a:pPr algn="ctr"/>
            <a:endParaRPr lang="it-IT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11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CDAAA6B4-52E9-4955-AD28-1CFE770560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9" b="7770"/>
          <a:stretch/>
        </p:blipFill>
        <p:spPr>
          <a:xfrm>
            <a:off x="3918707" y="6396941"/>
            <a:ext cx="4914900" cy="372975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86E59C25-03C4-4A08-86BB-54CEAE1801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177"/>
          <a:stretch/>
        </p:blipFill>
        <p:spPr>
          <a:xfrm>
            <a:off x="319597" y="313629"/>
            <a:ext cx="1432291" cy="696934"/>
          </a:xfrm>
          <a:prstGeom prst="rect">
            <a:avLst/>
          </a:prstGeom>
        </p:spPr>
      </p:pic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14072125-8F48-457F-904A-08984EBD781A}"/>
              </a:ext>
            </a:extLst>
          </p:cNvPr>
          <p:cNvCxnSpPr>
            <a:cxnSpLocks/>
          </p:cNvCxnSpPr>
          <p:nvPr/>
        </p:nvCxnSpPr>
        <p:spPr>
          <a:xfrm>
            <a:off x="410198" y="1010563"/>
            <a:ext cx="8322741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Figura a mano libera 8">
            <a:extLst>
              <a:ext uri="{FF2B5EF4-FFF2-40B4-BE49-F238E27FC236}">
                <a16:creationId xmlns:a16="http://schemas.microsoft.com/office/drawing/2014/main" id="{A9D2B611-3710-C855-5958-B7D10939BB07}"/>
              </a:ext>
            </a:extLst>
          </p:cNvPr>
          <p:cNvSpPr/>
          <p:nvPr/>
        </p:nvSpPr>
        <p:spPr>
          <a:xfrm>
            <a:off x="4046520" y="2400470"/>
            <a:ext cx="2426841" cy="1301421"/>
          </a:xfrm>
          <a:custGeom>
            <a:avLst/>
            <a:gdLst>
              <a:gd name="connsiteX0" fmla="*/ 0 w 1438744"/>
              <a:gd name="connsiteY0" fmla="*/ 0 h 773518"/>
              <a:gd name="connsiteX1" fmla="*/ 1438744 w 1438744"/>
              <a:gd name="connsiteY1" fmla="*/ 0 h 773518"/>
              <a:gd name="connsiteX2" fmla="*/ 1438744 w 1438744"/>
              <a:gd name="connsiteY2" fmla="*/ 773518 h 773518"/>
              <a:gd name="connsiteX3" fmla="*/ 0 w 1438744"/>
              <a:gd name="connsiteY3" fmla="*/ 773518 h 773518"/>
              <a:gd name="connsiteX4" fmla="*/ 0 w 1438744"/>
              <a:gd name="connsiteY4" fmla="*/ 0 h 773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8744" h="773518">
                <a:moveTo>
                  <a:pt x="0" y="0"/>
                </a:moveTo>
                <a:lnTo>
                  <a:pt x="1438744" y="0"/>
                </a:lnTo>
                <a:lnTo>
                  <a:pt x="1438744" y="773518"/>
                </a:lnTo>
                <a:lnTo>
                  <a:pt x="0" y="77351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25730" tIns="125730" rIns="125730" bIns="125730" numCol="1" spcCol="1270" anchor="ctr" anchorCtr="0">
            <a:noAutofit/>
          </a:bodyPr>
          <a:lstStyle/>
          <a:p>
            <a:pPr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t-IT" sz="3300">
              <a:solidFill>
                <a:srgbClr val="2F9F6F"/>
              </a:solidFill>
            </a:endParaRPr>
          </a:p>
        </p:txBody>
      </p:sp>
      <p:sp>
        <p:nvSpPr>
          <p:cNvPr id="7" name="Figura a mano libera 14">
            <a:extLst>
              <a:ext uri="{FF2B5EF4-FFF2-40B4-BE49-F238E27FC236}">
                <a16:creationId xmlns:a16="http://schemas.microsoft.com/office/drawing/2014/main" id="{32647AD9-7E4C-8044-B449-2CCFB63C6C9B}"/>
              </a:ext>
            </a:extLst>
          </p:cNvPr>
          <p:cNvSpPr/>
          <p:nvPr/>
        </p:nvSpPr>
        <p:spPr>
          <a:xfrm>
            <a:off x="4046520" y="4935863"/>
            <a:ext cx="2426841" cy="1301421"/>
          </a:xfrm>
          <a:custGeom>
            <a:avLst/>
            <a:gdLst>
              <a:gd name="connsiteX0" fmla="*/ 0 w 1438744"/>
              <a:gd name="connsiteY0" fmla="*/ 0 h 773518"/>
              <a:gd name="connsiteX1" fmla="*/ 1438744 w 1438744"/>
              <a:gd name="connsiteY1" fmla="*/ 0 h 773518"/>
              <a:gd name="connsiteX2" fmla="*/ 1438744 w 1438744"/>
              <a:gd name="connsiteY2" fmla="*/ 773518 h 773518"/>
              <a:gd name="connsiteX3" fmla="*/ 0 w 1438744"/>
              <a:gd name="connsiteY3" fmla="*/ 773518 h 773518"/>
              <a:gd name="connsiteX4" fmla="*/ 0 w 1438744"/>
              <a:gd name="connsiteY4" fmla="*/ 0 h 773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8744" h="773518">
                <a:moveTo>
                  <a:pt x="0" y="0"/>
                </a:moveTo>
                <a:lnTo>
                  <a:pt x="1438744" y="0"/>
                </a:lnTo>
                <a:lnTo>
                  <a:pt x="1438744" y="773518"/>
                </a:lnTo>
                <a:lnTo>
                  <a:pt x="0" y="77351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25730" tIns="125730" rIns="125730" bIns="125730" numCol="1" spcCol="1270" anchor="ctr" anchorCtr="0">
            <a:noAutofit/>
          </a:bodyPr>
          <a:lstStyle/>
          <a:p>
            <a:pPr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t-IT" sz="3300">
              <a:solidFill>
                <a:srgbClr val="2F9F6F"/>
              </a:solidFill>
            </a:endParaRPr>
          </a:p>
        </p:txBody>
      </p:sp>
      <p:grpSp>
        <p:nvGrpSpPr>
          <p:cNvPr id="8" name="Gruppo 7">
            <a:extLst>
              <a:ext uri="{FF2B5EF4-FFF2-40B4-BE49-F238E27FC236}">
                <a16:creationId xmlns:a16="http://schemas.microsoft.com/office/drawing/2014/main" id="{0C73328D-4C6A-9BDB-AE56-11A28BA4CE6D}"/>
              </a:ext>
            </a:extLst>
          </p:cNvPr>
          <p:cNvGrpSpPr/>
          <p:nvPr/>
        </p:nvGrpSpPr>
        <p:grpSpPr>
          <a:xfrm>
            <a:off x="2233264" y="3017672"/>
            <a:ext cx="1862041" cy="1661416"/>
            <a:chOff x="3222188" y="2854791"/>
            <a:chExt cx="1631791" cy="1444960"/>
          </a:xfrm>
        </p:grpSpPr>
        <p:grpSp>
          <p:nvGrpSpPr>
            <p:cNvPr id="9" name="Gruppo 8">
              <a:extLst>
                <a:ext uri="{FF2B5EF4-FFF2-40B4-BE49-F238E27FC236}">
                  <a16:creationId xmlns:a16="http://schemas.microsoft.com/office/drawing/2014/main" id="{D5AAF655-675B-6AAE-BC3B-B96EF0C11099}"/>
                </a:ext>
              </a:extLst>
            </p:cNvPr>
            <p:cNvGrpSpPr/>
            <p:nvPr/>
          </p:nvGrpSpPr>
          <p:grpSpPr>
            <a:xfrm>
              <a:off x="3320873" y="2926452"/>
              <a:ext cx="1373048" cy="1373048"/>
              <a:chOff x="3320873" y="2574027"/>
              <a:chExt cx="1373048" cy="1373048"/>
            </a:xfrm>
          </p:grpSpPr>
          <p:sp>
            <p:nvSpPr>
              <p:cNvPr id="20" name="Figura a mano libera 190">
                <a:extLst>
                  <a:ext uri="{FF2B5EF4-FFF2-40B4-BE49-F238E27FC236}">
                    <a16:creationId xmlns:a16="http://schemas.microsoft.com/office/drawing/2014/main" id="{92E58128-85A0-8E8E-B2FF-6BA2CD597505}"/>
                  </a:ext>
                </a:extLst>
              </p:cNvPr>
              <p:cNvSpPr/>
              <p:nvPr/>
            </p:nvSpPr>
            <p:spPr>
              <a:xfrm>
                <a:off x="4177087" y="2604617"/>
                <a:ext cx="486244" cy="486244"/>
              </a:xfrm>
              <a:custGeom>
                <a:avLst/>
                <a:gdLst>
                  <a:gd name="connsiteX0" fmla="*/ 0 w 486244"/>
                  <a:gd name="connsiteY0" fmla="*/ 0 h 486244"/>
                  <a:gd name="connsiteX1" fmla="*/ 486244 w 486244"/>
                  <a:gd name="connsiteY1" fmla="*/ 0 h 486244"/>
                  <a:gd name="connsiteX2" fmla="*/ 486244 w 486244"/>
                  <a:gd name="connsiteY2" fmla="*/ 486244 h 486244"/>
                  <a:gd name="connsiteX3" fmla="*/ 0 w 486244"/>
                  <a:gd name="connsiteY3" fmla="*/ 486244 h 486244"/>
                  <a:gd name="connsiteX4" fmla="*/ 0 w 486244"/>
                  <a:gd name="connsiteY4" fmla="*/ 0 h 486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6244" h="486244">
                    <a:moveTo>
                      <a:pt x="0" y="0"/>
                    </a:moveTo>
                    <a:lnTo>
                      <a:pt x="486244" y="0"/>
                    </a:lnTo>
                    <a:lnTo>
                      <a:pt x="486244" y="486244"/>
                    </a:lnTo>
                    <a:lnTo>
                      <a:pt x="0" y="486244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7623" tIns="27623" rIns="27623" bIns="27623" numCol="1" spcCol="1270" anchor="ctr" anchorCtr="0">
                <a:noAutofit/>
              </a:bodyPr>
              <a:lstStyle/>
              <a:p>
                <a:pPr algn="ctr" defTabSz="966788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1000" dirty="0">
                    <a:solidFill>
                      <a:schemeClr val="bg1"/>
                    </a:solidFill>
                    <a:latin typeface="Candara" panose="020E0502030303020204" pitchFamily="34" charset="0"/>
                    <a:cs typeface="Helvetica" panose="020B0604020202020204" pitchFamily="34" charset="0"/>
                  </a:rPr>
                  <a:t> </a:t>
                </a:r>
              </a:p>
            </p:txBody>
          </p:sp>
          <p:sp>
            <p:nvSpPr>
              <p:cNvPr id="21" name="Freccia ad arco 191">
                <a:extLst>
                  <a:ext uri="{FF2B5EF4-FFF2-40B4-BE49-F238E27FC236}">
                    <a16:creationId xmlns:a16="http://schemas.microsoft.com/office/drawing/2014/main" id="{9A042FFB-94AC-4D7C-04AF-403D7B9349EC}"/>
                  </a:ext>
                </a:extLst>
              </p:cNvPr>
              <p:cNvSpPr/>
              <p:nvPr/>
            </p:nvSpPr>
            <p:spPr>
              <a:xfrm rot="2544661">
                <a:off x="3320873" y="2574027"/>
                <a:ext cx="1373048" cy="1373048"/>
              </a:xfrm>
              <a:prstGeom prst="circularArrow">
                <a:avLst>
                  <a:gd name="adj1" fmla="val 6906"/>
                  <a:gd name="adj2" fmla="val 465635"/>
                  <a:gd name="adj3" fmla="val 548223"/>
                  <a:gd name="adj4" fmla="val 20586142"/>
                  <a:gd name="adj5" fmla="val 8057"/>
                </a:avLst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it-IT"/>
              </a:p>
            </p:txBody>
          </p:sp>
          <p:sp>
            <p:nvSpPr>
              <p:cNvPr id="22" name="Figura a mano libera 192">
                <a:extLst>
                  <a:ext uri="{FF2B5EF4-FFF2-40B4-BE49-F238E27FC236}">
                    <a16:creationId xmlns:a16="http://schemas.microsoft.com/office/drawing/2014/main" id="{750A7BA8-023D-855B-A3F5-4533987FDA43}"/>
                  </a:ext>
                </a:extLst>
              </p:cNvPr>
              <p:cNvSpPr/>
              <p:nvPr/>
            </p:nvSpPr>
            <p:spPr>
              <a:xfrm>
                <a:off x="4177087" y="3430242"/>
                <a:ext cx="486244" cy="486244"/>
              </a:xfrm>
              <a:custGeom>
                <a:avLst/>
                <a:gdLst>
                  <a:gd name="connsiteX0" fmla="*/ 0 w 486244"/>
                  <a:gd name="connsiteY0" fmla="*/ 0 h 486244"/>
                  <a:gd name="connsiteX1" fmla="*/ 486244 w 486244"/>
                  <a:gd name="connsiteY1" fmla="*/ 0 h 486244"/>
                  <a:gd name="connsiteX2" fmla="*/ 486244 w 486244"/>
                  <a:gd name="connsiteY2" fmla="*/ 486244 h 486244"/>
                  <a:gd name="connsiteX3" fmla="*/ 0 w 486244"/>
                  <a:gd name="connsiteY3" fmla="*/ 486244 h 486244"/>
                  <a:gd name="connsiteX4" fmla="*/ 0 w 486244"/>
                  <a:gd name="connsiteY4" fmla="*/ 0 h 486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6244" h="486244">
                    <a:moveTo>
                      <a:pt x="0" y="0"/>
                    </a:moveTo>
                    <a:lnTo>
                      <a:pt x="486244" y="0"/>
                    </a:lnTo>
                    <a:lnTo>
                      <a:pt x="486244" y="486244"/>
                    </a:lnTo>
                    <a:lnTo>
                      <a:pt x="0" y="486244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7623" tIns="27623" rIns="27623" bIns="27623" numCol="1" spcCol="1270" anchor="ctr" anchorCtr="0">
                <a:noAutofit/>
              </a:bodyPr>
              <a:lstStyle/>
              <a:p>
                <a:pPr algn="ctr" defTabSz="966788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1000" dirty="0">
                    <a:solidFill>
                      <a:schemeClr val="bg1"/>
                    </a:solidFill>
                    <a:latin typeface="Candara" panose="020E0502030303020204" pitchFamily="34" charset="0"/>
                    <a:cs typeface="Helvetica" panose="020B0604020202020204" pitchFamily="34" charset="0"/>
                  </a:rPr>
                  <a:t> </a:t>
                </a:r>
              </a:p>
            </p:txBody>
          </p:sp>
          <p:sp>
            <p:nvSpPr>
              <p:cNvPr id="23" name="Freccia ad arco 193">
                <a:extLst>
                  <a:ext uri="{FF2B5EF4-FFF2-40B4-BE49-F238E27FC236}">
                    <a16:creationId xmlns:a16="http://schemas.microsoft.com/office/drawing/2014/main" id="{00B83DD8-92A1-62E3-A8C6-52AB7AF73E83}"/>
                  </a:ext>
                </a:extLst>
              </p:cNvPr>
              <p:cNvSpPr/>
              <p:nvPr/>
            </p:nvSpPr>
            <p:spPr>
              <a:xfrm rot="2681015">
                <a:off x="3320873" y="2574027"/>
                <a:ext cx="1373048" cy="1373048"/>
              </a:xfrm>
              <a:prstGeom prst="circularArrow">
                <a:avLst>
                  <a:gd name="adj1" fmla="val 6906"/>
                  <a:gd name="adj2" fmla="val 465635"/>
                  <a:gd name="adj3" fmla="val 5948223"/>
                  <a:gd name="adj4" fmla="val 4386142"/>
                  <a:gd name="adj5" fmla="val 8057"/>
                </a:avLst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it-IT"/>
              </a:p>
            </p:txBody>
          </p:sp>
          <p:sp>
            <p:nvSpPr>
              <p:cNvPr id="24" name="Figura a mano libera 194">
                <a:extLst>
                  <a:ext uri="{FF2B5EF4-FFF2-40B4-BE49-F238E27FC236}">
                    <a16:creationId xmlns:a16="http://schemas.microsoft.com/office/drawing/2014/main" id="{95CDAC30-C859-9578-F8CE-0C74D4C8F2DC}"/>
                  </a:ext>
                </a:extLst>
              </p:cNvPr>
              <p:cNvSpPr/>
              <p:nvPr/>
            </p:nvSpPr>
            <p:spPr>
              <a:xfrm>
                <a:off x="3351462" y="3430242"/>
                <a:ext cx="486244" cy="486244"/>
              </a:xfrm>
              <a:custGeom>
                <a:avLst/>
                <a:gdLst>
                  <a:gd name="connsiteX0" fmla="*/ 0 w 486244"/>
                  <a:gd name="connsiteY0" fmla="*/ 0 h 486244"/>
                  <a:gd name="connsiteX1" fmla="*/ 486244 w 486244"/>
                  <a:gd name="connsiteY1" fmla="*/ 0 h 486244"/>
                  <a:gd name="connsiteX2" fmla="*/ 486244 w 486244"/>
                  <a:gd name="connsiteY2" fmla="*/ 486244 h 486244"/>
                  <a:gd name="connsiteX3" fmla="*/ 0 w 486244"/>
                  <a:gd name="connsiteY3" fmla="*/ 486244 h 486244"/>
                  <a:gd name="connsiteX4" fmla="*/ 0 w 486244"/>
                  <a:gd name="connsiteY4" fmla="*/ 0 h 486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6244" h="486244">
                    <a:moveTo>
                      <a:pt x="0" y="0"/>
                    </a:moveTo>
                    <a:lnTo>
                      <a:pt x="486244" y="0"/>
                    </a:lnTo>
                    <a:lnTo>
                      <a:pt x="486244" y="486244"/>
                    </a:lnTo>
                    <a:lnTo>
                      <a:pt x="0" y="486244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7623" tIns="27623" rIns="27623" bIns="27623" numCol="1" spcCol="1270" anchor="ctr" anchorCtr="0">
                <a:noAutofit/>
              </a:bodyPr>
              <a:lstStyle/>
              <a:p>
                <a:pPr algn="ctr" defTabSz="966788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1000" dirty="0">
                    <a:solidFill>
                      <a:schemeClr val="bg1"/>
                    </a:solidFill>
                    <a:latin typeface="Candara" panose="020E0502030303020204" pitchFamily="34" charset="0"/>
                    <a:cs typeface="Helvetica" panose="020B0604020202020204" pitchFamily="34" charset="0"/>
                  </a:rPr>
                  <a:t> </a:t>
                </a:r>
              </a:p>
            </p:txBody>
          </p:sp>
          <p:sp>
            <p:nvSpPr>
              <p:cNvPr id="25" name="Freccia ad arco 195">
                <a:extLst>
                  <a:ext uri="{FF2B5EF4-FFF2-40B4-BE49-F238E27FC236}">
                    <a16:creationId xmlns:a16="http://schemas.microsoft.com/office/drawing/2014/main" id="{12C15393-FEAE-F2D2-8D14-49A5627B4FD2}"/>
                  </a:ext>
                </a:extLst>
              </p:cNvPr>
              <p:cNvSpPr/>
              <p:nvPr/>
            </p:nvSpPr>
            <p:spPr>
              <a:xfrm rot="2768030">
                <a:off x="3320873" y="2574027"/>
                <a:ext cx="1373048" cy="1373048"/>
              </a:xfrm>
              <a:prstGeom prst="circularArrow">
                <a:avLst>
                  <a:gd name="adj1" fmla="val 6906"/>
                  <a:gd name="adj2" fmla="val 465635"/>
                  <a:gd name="adj3" fmla="val 11348223"/>
                  <a:gd name="adj4" fmla="val 9786142"/>
                  <a:gd name="adj5" fmla="val 8057"/>
                </a:avLst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it-IT"/>
              </a:p>
            </p:txBody>
          </p:sp>
          <p:sp>
            <p:nvSpPr>
              <p:cNvPr id="26" name="Figura a mano libera 196">
                <a:extLst>
                  <a:ext uri="{FF2B5EF4-FFF2-40B4-BE49-F238E27FC236}">
                    <a16:creationId xmlns:a16="http://schemas.microsoft.com/office/drawing/2014/main" id="{2EC7F601-553F-294C-CA0D-090DC9797F31}"/>
                  </a:ext>
                </a:extLst>
              </p:cNvPr>
              <p:cNvSpPr/>
              <p:nvPr/>
            </p:nvSpPr>
            <p:spPr>
              <a:xfrm>
                <a:off x="3351462" y="2604617"/>
                <a:ext cx="486244" cy="486244"/>
              </a:xfrm>
              <a:custGeom>
                <a:avLst/>
                <a:gdLst>
                  <a:gd name="connsiteX0" fmla="*/ 0 w 486244"/>
                  <a:gd name="connsiteY0" fmla="*/ 0 h 486244"/>
                  <a:gd name="connsiteX1" fmla="*/ 486244 w 486244"/>
                  <a:gd name="connsiteY1" fmla="*/ 0 h 486244"/>
                  <a:gd name="connsiteX2" fmla="*/ 486244 w 486244"/>
                  <a:gd name="connsiteY2" fmla="*/ 486244 h 486244"/>
                  <a:gd name="connsiteX3" fmla="*/ 0 w 486244"/>
                  <a:gd name="connsiteY3" fmla="*/ 486244 h 486244"/>
                  <a:gd name="connsiteX4" fmla="*/ 0 w 486244"/>
                  <a:gd name="connsiteY4" fmla="*/ 0 h 486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6244" h="486244">
                    <a:moveTo>
                      <a:pt x="0" y="0"/>
                    </a:moveTo>
                    <a:lnTo>
                      <a:pt x="486244" y="0"/>
                    </a:lnTo>
                    <a:lnTo>
                      <a:pt x="486244" y="486244"/>
                    </a:lnTo>
                    <a:lnTo>
                      <a:pt x="0" y="486244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7623" tIns="27623" rIns="27623" bIns="27623" numCol="1" spcCol="1270" anchor="ctr" anchorCtr="0">
                <a:noAutofit/>
              </a:bodyPr>
              <a:lstStyle/>
              <a:p>
                <a:pPr algn="ctr" defTabSz="966788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1000" dirty="0">
                    <a:solidFill>
                      <a:schemeClr val="bg1"/>
                    </a:solidFill>
                    <a:latin typeface="Candara" panose="020E0502030303020204" pitchFamily="34" charset="0"/>
                    <a:cs typeface="Helvetica" panose="020B0604020202020204" pitchFamily="34" charset="0"/>
                  </a:rPr>
                  <a:t> </a:t>
                </a:r>
              </a:p>
            </p:txBody>
          </p:sp>
          <p:sp>
            <p:nvSpPr>
              <p:cNvPr id="27" name="Freccia ad arco 197">
                <a:extLst>
                  <a:ext uri="{FF2B5EF4-FFF2-40B4-BE49-F238E27FC236}">
                    <a16:creationId xmlns:a16="http://schemas.microsoft.com/office/drawing/2014/main" id="{878B83C9-7C55-508F-E40C-F50F4F1A9611}"/>
                  </a:ext>
                </a:extLst>
              </p:cNvPr>
              <p:cNvSpPr/>
              <p:nvPr/>
            </p:nvSpPr>
            <p:spPr>
              <a:xfrm rot="2552298">
                <a:off x="3320873" y="2574027"/>
                <a:ext cx="1373048" cy="1373048"/>
              </a:xfrm>
              <a:prstGeom prst="circularArrow">
                <a:avLst>
                  <a:gd name="adj1" fmla="val 6906"/>
                  <a:gd name="adj2" fmla="val 465635"/>
                  <a:gd name="adj3" fmla="val 16748223"/>
                  <a:gd name="adj4" fmla="val 15186142"/>
                  <a:gd name="adj5" fmla="val 8057"/>
                </a:avLst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10" name="Gruppo 9">
              <a:extLst>
                <a:ext uri="{FF2B5EF4-FFF2-40B4-BE49-F238E27FC236}">
                  <a16:creationId xmlns:a16="http://schemas.microsoft.com/office/drawing/2014/main" id="{C7860B8F-09FE-C386-3414-5A62ECACEA6F}"/>
                </a:ext>
              </a:extLst>
            </p:cNvPr>
            <p:cNvGrpSpPr/>
            <p:nvPr/>
          </p:nvGrpSpPr>
          <p:grpSpPr>
            <a:xfrm>
              <a:off x="3284917" y="2854791"/>
              <a:ext cx="1444960" cy="1444960"/>
              <a:chOff x="3284917" y="2502366"/>
              <a:chExt cx="1444960" cy="1444960"/>
            </a:xfrm>
          </p:grpSpPr>
          <p:sp>
            <p:nvSpPr>
              <p:cNvPr id="12" name="Figura a mano libera 182">
                <a:extLst>
                  <a:ext uri="{FF2B5EF4-FFF2-40B4-BE49-F238E27FC236}">
                    <a16:creationId xmlns:a16="http://schemas.microsoft.com/office/drawing/2014/main" id="{EE0557CD-303B-EA4C-9870-C8320051C295}"/>
                  </a:ext>
                </a:extLst>
              </p:cNvPr>
              <p:cNvSpPr/>
              <p:nvPr/>
            </p:nvSpPr>
            <p:spPr>
              <a:xfrm>
                <a:off x="4186320" y="2534743"/>
                <a:ext cx="511180" cy="511180"/>
              </a:xfrm>
              <a:custGeom>
                <a:avLst/>
                <a:gdLst>
                  <a:gd name="connsiteX0" fmla="*/ 0 w 511180"/>
                  <a:gd name="connsiteY0" fmla="*/ 0 h 511180"/>
                  <a:gd name="connsiteX1" fmla="*/ 511180 w 511180"/>
                  <a:gd name="connsiteY1" fmla="*/ 0 h 511180"/>
                  <a:gd name="connsiteX2" fmla="*/ 511180 w 511180"/>
                  <a:gd name="connsiteY2" fmla="*/ 511180 h 511180"/>
                  <a:gd name="connsiteX3" fmla="*/ 0 w 511180"/>
                  <a:gd name="connsiteY3" fmla="*/ 511180 h 511180"/>
                  <a:gd name="connsiteX4" fmla="*/ 0 w 511180"/>
                  <a:gd name="connsiteY4" fmla="*/ 0 h 5111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11180" h="511180">
                    <a:moveTo>
                      <a:pt x="0" y="0"/>
                    </a:moveTo>
                    <a:lnTo>
                      <a:pt x="511180" y="0"/>
                    </a:lnTo>
                    <a:lnTo>
                      <a:pt x="511180" y="511180"/>
                    </a:lnTo>
                    <a:lnTo>
                      <a:pt x="0" y="511180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8575" tIns="28575" rIns="28575" bIns="28575" numCol="1" spcCol="1270" anchor="ctr" anchorCtr="0">
                <a:noAutofit/>
              </a:bodyPr>
              <a:lstStyle/>
              <a:p>
                <a:pPr algn="ctr" defTabSz="10001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1000" dirty="0">
                    <a:latin typeface="Candara" panose="020E0502030303020204" pitchFamily="34" charset="0"/>
                    <a:cs typeface="Helvetica" panose="020B0604020202020204" pitchFamily="34" charset="0"/>
                  </a:rPr>
                  <a:t> </a:t>
                </a:r>
              </a:p>
            </p:txBody>
          </p:sp>
          <p:sp>
            <p:nvSpPr>
              <p:cNvPr id="13" name="Freccia ad arco 183">
                <a:extLst>
                  <a:ext uri="{FF2B5EF4-FFF2-40B4-BE49-F238E27FC236}">
                    <a16:creationId xmlns:a16="http://schemas.microsoft.com/office/drawing/2014/main" id="{655846A5-2F64-A296-39EB-B80FE5E27227}"/>
                  </a:ext>
                </a:extLst>
              </p:cNvPr>
              <p:cNvSpPr/>
              <p:nvPr/>
            </p:nvSpPr>
            <p:spPr>
              <a:xfrm>
                <a:off x="3284917" y="2502366"/>
                <a:ext cx="1444960" cy="1444960"/>
              </a:xfrm>
              <a:prstGeom prst="circularArrow">
                <a:avLst>
                  <a:gd name="adj1" fmla="val 6898"/>
                  <a:gd name="adj2" fmla="val 465066"/>
                  <a:gd name="adj3" fmla="val 550617"/>
                  <a:gd name="adj4" fmla="val 20584316"/>
                  <a:gd name="adj5" fmla="val 8048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it-IT"/>
              </a:p>
            </p:txBody>
          </p:sp>
          <p:sp>
            <p:nvSpPr>
              <p:cNvPr id="14" name="Figura a mano libera 184">
                <a:extLst>
                  <a:ext uri="{FF2B5EF4-FFF2-40B4-BE49-F238E27FC236}">
                    <a16:creationId xmlns:a16="http://schemas.microsoft.com/office/drawing/2014/main" id="{2E537568-7312-9C66-434D-300807614722}"/>
                  </a:ext>
                </a:extLst>
              </p:cNvPr>
              <p:cNvSpPr/>
              <p:nvPr/>
            </p:nvSpPr>
            <p:spPr>
              <a:xfrm>
                <a:off x="4186320" y="3403768"/>
                <a:ext cx="511180" cy="511180"/>
              </a:xfrm>
              <a:custGeom>
                <a:avLst/>
                <a:gdLst>
                  <a:gd name="connsiteX0" fmla="*/ 0 w 511180"/>
                  <a:gd name="connsiteY0" fmla="*/ 0 h 511180"/>
                  <a:gd name="connsiteX1" fmla="*/ 511180 w 511180"/>
                  <a:gd name="connsiteY1" fmla="*/ 0 h 511180"/>
                  <a:gd name="connsiteX2" fmla="*/ 511180 w 511180"/>
                  <a:gd name="connsiteY2" fmla="*/ 511180 h 511180"/>
                  <a:gd name="connsiteX3" fmla="*/ 0 w 511180"/>
                  <a:gd name="connsiteY3" fmla="*/ 511180 h 511180"/>
                  <a:gd name="connsiteX4" fmla="*/ 0 w 511180"/>
                  <a:gd name="connsiteY4" fmla="*/ 0 h 5111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11180" h="511180">
                    <a:moveTo>
                      <a:pt x="0" y="0"/>
                    </a:moveTo>
                    <a:lnTo>
                      <a:pt x="511180" y="0"/>
                    </a:lnTo>
                    <a:lnTo>
                      <a:pt x="511180" y="511180"/>
                    </a:lnTo>
                    <a:lnTo>
                      <a:pt x="0" y="511180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8575" tIns="28575" rIns="28575" bIns="28575" numCol="1" spcCol="1270" anchor="ctr" anchorCtr="0">
                <a:noAutofit/>
              </a:bodyPr>
              <a:lstStyle/>
              <a:p>
                <a:pPr algn="ctr" defTabSz="10001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1000" dirty="0">
                    <a:latin typeface="Candara" panose="020E0502030303020204" pitchFamily="34" charset="0"/>
                    <a:cs typeface="Helvetica" panose="020B0604020202020204" pitchFamily="34" charset="0"/>
                  </a:rPr>
                  <a:t> </a:t>
                </a:r>
              </a:p>
            </p:txBody>
          </p:sp>
          <p:sp>
            <p:nvSpPr>
              <p:cNvPr id="15" name="Freccia ad arco 185">
                <a:extLst>
                  <a:ext uri="{FF2B5EF4-FFF2-40B4-BE49-F238E27FC236}">
                    <a16:creationId xmlns:a16="http://schemas.microsoft.com/office/drawing/2014/main" id="{187ADA41-CBAF-3D2E-8057-070F4B5997A0}"/>
                  </a:ext>
                </a:extLst>
              </p:cNvPr>
              <p:cNvSpPr/>
              <p:nvPr/>
            </p:nvSpPr>
            <p:spPr>
              <a:xfrm>
                <a:off x="3284917" y="2502366"/>
                <a:ext cx="1444960" cy="1444960"/>
              </a:xfrm>
              <a:prstGeom prst="circularArrow">
                <a:avLst>
                  <a:gd name="adj1" fmla="val 6898"/>
                  <a:gd name="adj2" fmla="val 465066"/>
                  <a:gd name="adj3" fmla="val 5950617"/>
                  <a:gd name="adj4" fmla="val 4384316"/>
                  <a:gd name="adj5" fmla="val 8048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it-IT"/>
              </a:p>
            </p:txBody>
          </p:sp>
          <p:sp>
            <p:nvSpPr>
              <p:cNvPr id="16" name="Figura a mano libera 186">
                <a:extLst>
                  <a:ext uri="{FF2B5EF4-FFF2-40B4-BE49-F238E27FC236}">
                    <a16:creationId xmlns:a16="http://schemas.microsoft.com/office/drawing/2014/main" id="{E6850D5F-D9CB-1B51-B787-4FB888C594A7}"/>
                  </a:ext>
                </a:extLst>
              </p:cNvPr>
              <p:cNvSpPr/>
              <p:nvPr/>
            </p:nvSpPr>
            <p:spPr>
              <a:xfrm>
                <a:off x="3317294" y="3403768"/>
                <a:ext cx="511180" cy="511180"/>
              </a:xfrm>
              <a:custGeom>
                <a:avLst/>
                <a:gdLst>
                  <a:gd name="connsiteX0" fmla="*/ 0 w 511180"/>
                  <a:gd name="connsiteY0" fmla="*/ 0 h 511180"/>
                  <a:gd name="connsiteX1" fmla="*/ 511180 w 511180"/>
                  <a:gd name="connsiteY1" fmla="*/ 0 h 511180"/>
                  <a:gd name="connsiteX2" fmla="*/ 511180 w 511180"/>
                  <a:gd name="connsiteY2" fmla="*/ 511180 h 511180"/>
                  <a:gd name="connsiteX3" fmla="*/ 0 w 511180"/>
                  <a:gd name="connsiteY3" fmla="*/ 511180 h 511180"/>
                  <a:gd name="connsiteX4" fmla="*/ 0 w 511180"/>
                  <a:gd name="connsiteY4" fmla="*/ 0 h 5111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11180" h="511180">
                    <a:moveTo>
                      <a:pt x="0" y="0"/>
                    </a:moveTo>
                    <a:lnTo>
                      <a:pt x="511180" y="0"/>
                    </a:lnTo>
                    <a:lnTo>
                      <a:pt x="511180" y="511180"/>
                    </a:lnTo>
                    <a:lnTo>
                      <a:pt x="0" y="511180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8575" tIns="28575" rIns="28575" bIns="28575" numCol="1" spcCol="1270" anchor="ctr" anchorCtr="0">
                <a:noAutofit/>
              </a:bodyPr>
              <a:lstStyle/>
              <a:p>
                <a:pPr algn="ctr" defTabSz="10001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1000" dirty="0">
                    <a:latin typeface="Candara" panose="020E0502030303020204" pitchFamily="34" charset="0"/>
                    <a:cs typeface="Helvetica" panose="020B0604020202020204" pitchFamily="34" charset="0"/>
                  </a:rPr>
                  <a:t> </a:t>
                </a:r>
              </a:p>
            </p:txBody>
          </p:sp>
          <p:sp>
            <p:nvSpPr>
              <p:cNvPr id="17" name="Freccia ad arco 187">
                <a:extLst>
                  <a:ext uri="{FF2B5EF4-FFF2-40B4-BE49-F238E27FC236}">
                    <a16:creationId xmlns:a16="http://schemas.microsoft.com/office/drawing/2014/main" id="{EB0CFC20-B578-E0CA-6782-ED142ECEB89E}"/>
                  </a:ext>
                </a:extLst>
              </p:cNvPr>
              <p:cNvSpPr/>
              <p:nvPr/>
            </p:nvSpPr>
            <p:spPr>
              <a:xfrm>
                <a:off x="3284917" y="2502366"/>
                <a:ext cx="1444960" cy="1444960"/>
              </a:xfrm>
              <a:prstGeom prst="circularArrow">
                <a:avLst>
                  <a:gd name="adj1" fmla="val 6898"/>
                  <a:gd name="adj2" fmla="val 465066"/>
                  <a:gd name="adj3" fmla="val 11350617"/>
                  <a:gd name="adj4" fmla="val 9784316"/>
                  <a:gd name="adj5" fmla="val 8048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it-IT"/>
              </a:p>
            </p:txBody>
          </p:sp>
          <p:sp>
            <p:nvSpPr>
              <p:cNvPr id="18" name="Figura a mano libera 188">
                <a:extLst>
                  <a:ext uri="{FF2B5EF4-FFF2-40B4-BE49-F238E27FC236}">
                    <a16:creationId xmlns:a16="http://schemas.microsoft.com/office/drawing/2014/main" id="{D49D9F50-2AC5-A96F-3A97-2BA9E249CCF8}"/>
                  </a:ext>
                </a:extLst>
              </p:cNvPr>
              <p:cNvSpPr/>
              <p:nvPr/>
            </p:nvSpPr>
            <p:spPr>
              <a:xfrm>
                <a:off x="3317294" y="2534743"/>
                <a:ext cx="511180" cy="511180"/>
              </a:xfrm>
              <a:custGeom>
                <a:avLst/>
                <a:gdLst>
                  <a:gd name="connsiteX0" fmla="*/ 0 w 511180"/>
                  <a:gd name="connsiteY0" fmla="*/ 0 h 511180"/>
                  <a:gd name="connsiteX1" fmla="*/ 511180 w 511180"/>
                  <a:gd name="connsiteY1" fmla="*/ 0 h 511180"/>
                  <a:gd name="connsiteX2" fmla="*/ 511180 w 511180"/>
                  <a:gd name="connsiteY2" fmla="*/ 511180 h 511180"/>
                  <a:gd name="connsiteX3" fmla="*/ 0 w 511180"/>
                  <a:gd name="connsiteY3" fmla="*/ 511180 h 511180"/>
                  <a:gd name="connsiteX4" fmla="*/ 0 w 511180"/>
                  <a:gd name="connsiteY4" fmla="*/ 0 h 5111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11180" h="511180">
                    <a:moveTo>
                      <a:pt x="0" y="0"/>
                    </a:moveTo>
                    <a:lnTo>
                      <a:pt x="511180" y="0"/>
                    </a:lnTo>
                    <a:lnTo>
                      <a:pt x="511180" y="511180"/>
                    </a:lnTo>
                    <a:lnTo>
                      <a:pt x="0" y="511180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8575" tIns="28575" rIns="28575" bIns="28575" numCol="1" spcCol="1270" anchor="ctr" anchorCtr="0">
                <a:noAutofit/>
              </a:bodyPr>
              <a:lstStyle/>
              <a:p>
                <a:pPr algn="ctr" defTabSz="10001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1000" dirty="0">
                    <a:latin typeface="Candara" panose="020E0502030303020204" pitchFamily="34" charset="0"/>
                    <a:cs typeface="Helvetica" panose="020B0604020202020204" pitchFamily="34" charset="0"/>
                  </a:rPr>
                  <a:t> </a:t>
                </a:r>
              </a:p>
            </p:txBody>
          </p:sp>
          <p:sp>
            <p:nvSpPr>
              <p:cNvPr id="19" name="Freccia ad arco 189">
                <a:extLst>
                  <a:ext uri="{FF2B5EF4-FFF2-40B4-BE49-F238E27FC236}">
                    <a16:creationId xmlns:a16="http://schemas.microsoft.com/office/drawing/2014/main" id="{0811AC29-7C0A-DD4E-1657-6FF8A458B330}"/>
                  </a:ext>
                </a:extLst>
              </p:cNvPr>
              <p:cNvSpPr/>
              <p:nvPr/>
            </p:nvSpPr>
            <p:spPr>
              <a:xfrm>
                <a:off x="3284917" y="2502366"/>
                <a:ext cx="1444960" cy="1444960"/>
              </a:xfrm>
              <a:prstGeom prst="circularArrow">
                <a:avLst>
                  <a:gd name="adj1" fmla="val 6898"/>
                  <a:gd name="adj2" fmla="val 465066"/>
                  <a:gd name="adj3" fmla="val 16750617"/>
                  <a:gd name="adj4" fmla="val 15184316"/>
                  <a:gd name="adj5" fmla="val 8048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1" name="CustomShape 13">
              <a:extLst>
                <a:ext uri="{FF2B5EF4-FFF2-40B4-BE49-F238E27FC236}">
                  <a16:creationId xmlns:a16="http://schemas.microsoft.com/office/drawing/2014/main" id="{141DED25-E4D0-1A86-BFD7-AB1D898AA841}"/>
                </a:ext>
              </a:extLst>
            </p:cNvPr>
            <p:cNvSpPr/>
            <p:nvPr/>
          </p:nvSpPr>
          <p:spPr>
            <a:xfrm>
              <a:off x="3222188" y="3257430"/>
              <a:ext cx="1631791" cy="665349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35000" tIns="67500" rIns="135000" bIns="67500" anchor="ctr" anchorCtr="0"/>
            <a:lstStyle>
              <a:defPPr>
                <a:defRPr lang="it-IT"/>
              </a:defPPr>
              <a:lvl1pPr marL="0" algn="l" defTabSz="1219170" rtl="0" eaLnBrk="1" latinLnBrk="0" hangingPunct="1"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219170" algn="l" defTabSz="1219170" rtl="0" eaLnBrk="1" latinLnBrk="0" hangingPunct="1"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438339" algn="l" defTabSz="1219170" rtl="0" eaLnBrk="1" latinLnBrk="0" hangingPunct="1"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657509" algn="l" defTabSz="1219170" rtl="0" eaLnBrk="1" latinLnBrk="0" hangingPunct="1"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876678" algn="l" defTabSz="1219170" rtl="0" eaLnBrk="1" latinLnBrk="0" hangingPunct="1"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6095848" algn="l" defTabSz="1219170" rtl="0" eaLnBrk="1" latinLnBrk="0" hangingPunct="1"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7315017" algn="l" defTabSz="1219170" rtl="0" eaLnBrk="1" latinLnBrk="0" hangingPunct="1"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8534187" algn="l" defTabSz="1219170" rtl="0" eaLnBrk="1" latinLnBrk="0" hangingPunct="1"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9753356" algn="l" defTabSz="1219170" rtl="0" eaLnBrk="1" latinLnBrk="0" hangingPunct="1"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it-IT" sz="1000" b="1" spc="-2" dirty="0">
                  <a:solidFill>
                    <a:srgbClr val="000000"/>
                  </a:solidFill>
                  <a:latin typeface="Candara" panose="020E0502030303020204" pitchFamily="34" charset="0"/>
                  <a:cs typeface="Helvetica" panose="020B0604020202020204" pitchFamily="34" charset="0"/>
                </a:rPr>
                <a:t>Comunicazione e capacity building</a:t>
              </a:r>
              <a:endParaRPr lang="it-IT" sz="1000" b="1" spc="-2" dirty="0">
                <a:latin typeface="Candara" panose="020E0502030303020204" pitchFamily="34" charset="0"/>
                <a:cs typeface="Helvetica" panose="020B0604020202020204" pitchFamily="34" charset="0"/>
              </a:endParaRPr>
            </a:p>
          </p:txBody>
        </p:sp>
      </p:grpSp>
      <p:sp>
        <p:nvSpPr>
          <p:cNvPr id="28" name="CustomShape 2">
            <a:extLst>
              <a:ext uri="{FF2B5EF4-FFF2-40B4-BE49-F238E27FC236}">
                <a16:creationId xmlns:a16="http://schemas.microsoft.com/office/drawing/2014/main" id="{5D72239A-73BE-9DC1-4A93-ABFDE917002F}"/>
              </a:ext>
            </a:extLst>
          </p:cNvPr>
          <p:cNvSpPr/>
          <p:nvPr/>
        </p:nvSpPr>
        <p:spPr>
          <a:xfrm>
            <a:off x="94054" y="1076801"/>
            <a:ext cx="1565142" cy="162712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0240" tIns="30240" rIns="30240" bIns="30240" anchor="ctr" anchorCtr="0"/>
          <a:lstStyle>
            <a:defPPr>
              <a:defRPr lang="it-IT"/>
            </a:defPPr>
            <a:lvl1pPr marL="0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9170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38339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57509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76678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95848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15017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34187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753356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spcAft>
                <a:spcPts val="842"/>
              </a:spcAft>
            </a:pPr>
            <a:r>
              <a:rPr lang="it-IT" sz="1000" b="1" spc="-2" dirty="0">
                <a:latin typeface="Candara" panose="020E0502030303020204" pitchFamily="34" charset="0"/>
                <a:cs typeface="Helvetica" panose="020B0604020202020204" pitchFamily="34" charset="0"/>
              </a:rPr>
              <a:t>Supporto alla programma-zione in attuazione della VAS e orientamento alla </a:t>
            </a:r>
            <a:r>
              <a:rPr lang="it-IT" sz="1000" b="1" spc="-2" dirty="0" err="1">
                <a:latin typeface="Candara" panose="020E0502030303020204" pitchFamily="34" charset="0"/>
                <a:cs typeface="Helvetica" panose="020B0604020202020204" pitchFamily="34" charset="0"/>
              </a:rPr>
              <a:t>sosteniblità</a:t>
            </a:r>
            <a:endParaRPr lang="it-IT" sz="1000" spc="-2" dirty="0">
              <a:latin typeface="Candara" panose="020E0502030303020204" pitchFamily="34" charset="0"/>
              <a:cs typeface="Helvetica" panose="020B0604020202020204" pitchFamily="34" charset="0"/>
            </a:endParaRPr>
          </a:p>
        </p:txBody>
      </p:sp>
      <p:sp>
        <p:nvSpPr>
          <p:cNvPr id="29" name="Freccia a destra 28">
            <a:extLst>
              <a:ext uri="{FF2B5EF4-FFF2-40B4-BE49-F238E27FC236}">
                <a16:creationId xmlns:a16="http://schemas.microsoft.com/office/drawing/2014/main" id="{64D36427-3FEB-5805-2CA6-8364D95F6B5A}"/>
              </a:ext>
            </a:extLst>
          </p:cNvPr>
          <p:cNvSpPr/>
          <p:nvPr/>
        </p:nvSpPr>
        <p:spPr>
          <a:xfrm rot="2386107">
            <a:off x="1601407" y="2326203"/>
            <a:ext cx="394472" cy="41208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00">
              <a:latin typeface="Candara" panose="020E0502030303020204" pitchFamily="34" charset="0"/>
              <a:cs typeface="Helvetica" panose="020B0604020202020204" pitchFamily="34" charset="0"/>
            </a:endParaRPr>
          </a:p>
        </p:txBody>
      </p:sp>
      <p:sp>
        <p:nvSpPr>
          <p:cNvPr id="30" name="CustomShape 2">
            <a:extLst>
              <a:ext uri="{FF2B5EF4-FFF2-40B4-BE49-F238E27FC236}">
                <a16:creationId xmlns:a16="http://schemas.microsoft.com/office/drawing/2014/main" id="{9BB44741-C48C-FD1F-C27C-E434DEA95592}"/>
              </a:ext>
            </a:extLst>
          </p:cNvPr>
          <p:cNvSpPr/>
          <p:nvPr/>
        </p:nvSpPr>
        <p:spPr>
          <a:xfrm>
            <a:off x="2365561" y="1271552"/>
            <a:ext cx="1551186" cy="1627124"/>
          </a:xfrm>
          <a:prstGeom prst="ellipse">
            <a:avLst/>
          </a:prstGeom>
          <a:solidFill>
            <a:schemeClr val="accent5">
              <a:hueOff val="0"/>
              <a:satOff val="0"/>
              <a:lumOff val="0"/>
              <a:alphaOff val="0"/>
            </a:schemeClr>
          </a:solidFill>
          <a:ln>
            <a:solidFill>
              <a:schemeClr val="accent5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0240" tIns="30240" rIns="30240" bIns="30240" anchor="ctr" anchorCtr="0"/>
          <a:lstStyle>
            <a:defPPr>
              <a:defRPr lang="it-IT"/>
            </a:defPPr>
            <a:lvl1pPr marL="0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9170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38339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57509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76678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95848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15017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34187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753356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spcAft>
                <a:spcPts val="842"/>
              </a:spcAft>
            </a:pPr>
            <a:r>
              <a:rPr lang="it-IT" sz="1000" b="1" spc="-2" dirty="0">
                <a:latin typeface="Candara" panose="020E0502030303020204" pitchFamily="34" charset="0"/>
                <a:cs typeface="Helvetica" panose="020B0604020202020204" pitchFamily="34" charset="0"/>
              </a:rPr>
              <a:t>Costruzione iniziative</a:t>
            </a:r>
            <a:endParaRPr lang="it-IT" sz="1000" spc="-2" dirty="0">
              <a:latin typeface="Candara" panose="020E0502030303020204" pitchFamily="34" charset="0"/>
              <a:cs typeface="Helvetica" panose="020B0604020202020204" pitchFamily="34" charset="0"/>
            </a:endParaRPr>
          </a:p>
        </p:txBody>
      </p:sp>
      <p:sp>
        <p:nvSpPr>
          <p:cNvPr id="31" name="CustomShape 10">
            <a:extLst>
              <a:ext uri="{FF2B5EF4-FFF2-40B4-BE49-F238E27FC236}">
                <a16:creationId xmlns:a16="http://schemas.microsoft.com/office/drawing/2014/main" id="{8F900229-36BC-BE85-E437-EB360AC3D49C}"/>
              </a:ext>
            </a:extLst>
          </p:cNvPr>
          <p:cNvSpPr/>
          <p:nvPr/>
        </p:nvSpPr>
        <p:spPr>
          <a:xfrm>
            <a:off x="3255632" y="1207097"/>
            <a:ext cx="2721462" cy="557541"/>
          </a:xfrm>
          <a:prstGeom prst="rect">
            <a:avLst/>
          </a:prstGeom>
          <a:solidFill>
            <a:schemeClr val="bg1"/>
          </a:solidFill>
          <a:ln w="9360">
            <a:solidFill>
              <a:schemeClr val="accent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35000" tIns="67500" rIns="135000" bIns="67500" anchor="ctr" anchorCtr="0"/>
          <a:lstStyle>
            <a:defPPr>
              <a:defRPr lang="it-IT"/>
            </a:defPPr>
            <a:lvl1pPr marL="0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9170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38339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57509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76678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95848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15017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34187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753356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it-IT" sz="1000" b="1" spc="-2" dirty="0">
                <a:latin typeface="Candara" panose="020E0502030303020204" pitchFamily="34" charset="0"/>
                <a:cs typeface="Helvetica" panose="020B0604020202020204" pitchFamily="34" charset="0"/>
              </a:rPr>
              <a:t>Criteri </a:t>
            </a:r>
            <a:r>
              <a:rPr lang="it-IT" sz="1000" b="1" spc="-2" dirty="0">
                <a:latin typeface="Candara" panose="020E0502030303020204" pitchFamily="34" charset="0"/>
                <a:cs typeface="Helvetica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it-IT" sz="1000" b="1" spc="-2" dirty="0">
                <a:latin typeface="Candara" panose="020E0502030303020204" pitchFamily="34" charset="0"/>
                <a:cs typeface="Helvetica" panose="020B0604020202020204" pitchFamily="34" charset="0"/>
              </a:rPr>
              <a:t>DGR</a:t>
            </a:r>
            <a:r>
              <a:rPr lang="it-IT" sz="1000" b="1" spc="-2" dirty="0">
                <a:latin typeface="Candara" panose="020E0502030303020204" pitchFamily="34" charset="0"/>
                <a:cs typeface="Helvetica" panose="020B0604020202020204" pitchFamily="34" charset="0"/>
                <a:sym typeface="Wingdings" panose="05000000000000000000" pitchFamily="2" charset="2"/>
              </a:rPr>
              <a:t> Decreto/</a:t>
            </a:r>
            <a:r>
              <a:rPr lang="it-IT" sz="1000" b="1" spc="-2" dirty="0">
                <a:latin typeface="Candara" panose="020E0502030303020204" pitchFamily="34" charset="0"/>
                <a:cs typeface="Helvetica" panose="020B0604020202020204" pitchFamily="34" charset="0"/>
              </a:rPr>
              <a:t>Bando </a:t>
            </a:r>
          </a:p>
          <a:p>
            <a:pPr algn="ctr">
              <a:lnSpc>
                <a:spcPct val="100000"/>
              </a:lnSpc>
            </a:pPr>
            <a:r>
              <a:rPr lang="it-IT" sz="1000" b="1" spc="-2" dirty="0">
                <a:solidFill>
                  <a:srgbClr val="FF0000"/>
                </a:solidFill>
                <a:latin typeface="Candara" panose="020E0502030303020204" pitchFamily="34" charset="0"/>
                <a:cs typeface="Helvetica" panose="020B0604020202020204" pitchFamily="34" charset="0"/>
              </a:rPr>
              <a:t>Supporto nella definizione dei contenuti di sostenibilità</a:t>
            </a:r>
          </a:p>
        </p:txBody>
      </p:sp>
      <p:sp>
        <p:nvSpPr>
          <p:cNvPr id="32" name="CustomShape 3">
            <a:extLst>
              <a:ext uri="{FF2B5EF4-FFF2-40B4-BE49-F238E27FC236}">
                <a16:creationId xmlns:a16="http://schemas.microsoft.com/office/drawing/2014/main" id="{80BAB7C9-00F1-D07A-BFD4-58CA6390C711}"/>
              </a:ext>
            </a:extLst>
          </p:cNvPr>
          <p:cNvSpPr/>
          <p:nvPr/>
        </p:nvSpPr>
        <p:spPr>
          <a:xfrm rot="2383675">
            <a:off x="4114089" y="2387871"/>
            <a:ext cx="254041" cy="446088"/>
          </a:xfrm>
          <a:prstGeom prst="rightArrow">
            <a:avLst>
              <a:gd name="adj1" fmla="val 60000"/>
              <a:gd name="adj2" fmla="val 50000"/>
            </a:avLst>
          </a:prstGeom>
          <a:solidFill>
            <a:schemeClr val="accent5">
              <a:hueOff val="0"/>
              <a:satOff val="0"/>
              <a:lumOff val="0"/>
              <a:alphaOff val="0"/>
            </a:schemeClr>
          </a:solidFill>
          <a:ln>
            <a:solidFill>
              <a:schemeClr val="accent5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it-IT"/>
          </a:p>
        </p:txBody>
      </p:sp>
      <p:sp>
        <p:nvSpPr>
          <p:cNvPr id="33" name="CustomShape 4">
            <a:extLst>
              <a:ext uri="{FF2B5EF4-FFF2-40B4-BE49-F238E27FC236}">
                <a16:creationId xmlns:a16="http://schemas.microsoft.com/office/drawing/2014/main" id="{80A9E757-15C5-5AAD-2B15-BE0C8CD26EA0}"/>
              </a:ext>
            </a:extLst>
          </p:cNvPr>
          <p:cNvSpPr/>
          <p:nvPr/>
        </p:nvSpPr>
        <p:spPr>
          <a:xfrm>
            <a:off x="4332881" y="2598490"/>
            <a:ext cx="1566215" cy="1564198"/>
          </a:xfrm>
          <a:prstGeom prst="ellipse">
            <a:avLst/>
          </a:prstGeom>
          <a:solidFill>
            <a:schemeClr val="accent5">
              <a:hueOff val="-2451115"/>
              <a:satOff val="-3409"/>
              <a:lumOff val="-1307"/>
              <a:alphaOff val="0"/>
            </a:schemeClr>
          </a:solidFill>
          <a:ln>
            <a:solidFill>
              <a:schemeClr val="accent5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0240" tIns="30240" rIns="30240" bIns="30240" anchor="ctr" anchorCtr="0"/>
          <a:lstStyle>
            <a:defPPr>
              <a:defRPr lang="it-IT"/>
            </a:defPPr>
            <a:lvl1pPr marL="0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9170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38339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57509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76678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95848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15017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34187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753356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spcAft>
                <a:spcPts val="842"/>
              </a:spcAft>
            </a:pPr>
            <a:r>
              <a:rPr lang="it-IT" sz="1000" b="1" spc="-2" dirty="0">
                <a:latin typeface="Candara" panose="020E0502030303020204" pitchFamily="34" charset="0"/>
                <a:cs typeface="Helvetica" panose="020B0604020202020204" pitchFamily="34" charset="0"/>
              </a:rPr>
              <a:t>Selezione progetti</a:t>
            </a:r>
            <a:endParaRPr lang="it-IT" sz="1000" spc="-2" dirty="0">
              <a:latin typeface="Candara" panose="020E0502030303020204" pitchFamily="34" charset="0"/>
              <a:cs typeface="Helvetica" panose="020B0604020202020204" pitchFamily="34" charset="0"/>
            </a:endParaRPr>
          </a:p>
        </p:txBody>
      </p:sp>
      <p:sp>
        <p:nvSpPr>
          <p:cNvPr id="34" name="CustomShape 5">
            <a:extLst>
              <a:ext uri="{FF2B5EF4-FFF2-40B4-BE49-F238E27FC236}">
                <a16:creationId xmlns:a16="http://schemas.microsoft.com/office/drawing/2014/main" id="{5E72F217-5870-8FB1-3232-1113F9D4928A}"/>
              </a:ext>
            </a:extLst>
          </p:cNvPr>
          <p:cNvSpPr/>
          <p:nvPr/>
        </p:nvSpPr>
        <p:spPr>
          <a:xfrm rot="6854300">
            <a:off x="4672953" y="4090005"/>
            <a:ext cx="256761" cy="469126"/>
          </a:xfrm>
          <a:prstGeom prst="rightArrow">
            <a:avLst>
              <a:gd name="adj1" fmla="val 60000"/>
              <a:gd name="adj2" fmla="val 50000"/>
            </a:avLst>
          </a:prstGeom>
          <a:solidFill>
            <a:schemeClr val="accent5">
              <a:hueOff val="-2451115"/>
              <a:satOff val="-3409"/>
              <a:lumOff val="-1307"/>
              <a:alphaOff val="0"/>
            </a:schemeClr>
          </a:solidFill>
          <a:ln>
            <a:solidFill>
              <a:schemeClr val="accent5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it-IT"/>
          </a:p>
        </p:txBody>
      </p:sp>
      <p:sp>
        <p:nvSpPr>
          <p:cNvPr id="35" name="CustomShape 11">
            <a:extLst>
              <a:ext uri="{FF2B5EF4-FFF2-40B4-BE49-F238E27FC236}">
                <a16:creationId xmlns:a16="http://schemas.microsoft.com/office/drawing/2014/main" id="{8340D34D-5F95-8EAD-07C8-69FA97535DEE}"/>
              </a:ext>
            </a:extLst>
          </p:cNvPr>
          <p:cNvSpPr/>
          <p:nvPr/>
        </p:nvSpPr>
        <p:spPr>
          <a:xfrm>
            <a:off x="5030210" y="2519534"/>
            <a:ext cx="1443151" cy="517966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35000" tIns="67500" rIns="135000" bIns="67500" anchor="ctr" anchorCtr="0"/>
          <a:lstStyle>
            <a:defPPr>
              <a:defRPr lang="it-IT"/>
            </a:defPPr>
            <a:lvl1pPr marL="0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9170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38339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57509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76678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95848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15017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34187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753356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it-IT" sz="1000" b="1" spc="-2" dirty="0">
                <a:solidFill>
                  <a:srgbClr val="000000"/>
                </a:solidFill>
                <a:latin typeface="Candara" panose="020E0502030303020204" pitchFamily="34" charset="0"/>
                <a:cs typeface="Helvetica" panose="020B0604020202020204" pitchFamily="34" charset="0"/>
              </a:rPr>
              <a:t>Partecipazione alle </a:t>
            </a:r>
            <a:r>
              <a:rPr lang="it-IT" sz="1000" b="1" spc="-2" dirty="0">
                <a:solidFill>
                  <a:srgbClr val="FF0000"/>
                </a:solidFill>
                <a:latin typeface="Candara" panose="020E0502030303020204" pitchFamily="34" charset="0"/>
                <a:cs typeface="Helvetica" panose="020B0604020202020204" pitchFamily="34" charset="0"/>
              </a:rPr>
              <a:t>istruttorie</a:t>
            </a:r>
            <a:endParaRPr lang="it-IT" sz="1000" spc="-2" dirty="0">
              <a:solidFill>
                <a:srgbClr val="FF0000"/>
              </a:solidFill>
              <a:latin typeface="Candara" panose="020E0502030303020204" pitchFamily="34" charset="0"/>
              <a:cs typeface="Helvetica" panose="020B0604020202020204" pitchFamily="34" charset="0"/>
            </a:endParaRPr>
          </a:p>
        </p:txBody>
      </p:sp>
      <p:sp>
        <p:nvSpPr>
          <p:cNvPr id="36" name="CustomShape 6">
            <a:extLst>
              <a:ext uri="{FF2B5EF4-FFF2-40B4-BE49-F238E27FC236}">
                <a16:creationId xmlns:a16="http://schemas.microsoft.com/office/drawing/2014/main" id="{D9DD3482-3503-DEFF-5A0E-E0F57160816A}"/>
              </a:ext>
            </a:extLst>
          </p:cNvPr>
          <p:cNvSpPr/>
          <p:nvPr/>
        </p:nvSpPr>
        <p:spPr>
          <a:xfrm>
            <a:off x="3621007" y="4456787"/>
            <a:ext cx="1494981" cy="1532568"/>
          </a:xfrm>
          <a:prstGeom prst="ellipse">
            <a:avLst/>
          </a:prstGeom>
          <a:solidFill>
            <a:schemeClr val="accent5">
              <a:hueOff val="-4902230"/>
              <a:satOff val="-6819"/>
              <a:lumOff val="-2615"/>
              <a:alphaOff val="0"/>
            </a:schemeClr>
          </a:solidFill>
          <a:ln>
            <a:solidFill>
              <a:schemeClr val="accent5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0240" tIns="30240" rIns="30240" bIns="30240" anchor="ctr" anchorCtr="0"/>
          <a:lstStyle>
            <a:defPPr>
              <a:defRPr lang="it-IT"/>
            </a:defPPr>
            <a:lvl1pPr marL="0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9170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38339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57509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76678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95848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15017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34187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753356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spcAft>
                <a:spcPts val="842"/>
              </a:spcAft>
            </a:pPr>
            <a:r>
              <a:rPr lang="it-IT" sz="1000" b="1" spc="-2" dirty="0">
                <a:latin typeface="Candara" panose="020E0502030303020204" pitchFamily="34" charset="0"/>
                <a:cs typeface="Helvetica" panose="020B0604020202020204" pitchFamily="34" charset="0"/>
              </a:rPr>
              <a:t>Attuazione progetti</a:t>
            </a:r>
            <a:endParaRPr lang="it-IT" sz="1000" spc="-2" dirty="0">
              <a:latin typeface="Candara" panose="020E0502030303020204" pitchFamily="34" charset="0"/>
              <a:cs typeface="Helvetica" panose="020B0604020202020204" pitchFamily="34" charset="0"/>
            </a:endParaRPr>
          </a:p>
        </p:txBody>
      </p:sp>
      <p:sp>
        <p:nvSpPr>
          <p:cNvPr id="37" name="CustomShape 12">
            <a:extLst>
              <a:ext uri="{FF2B5EF4-FFF2-40B4-BE49-F238E27FC236}">
                <a16:creationId xmlns:a16="http://schemas.microsoft.com/office/drawing/2014/main" id="{46123257-1451-DB89-158F-520EDFC330F3}"/>
              </a:ext>
            </a:extLst>
          </p:cNvPr>
          <p:cNvSpPr/>
          <p:nvPr/>
        </p:nvSpPr>
        <p:spPr>
          <a:xfrm>
            <a:off x="4437280" y="5475400"/>
            <a:ext cx="2208442" cy="686037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35000" tIns="67500" rIns="135000" bIns="67500" anchor="ctr" anchorCtr="0"/>
          <a:lstStyle>
            <a:defPPr>
              <a:defRPr lang="it-IT"/>
            </a:defPPr>
            <a:lvl1pPr marL="0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9170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38339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57509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76678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95848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15017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34187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753356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it-IT" sz="1000" b="1" spc="-2" dirty="0">
                <a:solidFill>
                  <a:srgbClr val="FF0000"/>
                </a:solidFill>
                <a:latin typeface="Candara" panose="020E0502030303020204" pitchFamily="34" charset="0"/>
                <a:cs typeface="Helvetica" panose="020B0604020202020204" pitchFamily="34" charset="0"/>
              </a:rPr>
              <a:t>Verifiche in itinere </a:t>
            </a:r>
            <a:r>
              <a:rPr lang="it-IT" sz="1000" b="1" spc="-2" dirty="0">
                <a:solidFill>
                  <a:srgbClr val="000000"/>
                </a:solidFill>
                <a:latin typeface="Candara" panose="020E0502030303020204" pitchFamily="34" charset="0"/>
                <a:cs typeface="Helvetica" panose="020B0604020202020204" pitchFamily="34" charset="0"/>
              </a:rPr>
              <a:t>sui progetti</a:t>
            </a:r>
          </a:p>
          <a:p>
            <a:pPr algn="ctr">
              <a:lnSpc>
                <a:spcPct val="100000"/>
              </a:lnSpc>
            </a:pPr>
            <a:r>
              <a:rPr lang="it-IT" sz="1000" b="1" spc="-2" dirty="0">
                <a:solidFill>
                  <a:srgbClr val="FF0000"/>
                </a:solidFill>
                <a:latin typeface="Candara" panose="020E0502030303020204" pitchFamily="34" charset="0"/>
                <a:cs typeface="Helvetica" panose="020B0604020202020204" pitchFamily="34" charset="0"/>
              </a:rPr>
              <a:t>Accompagnamento</a:t>
            </a:r>
            <a:r>
              <a:rPr lang="it-IT" sz="1000" b="1" spc="-2" dirty="0">
                <a:solidFill>
                  <a:srgbClr val="000000"/>
                </a:solidFill>
                <a:latin typeface="Candara" panose="020E0502030303020204" pitchFamily="34" charset="0"/>
                <a:cs typeface="Helvetica" panose="020B0604020202020204" pitchFamily="34" charset="0"/>
              </a:rPr>
              <a:t> ai beneficiari</a:t>
            </a:r>
            <a:endParaRPr lang="it-IT" sz="1000" spc="-2" dirty="0">
              <a:latin typeface="Candara" panose="020E0502030303020204" pitchFamily="34" charset="0"/>
              <a:cs typeface="Helvetica" panose="020B0604020202020204" pitchFamily="34" charset="0"/>
            </a:endParaRPr>
          </a:p>
        </p:txBody>
      </p:sp>
      <p:sp>
        <p:nvSpPr>
          <p:cNvPr id="38" name="CustomShape 8">
            <a:extLst>
              <a:ext uri="{FF2B5EF4-FFF2-40B4-BE49-F238E27FC236}">
                <a16:creationId xmlns:a16="http://schemas.microsoft.com/office/drawing/2014/main" id="{A3CCAA5F-7879-957D-3A11-E48FD79893F8}"/>
              </a:ext>
            </a:extLst>
          </p:cNvPr>
          <p:cNvSpPr/>
          <p:nvPr/>
        </p:nvSpPr>
        <p:spPr>
          <a:xfrm>
            <a:off x="569156" y="2863615"/>
            <a:ext cx="1606423" cy="1661417"/>
          </a:xfrm>
          <a:prstGeom prst="ellipse">
            <a:avLst/>
          </a:prstGeom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ln>
            <a:solidFill>
              <a:schemeClr val="accent5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0240" rIns="0" bIns="30240" anchor="ctr" anchorCtr="0"/>
          <a:lstStyle>
            <a:defPPr>
              <a:defRPr lang="it-IT"/>
            </a:defPPr>
            <a:lvl1pPr marL="0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9170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38339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57509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76678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95848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15017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34187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753356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spcAft>
                <a:spcPts val="842"/>
              </a:spcAft>
            </a:pPr>
            <a:r>
              <a:rPr lang="it-IT" sz="1000" b="1" spc="-2" dirty="0">
                <a:latin typeface="Candara" panose="020E0502030303020204" pitchFamily="34" charset="0"/>
                <a:cs typeface="Helvetica" panose="020B0604020202020204" pitchFamily="34" charset="0"/>
              </a:rPr>
              <a:t>Monitoraggio</a:t>
            </a:r>
            <a:r>
              <a:rPr lang="it-IT" sz="1000" b="1" spc="-2" dirty="0">
                <a:solidFill>
                  <a:srgbClr val="FFFFFF"/>
                </a:solidFill>
                <a:latin typeface="Candara" panose="020E0502030303020204" pitchFamily="34" charset="0"/>
                <a:cs typeface="Helvetica" panose="020B0604020202020204" pitchFamily="34" charset="0"/>
              </a:rPr>
              <a:t> </a:t>
            </a:r>
            <a:r>
              <a:rPr lang="it-IT" sz="1000" b="1" spc="-2" dirty="0">
                <a:latin typeface="Candara" panose="020E0502030303020204" pitchFamily="34" charset="0"/>
                <a:cs typeface="Helvetica" panose="020B0604020202020204" pitchFamily="34" charset="0"/>
              </a:rPr>
              <a:t>ambientale</a:t>
            </a:r>
            <a:r>
              <a:rPr lang="it-IT" sz="1000" b="1" spc="-2" dirty="0">
                <a:solidFill>
                  <a:srgbClr val="FFFFFF"/>
                </a:solidFill>
                <a:latin typeface="Candara" panose="020E0502030303020204" pitchFamily="34" charset="0"/>
                <a:cs typeface="Helvetica" panose="020B0604020202020204" pitchFamily="34" charset="0"/>
              </a:rPr>
              <a:t> </a:t>
            </a:r>
            <a:endParaRPr lang="it-IT" sz="1000" spc="-2" dirty="0">
              <a:latin typeface="Candara" panose="020E0502030303020204" pitchFamily="34" charset="0"/>
              <a:cs typeface="Helvetica" panose="020B0604020202020204" pitchFamily="34" charset="0"/>
            </a:endParaRPr>
          </a:p>
        </p:txBody>
      </p:sp>
      <p:sp>
        <p:nvSpPr>
          <p:cNvPr id="39" name="CustomShape 9">
            <a:extLst>
              <a:ext uri="{FF2B5EF4-FFF2-40B4-BE49-F238E27FC236}">
                <a16:creationId xmlns:a16="http://schemas.microsoft.com/office/drawing/2014/main" id="{7545A239-178F-6AE3-4788-C9B9FAA95398}"/>
              </a:ext>
            </a:extLst>
          </p:cNvPr>
          <p:cNvSpPr/>
          <p:nvPr/>
        </p:nvSpPr>
        <p:spPr>
          <a:xfrm rot="18900000">
            <a:off x="2101592" y="2593152"/>
            <a:ext cx="223519" cy="469125"/>
          </a:xfrm>
          <a:prstGeom prst="rightArrow">
            <a:avLst>
              <a:gd name="adj1" fmla="val 60000"/>
              <a:gd name="adj2" fmla="val 50000"/>
            </a:avLst>
          </a:prstGeom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ln>
            <a:solidFill>
              <a:schemeClr val="accent5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it-IT"/>
          </a:p>
        </p:txBody>
      </p:sp>
      <p:sp>
        <p:nvSpPr>
          <p:cNvPr id="40" name="CustomShape 7">
            <a:extLst>
              <a:ext uri="{FF2B5EF4-FFF2-40B4-BE49-F238E27FC236}">
                <a16:creationId xmlns:a16="http://schemas.microsoft.com/office/drawing/2014/main" id="{757C6D38-E918-955A-9B9E-4B7610B938E5}"/>
              </a:ext>
            </a:extLst>
          </p:cNvPr>
          <p:cNvSpPr/>
          <p:nvPr/>
        </p:nvSpPr>
        <p:spPr>
          <a:xfrm rot="13500000">
            <a:off x="1659562" y="4557213"/>
            <a:ext cx="311423" cy="446088"/>
          </a:xfrm>
          <a:prstGeom prst="rightArrow">
            <a:avLst>
              <a:gd name="adj1" fmla="val 60000"/>
              <a:gd name="adj2" fmla="val 50000"/>
            </a:avLst>
          </a:prstGeom>
          <a:solidFill>
            <a:schemeClr val="accent5">
              <a:hueOff val="-4902230"/>
              <a:satOff val="-6819"/>
              <a:lumOff val="-2615"/>
              <a:alphaOff val="0"/>
            </a:schemeClr>
          </a:solidFill>
          <a:ln>
            <a:solidFill>
              <a:schemeClr val="accent5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it-IT"/>
          </a:p>
        </p:txBody>
      </p:sp>
      <p:sp>
        <p:nvSpPr>
          <p:cNvPr id="41" name="CustomShape 14">
            <a:extLst>
              <a:ext uri="{FF2B5EF4-FFF2-40B4-BE49-F238E27FC236}">
                <a16:creationId xmlns:a16="http://schemas.microsoft.com/office/drawing/2014/main" id="{5AAE696F-5ED0-A38A-AA47-3608E4B75A4E}"/>
              </a:ext>
            </a:extLst>
          </p:cNvPr>
          <p:cNvSpPr/>
          <p:nvPr/>
        </p:nvSpPr>
        <p:spPr>
          <a:xfrm>
            <a:off x="144147" y="4002286"/>
            <a:ext cx="1484446" cy="535642"/>
          </a:xfrm>
          <a:prstGeom prst="rect">
            <a:avLst/>
          </a:prstGeom>
          <a:solidFill>
            <a:schemeClr val="bg1"/>
          </a:solidFill>
          <a:ln w="9360">
            <a:solidFill>
              <a:schemeClr val="accent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35000" tIns="67500" rIns="135000" bIns="67500" anchor="ctr" anchorCtr="0"/>
          <a:lstStyle>
            <a:defPPr>
              <a:defRPr lang="it-IT"/>
            </a:defPPr>
            <a:lvl1pPr marL="0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9170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38339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57509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76678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95848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15017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34187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753356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it-IT" sz="1000" b="1" spc="-2" dirty="0">
                <a:solidFill>
                  <a:srgbClr val="FF0000"/>
                </a:solidFill>
                <a:latin typeface="Candara" panose="020E0502030303020204" pitchFamily="34" charset="0"/>
                <a:cs typeface="Helvetica" panose="020B0604020202020204" pitchFamily="34" charset="0"/>
              </a:rPr>
              <a:t>Monitoraggio</a:t>
            </a:r>
            <a:endParaRPr lang="it-IT" sz="1000" spc="-2" dirty="0">
              <a:solidFill>
                <a:srgbClr val="FF0000"/>
              </a:solidFill>
              <a:latin typeface="Candara" panose="020E0502030303020204" pitchFamily="34" charset="0"/>
              <a:cs typeface="Helvetica" panose="020B0604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it-IT" sz="1000" b="1" spc="-2" dirty="0">
                <a:solidFill>
                  <a:srgbClr val="000000"/>
                </a:solidFill>
                <a:latin typeface="Candara" panose="020E0502030303020204" pitchFamily="34" charset="0"/>
                <a:cs typeface="Helvetica" panose="020B0604020202020204" pitchFamily="34" charset="0"/>
              </a:rPr>
              <a:t>Raccolta dati </a:t>
            </a:r>
            <a:endParaRPr lang="it-IT" sz="1000" spc="-2" dirty="0">
              <a:latin typeface="Candara" panose="020E0502030303020204" pitchFamily="34" charset="0"/>
              <a:cs typeface="Helvetica" panose="020B0604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it-IT" sz="1000" b="1" spc="-2" dirty="0">
                <a:solidFill>
                  <a:srgbClr val="000000"/>
                </a:solidFill>
                <a:latin typeface="Candara" panose="020E0502030303020204" pitchFamily="34" charset="0"/>
                <a:cs typeface="Helvetica" panose="020B0604020202020204" pitchFamily="34" charset="0"/>
              </a:rPr>
              <a:t>Elaborazione report</a:t>
            </a:r>
            <a:endParaRPr lang="it-IT" sz="1000" spc="-2" dirty="0">
              <a:latin typeface="Candara" panose="020E0502030303020204" pitchFamily="34" charset="0"/>
              <a:cs typeface="Helvetica" panose="020B0604020202020204" pitchFamily="34" charset="0"/>
            </a:endParaRPr>
          </a:p>
        </p:txBody>
      </p:sp>
      <p:sp>
        <p:nvSpPr>
          <p:cNvPr id="42" name="CustomShape 6">
            <a:extLst>
              <a:ext uri="{FF2B5EF4-FFF2-40B4-BE49-F238E27FC236}">
                <a16:creationId xmlns:a16="http://schemas.microsoft.com/office/drawing/2014/main" id="{9C9156B6-115C-E1E8-C1F3-E80C2A066884}"/>
              </a:ext>
            </a:extLst>
          </p:cNvPr>
          <p:cNvSpPr/>
          <p:nvPr/>
        </p:nvSpPr>
        <p:spPr>
          <a:xfrm>
            <a:off x="1741524" y="4780257"/>
            <a:ext cx="1494981" cy="1532568"/>
          </a:xfrm>
          <a:prstGeom prst="ellipse">
            <a:avLst/>
          </a:prstGeom>
          <a:solidFill>
            <a:schemeClr val="accent5">
              <a:hueOff val="-4902230"/>
              <a:satOff val="-6819"/>
              <a:lumOff val="-2615"/>
              <a:alphaOff val="0"/>
            </a:schemeClr>
          </a:solidFill>
          <a:ln>
            <a:solidFill>
              <a:schemeClr val="accent5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0240" tIns="30240" rIns="30240" bIns="30240" anchor="ctr" anchorCtr="0"/>
          <a:lstStyle>
            <a:defPPr>
              <a:defRPr lang="it-IT"/>
            </a:defPPr>
            <a:lvl1pPr marL="0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9170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38339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57509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76678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95848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15017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34187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753356" algn="l" defTabSz="1219170" rtl="0" eaLnBrk="1" latinLnBrk="0" hangingPunct="1"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spcAft>
                <a:spcPts val="842"/>
              </a:spcAft>
            </a:pPr>
            <a:r>
              <a:rPr lang="it-IT" sz="1000" b="1" spc="-2" dirty="0">
                <a:latin typeface="Candara" panose="020E0502030303020204" pitchFamily="34" charset="0"/>
                <a:cs typeface="Helvetica" panose="020B0604020202020204" pitchFamily="34" charset="0"/>
              </a:rPr>
              <a:t>Rendicontazione iniziative</a:t>
            </a:r>
            <a:endParaRPr lang="it-IT" sz="1000" spc="-2" dirty="0">
              <a:latin typeface="Candara" panose="020E0502030303020204" pitchFamily="34" charset="0"/>
              <a:cs typeface="Helvetica" panose="020B0604020202020204" pitchFamily="34" charset="0"/>
            </a:endParaRPr>
          </a:p>
        </p:txBody>
      </p:sp>
      <p:sp>
        <p:nvSpPr>
          <p:cNvPr id="43" name="CustomShape 5">
            <a:extLst>
              <a:ext uri="{FF2B5EF4-FFF2-40B4-BE49-F238E27FC236}">
                <a16:creationId xmlns:a16="http://schemas.microsoft.com/office/drawing/2014/main" id="{9F9AD92F-13B4-9CA7-9A32-323F1AE78C4C}"/>
              </a:ext>
            </a:extLst>
          </p:cNvPr>
          <p:cNvSpPr/>
          <p:nvPr/>
        </p:nvSpPr>
        <p:spPr>
          <a:xfrm rot="10098975">
            <a:off x="3289505" y="5269133"/>
            <a:ext cx="256761" cy="469126"/>
          </a:xfrm>
          <a:prstGeom prst="rightArrow">
            <a:avLst>
              <a:gd name="adj1" fmla="val 60000"/>
              <a:gd name="adj2" fmla="val 50000"/>
            </a:avLst>
          </a:prstGeom>
          <a:solidFill>
            <a:schemeClr val="accent5">
              <a:hueOff val="-2451115"/>
              <a:satOff val="-3409"/>
              <a:lumOff val="-1307"/>
              <a:alphaOff val="0"/>
            </a:schemeClr>
          </a:solidFill>
          <a:ln>
            <a:solidFill>
              <a:schemeClr val="accent5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it-IT"/>
          </a:p>
        </p:txBody>
      </p:sp>
      <p:sp>
        <p:nvSpPr>
          <p:cNvPr id="44" name="Freccia bidirezionale orizzontale 43">
            <a:extLst>
              <a:ext uri="{FF2B5EF4-FFF2-40B4-BE49-F238E27FC236}">
                <a16:creationId xmlns:a16="http://schemas.microsoft.com/office/drawing/2014/main" id="{92A56A06-C6AF-0283-476D-58AC8FD4CCF3}"/>
              </a:ext>
            </a:extLst>
          </p:cNvPr>
          <p:cNvSpPr/>
          <p:nvPr/>
        </p:nvSpPr>
        <p:spPr>
          <a:xfrm>
            <a:off x="6480654" y="1890363"/>
            <a:ext cx="2663346" cy="3656178"/>
          </a:xfrm>
          <a:prstGeom prst="leftRightArrow">
            <a:avLst>
              <a:gd name="adj1" fmla="val 47499"/>
              <a:gd name="adj2" fmla="val 23763"/>
            </a:avLst>
          </a:prstGeom>
          <a:solidFill>
            <a:srgbClr val="00B050">
              <a:alpha val="63000"/>
            </a:srgbClr>
          </a:solidFill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Altri programmi</a:t>
            </a:r>
          </a:p>
          <a:p>
            <a:pPr algn="ctr"/>
            <a:r>
              <a:rPr lang="it-IT" sz="2000" b="1" dirty="0"/>
              <a:t>+</a:t>
            </a:r>
          </a:p>
          <a:p>
            <a:pPr algn="ctr"/>
            <a:r>
              <a:rPr lang="it-IT" sz="2000" b="1" dirty="0"/>
              <a:t>Policy Regionali</a:t>
            </a:r>
          </a:p>
        </p:txBody>
      </p:sp>
    </p:spTree>
    <p:extLst>
      <p:ext uri="{BB962C8B-B14F-4D97-AF65-F5344CB8AC3E}">
        <p14:creationId xmlns:p14="http://schemas.microsoft.com/office/powerpoint/2010/main" val="858272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CDAAA6B4-52E9-4955-AD28-1CFE770560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9" b="7770"/>
          <a:stretch/>
        </p:blipFill>
        <p:spPr>
          <a:xfrm>
            <a:off x="3918707" y="6396941"/>
            <a:ext cx="4914900" cy="372975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86E59C25-03C4-4A08-86BB-54CEAE1801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177"/>
          <a:stretch/>
        </p:blipFill>
        <p:spPr>
          <a:xfrm>
            <a:off x="319597" y="313629"/>
            <a:ext cx="1432291" cy="696934"/>
          </a:xfrm>
          <a:prstGeom prst="rect">
            <a:avLst/>
          </a:prstGeom>
        </p:spPr>
      </p:pic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14072125-8F48-457F-904A-08984EBD781A}"/>
              </a:ext>
            </a:extLst>
          </p:cNvPr>
          <p:cNvCxnSpPr>
            <a:cxnSpLocks/>
          </p:cNvCxnSpPr>
          <p:nvPr/>
        </p:nvCxnSpPr>
        <p:spPr>
          <a:xfrm>
            <a:off x="410198" y="1010563"/>
            <a:ext cx="8322741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Elaborazione alternativa 5">
            <a:extLst>
              <a:ext uri="{FF2B5EF4-FFF2-40B4-BE49-F238E27FC236}">
                <a16:creationId xmlns:a16="http://schemas.microsoft.com/office/drawing/2014/main" id="{BB1B128D-6E7A-A47D-452D-1DB162E9A5ED}"/>
              </a:ext>
            </a:extLst>
          </p:cNvPr>
          <p:cNvSpPr/>
          <p:nvPr/>
        </p:nvSpPr>
        <p:spPr>
          <a:xfrm>
            <a:off x="685368" y="2638811"/>
            <a:ext cx="7772400" cy="1064940"/>
          </a:xfrm>
          <a:prstGeom prst="flowChartAlternateProcess">
            <a:avLst/>
          </a:prstGeom>
          <a:effectLst>
            <a:softEdge rad="127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800" b="1" dirty="0"/>
          </a:p>
          <a:p>
            <a:pPr algn="ctr"/>
            <a:r>
              <a:rPr lang="it-IT" sz="2800" b="1" dirty="0"/>
              <a:t>In  concreto: alcuni focus</a:t>
            </a:r>
          </a:p>
          <a:p>
            <a:pPr algn="ctr"/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24661608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86E59C25-03C4-4A08-86BB-54CEAE1801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177"/>
          <a:stretch/>
        </p:blipFill>
        <p:spPr>
          <a:xfrm>
            <a:off x="319597" y="313629"/>
            <a:ext cx="1432291" cy="696934"/>
          </a:xfrm>
          <a:prstGeom prst="rect">
            <a:avLst/>
          </a:prstGeom>
        </p:spPr>
      </p:pic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14072125-8F48-457F-904A-08984EBD781A}"/>
              </a:ext>
            </a:extLst>
          </p:cNvPr>
          <p:cNvCxnSpPr>
            <a:cxnSpLocks/>
          </p:cNvCxnSpPr>
          <p:nvPr/>
        </p:nvCxnSpPr>
        <p:spPr>
          <a:xfrm>
            <a:off x="410198" y="1010563"/>
            <a:ext cx="8322741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Elaborazione alternativa 6">
            <a:extLst>
              <a:ext uri="{FF2B5EF4-FFF2-40B4-BE49-F238E27FC236}">
                <a16:creationId xmlns:a16="http://schemas.microsoft.com/office/drawing/2014/main" id="{657E8220-4949-4024-2848-182FDC892C3C}"/>
              </a:ext>
            </a:extLst>
          </p:cNvPr>
          <p:cNvSpPr/>
          <p:nvPr/>
        </p:nvSpPr>
        <p:spPr>
          <a:xfrm>
            <a:off x="227456" y="1046613"/>
            <a:ext cx="2509388" cy="1157707"/>
          </a:xfrm>
          <a:prstGeom prst="flowChartAlternateProcess">
            <a:avLst/>
          </a:prstGeom>
          <a:solidFill>
            <a:srgbClr val="0070C0">
              <a:alpha val="63000"/>
            </a:srgbClr>
          </a:solidFill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800" b="1" dirty="0"/>
          </a:p>
          <a:p>
            <a:pPr algn="ctr"/>
            <a:r>
              <a:rPr lang="it-IT" sz="2800" b="1" dirty="0"/>
              <a:t>DNSH</a:t>
            </a:r>
          </a:p>
          <a:p>
            <a:pPr algn="ctr"/>
            <a:endParaRPr lang="it-IT" sz="2800" b="1" dirty="0"/>
          </a:p>
        </p:txBody>
      </p: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14072125-8F48-457F-904A-08984EBD781A}"/>
              </a:ext>
            </a:extLst>
          </p:cNvPr>
          <p:cNvCxnSpPr>
            <a:cxnSpLocks/>
          </p:cNvCxnSpPr>
          <p:nvPr/>
        </p:nvCxnSpPr>
        <p:spPr>
          <a:xfrm>
            <a:off x="410198" y="1010563"/>
            <a:ext cx="8322741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E553BEB0-D9B8-001F-8E3E-B926DA1F8A67}"/>
              </a:ext>
            </a:extLst>
          </p:cNvPr>
          <p:cNvSpPr txBox="1"/>
          <p:nvPr/>
        </p:nvSpPr>
        <p:spPr>
          <a:xfrm>
            <a:off x="48475" y="2127026"/>
            <a:ext cx="9143999" cy="830997"/>
          </a:xfrm>
          <a:prstGeom prst="rect">
            <a:avLst/>
          </a:prstGeom>
          <a:noFill/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24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sz="1800" dirty="0">
                <a:solidFill>
                  <a:srgbClr val="002060"/>
                </a:solidFill>
              </a:rPr>
              <a:t>Verifica delle tipologie di intervento previste dallo strumento attuativo</a:t>
            </a:r>
          </a:p>
          <a:p>
            <a:r>
              <a:rPr lang="it-IT" sz="1800" dirty="0">
                <a:solidFill>
                  <a:srgbClr val="002060"/>
                </a:solidFill>
              </a:rPr>
              <a:t>(considerando la natura dell’intervento e le spese ammissibili)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CCD7D487-AD9B-5520-C2C0-7090E0D3997C}"/>
              </a:ext>
            </a:extLst>
          </p:cNvPr>
          <p:cNvSpPr txBox="1"/>
          <p:nvPr/>
        </p:nvSpPr>
        <p:spPr>
          <a:xfrm>
            <a:off x="48475" y="4903848"/>
            <a:ext cx="9144000" cy="830997"/>
          </a:xfrm>
          <a:prstGeom prst="rect">
            <a:avLst/>
          </a:prstGeom>
          <a:noFill/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24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sz="1800" dirty="0">
                <a:solidFill>
                  <a:srgbClr val="002060"/>
                </a:solidFill>
              </a:rPr>
              <a:t>Verifica del tipo di beneficiario (pubblico / privato) e della normativa applicabile per i 6 obiettivi DNSH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E4133097-CE1D-6712-637A-9B1C579B79E3}"/>
              </a:ext>
            </a:extLst>
          </p:cNvPr>
          <p:cNvSpPr txBox="1"/>
          <p:nvPr/>
        </p:nvSpPr>
        <p:spPr>
          <a:xfrm>
            <a:off x="29311" y="2861219"/>
            <a:ext cx="9144000" cy="1202380"/>
          </a:xfrm>
          <a:prstGeom prst="rect">
            <a:avLst/>
          </a:prstGeom>
          <a:noFill/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24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sz="1800" dirty="0">
                <a:solidFill>
                  <a:srgbClr val="002060"/>
                </a:solidFill>
              </a:rPr>
              <a:t>Analisi delle indicazioni fornite dalla VAS  in tutte le sezioni degli orientamenti alla sostenibilità / criteri di mitigazione (per Azione, Obiettivo specifico, trasversali) e individuazione dei criteri / orientamenti applicabili</a:t>
            </a:r>
            <a:endParaRPr lang="en-GB" sz="1800" dirty="0">
              <a:solidFill>
                <a:srgbClr val="002060"/>
              </a:solidFill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10C7A866-2FC1-EF76-24A2-692E224AA3AC}"/>
              </a:ext>
            </a:extLst>
          </p:cNvPr>
          <p:cNvSpPr txBox="1"/>
          <p:nvPr/>
        </p:nvSpPr>
        <p:spPr>
          <a:xfrm>
            <a:off x="29311" y="3961343"/>
            <a:ext cx="9144000" cy="1015891"/>
          </a:xfrm>
          <a:prstGeom prst="rect">
            <a:avLst/>
          </a:prstGeom>
          <a:noFill/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24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sz="1800" dirty="0">
                <a:solidFill>
                  <a:srgbClr val="002060"/>
                </a:solidFill>
              </a:rPr>
              <a:t>Verifica degli aspetti dimensionali delle operazioni (es. dimensione finanziaria, % destinate alle diverse spese ammissibili), al fine di vagliare la “significatività” dei potenziali effetti e di graduare in modo opportuno i criteri </a:t>
            </a:r>
            <a:endParaRPr lang="en-GB" sz="1800" dirty="0">
              <a:solidFill>
                <a:srgbClr val="002060"/>
              </a:solidFill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4566746A-228C-5C26-2ACE-D9BE852BF623}"/>
              </a:ext>
            </a:extLst>
          </p:cNvPr>
          <p:cNvSpPr txBox="1"/>
          <p:nvPr/>
        </p:nvSpPr>
        <p:spPr>
          <a:xfrm>
            <a:off x="29312" y="5641774"/>
            <a:ext cx="9143999" cy="1202380"/>
          </a:xfrm>
          <a:prstGeom prst="rect">
            <a:avLst/>
          </a:prstGeom>
          <a:noFill/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dirty="0">
                <a:solidFill>
                  <a:srgbClr val="002060"/>
                </a:solidFill>
              </a:rPr>
              <a:t>Sulla base degli elementi di cui ai punti precedenti Individuazione degli elementi di verifica per il </a:t>
            </a:r>
            <a:r>
              <a:rPr lang="it-IT" dirty="0" err="1">
                <a:solidFill>
                  <a:srgbClr val="002060"/>
                </a:solidFill>
              </a:rPr>
              <a:t>dnsh</a:t>
            </a:r>
            <a:r>
              <a:rPr lang="it-IT" dirty="0">
                <a:solidFill>
                  <a:srgbClr val="002060"/>
                </a:solidFill>
              </a:rPr>
              <a:t> articolati ad esempio sulla base delle spese ammissibili, applicando un criterio di proporzionalità e inserendo, ove opportuno, procedure valutative e autorizzative (es. VIA, AIA, VINCA, Autorizzazione paesaggistica/Esame paesistico…)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D23A536A-DDDB-BE79-7A49-43B843B85CAE}"/>
              </a:ext>
            </a:extLst>
          </p:cNvPr>
          <p:cNvSpPr txBox="1"/>
          <p:nvPr/>
        </p:nvSpPr>
        <p:spPr>
          <a:xfrm>
            <a:off x="2736844" y="1089301"/>
            <a:ext cx="6175882" cy="1072330"/>
          </a:xfrm>
          <a:prstGeom prst="rect">
            <a:avLst/>
          </a:prstGeom>
          <a:solidFill>
            <a:srgbClr val="0070C0">
              <a:alpha val="63000"/>
            </a:srgbClr>
          </a:solidFill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sz="2000" dirty="0"/>
              <a:t>i passi operativi per l’applicazione del criterio DNSH </a:t>
            </a:r>
          </a:p>
        </p:txBody>
      </p: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2CFE6DA7-FB05-B851-5028-3A6BC0BC6544}"/>
              </a:ext>
            </a:extLst>
          </p:cNvPr>
          <p:cNvCxnSpPr/>
          <p:nvPr/>
        </p:nvCxnSpPr>
        <p:spPr>
          <a:xfrm>
            <a:off x="506847" y="2974442"/>
            <a:ext cx="8226092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499D03DA-B1B4-193D-268C-DE6CC812DE82}"/>
              </a:ext>
            </a:extLst>
          </p:cNvPr>
          <p:cNvCxnSpPr/>
          <p:nvPr/>
        </p:nvCxnSpPr>
        <p:spPr>
          <a:xfrm>
            <a:off x="546357" y="3973509"/>
            <a:ext cx="8226092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diritto 16">
            <a:extLst>
              <a:ext uri="{FF2B5EF4-FFF2-40B4-BE49-F238E27FC236}">
                <a16:creationId xmlns:a16="http://schemas.microsoft.com/office/drawing/2014/main" id="{1DA48511-2ABF-09A2-4315-DC95DFD9CD33}"/>
              </a:ext>
            </a:extLst>
          </p:cNvPr>
          <p:cNvCxnSpPr/>
          <p:nvPr/>
        </p:nvCxnSpPr>
        <p:spPr>
          <a:xfrm>
            <a:off x="585867" y="4950000"/>
            <a:ext cx="8226092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diritto 17">
            <a:extLst>
              <a:ext uri="{FF2B5EF4-FFF2-40B4-BE49-F238E27FC236}">
                <a16:creationId xmlns:a16="http://schemas.microsoft.com/office/drawing/2014/main" id="{154BC169-E168-2B2B-EFB2-64298A413A1E}"/>
              </a:ext>
            </a:extLst>
          </p:cNvPr>
          <p:cNvCxnSpPr/>
          <p:nvPr/>
        </p:nvCxnSpPr>
        <p:spPr>
          <a:xfrm>
            <a:off x="647956" y="5632981"/>
            <a:ext cx="8226092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1794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CDAAA6B4-52E9-4955-AD28-1CFE770560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9" b="7770"/>
          <a:stretch/>
        </p:blipFill>
        <p:spPr>
          <a:xfrm>
            <a:off x="3918707" y="6396941"/>
            <a:ext cx="4914900" cy="372975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86E59C25-03C4-4A08-86BB-54CEAE1801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177"/>
          <a:stretch/>
        </p:blipFill>
        <p:spPr>
          <a:xfrm>
            <a:off x="319597" y="313629"/>
            <a:ext cx="1432291" cy="696934"/>
          </a:xfrm>
          <a:prstGeom prst="rect">
            <a:avLst/>
          </a:prstGeom>
        </p:spPr>
      </p:pic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14072125-8F48-457F-904A-08984EBD781A}"/>
              </a:ext>
            </a:extLst>
          </p:cNvPr>
          <p:cNvCxnSpPr>
            <a:cxnSpLocks/>
          </p:cNvCxnSpPr>
          <p:nvPr/>
        </p:nvCxnSpPr>
        <p:spPr>
          <a:xfrm>
            <a:off x="410198" y="1010563"/>
            <a:ext cx="8322741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Elaborazione alternativa 3">
            <a:extLst>
              <a:ext uri="{FF2B5EF4-FFF2-40B4-BE49-F238E27FC236}">
                <a16:creationId xmlns:a16="http://schemas.microsoft.com/office/drawing/2014/main" id="{14E9A58A-D1C9-F02B-E617-EF8975BF9E62}"/>
              </a:ext>
            </a:extLst>
          </p:cNvPr>
          <p:cNvSpPr/>
          <p:nvPr/>
        </p:nvSpPr>
        <p:spPr>
          <a:xfrm>
            <a:off x="319597" y="1113102"/>
            <a:ext cx="2960944" cy="1188790"/>
          </a:xfrm>
          <a:prstGeom prst="flowChartAlternateProcess">
            <a:avLst/>
          </a:prstGeom>
          <a:solidFill>
            <a:srgbClr val="0070C0">
              <a:alpha val="63000"/>
            </a:srgbClr>
          </a:solidFill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800" b="1" dirty="0"/>
          </a:p>
          <a:p>
            <a:pPr algn="ctr"/>
            <a:r>
              <a:rPr lang="it-IT" sz="2800" b="1" dirty="0"/>
              <a:t>Verifica climatica</a:t>
            </a:r>
          </a:p>
          <a:p>
            <a:pPr algn="ctr"/>
            <a:endParaRPr lang="it-IT" sz="2800" b="1" dirty="0"/>
          </a:p>
        </p:txBody>
      </p:sp>
      <p:sp>
        <p:nvSpPr>
          <p:cNvPr id="10" name="Elaborazione alternativa 9">
            <a:extLst>
              <a:ext uri="{FF2B5EF4-FFF2-40B4-BE49-F238E27FC236}">
                <a16:creationId xmlns:a16="http://schemas.microsoft.com/office/drawing/2014/main" id="{520A4459-4441-FF90-F9B7-D34597CCF492}"/>
              </a:ext>
            </a:extLst>
          </p:cNvPr>
          <p:cNvSpPr/>
          <p:nvPr/>
        </p:nvSpPr>
        <p:spPr>
          <a:xfrm>
            <a:off x="397054" y="2198855"/>
            <a:ext cx="8413341" cy="1188789"/>
          </a:xfrm>
          <a:prstGeom prst="flowChartAlternateProcess">
            <a:avLst/>
          </a:prstGeom>
          <a:noFill/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 b="1" dirty="0">
              <a:solidFill>
                <a:srgbClr val="002060"/>
              </a:solidFill>
            </a:endParaRPr>
          </a:p>
          <a:p>
            <a:pPr algn="ctr"/>
            <a:r>
              <a:rPr lang="it-IT" sz="2000" b="1" dirty="0">
                <a:solidFill>
                  <a:srgbClr val="002060"/>
                </a:solidFill>
              </a:rPr>
              <a:t>Garantire l’applicazione della verifica climatica nel PR FESR secondo un principio di proporzionalità, accompagnando i beneficiari nel processo</a:t>
            </a:r>
          </a:p>
          <a:p>
            <a:pPr algn="ctr"/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13" name="Elaborazione alternativa 12">
            <a:extLst>
              <a:ext uri="{FF2B5EF4-FFF2-40B4-BE49-F238E27FC236}">
                <a16:creationId xmlns:a16="http://schemas.microsoft.com/office/drawing/2014/main" id="{6F8BC583-6D6B-E15C-A61C-9DC19229B6E3}"/>
              </a:ext>
            </a:extLst>
          </p:cNvPr>
          <p:cNvSpPr/>
          <p:nvPr/>
        </p:nvSpPr>
        <p:spPr>
          <a:xfrm>
            <a:off x="327717" y="3551823"/>
            <a:ext cx="2356776" cy="943000"/>
          </a:xfrm>
          <a:prstGeom prst="flowChartAlternateProcess">
            <a:avLst/>
          </a:prstGeom>
          <a:noFill/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 b="1" dirty="0">
              <a:solidFill>
                <a:srgbClr val="002060"/>
              </a:solidFill>
            </a:endParaRPr>
          </a:p>
          <a:p>
            <a:pPr algn="ctr"/>
            <a:r>
              <a:rPr lang="it-IT" sz="2000" b="1" dirty="0">
                <a:solidFill>
                  <a:srgbClr val="002060"/>
                </a:solidFill>
              </a:rPr>
              <a:t>Criteri di ammissibilità specifici per ogni azione</a:t>
            </a:r>
          </a:p>
          <a:p>
            <a:pPr algn="ctr"/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14" name="Elaborazione alternativa 13">
            <a:extLst>
              <a:ext uri="{FF2B5EF4-FFF2-40B4-BE49-F238E27FC236}">
                <a16:creationId xmlns:a16="http://schemas.microsoft.com/office/drawing/2014/main" id="{8E705F02-4B6B-321F-9E80-70E5944B1F70}"/>
              </a:ext>
            </a:extLst>
          </p:cNvPr>
          <p:cNvSpPr/>
          <p:nvPr/>
        </p:nvSpPr>
        <p:spPr>
          <a:xfrm>
            <a:off x="2495380" y="3510791"/>
            <a:ext cx="1759789" cy="1014797"/>
          </a:xfrm>
          <a:prstGeom prst="flowChartAlternateProcess">
            <a:avLst/>
          </a:prstGeom>
          <a:noFill/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 b="1" dirty="0">
              <a:solidFill>
                <a:srgbClr val="002060"/>
              </a:solidFill>
            </a:endParaRPr>
          </a:p>
          <a:p>
            <a:pPr algn="ctr"/>
            <a:r>
              <a:rPr lang="it-IT" sz="2000" b="1" dirty="0">
                <a:solidFill>
                  <a:srgbClr val="002060"/>
                </a:solidFill>
              </a:rPr>
              <a:t>Linea Guida SSUS</a:t>
            </a:r>
          </a:p>
          <a:p>
            <a:pPr algn="ctr"/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15" name="Elaborazione alternativa 14">
            <a:extLst>
              <a:ext uri="{FF2B5EF4-FFF2-40B4-BE49-F238E27FC236}">
                <a16:creationId xmlns:a16="http://schemas.microsoft.com/office/drawing/2014/main" id="{F0B5D130-8A5F-22EC-66B0-5AEDEE75798B}"/>
              </a:ext>
            </a:extLst>
          </p:cNvPr>
          <p:cNvSpPr/>
          <p:nvPr/>
        </p:nvSpPr>
        <p:spPr>
          <a:xfrm>
            <a:off x="358442" y="4731478"/>
            <a:ext cx="2786892" cy="1479494"/>
          </a:xfrm>
          <a:prstGeom prst="flowChartAlternateProcess">
            <a:avLst/>
          </a:prstGeom>
          <a:noFill/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 b="1" dirty="0">
              <a:solidFill>
                <a:srgbClr val="002060"/>
              </a:solidFill>
            </a:endParaRPr>
          </a:p>
          <a:p>
            <a:pPr algn="ctr"/>
            <a:r>
              <a:rPr lang="it-IT" sz="2000" b="1" dirty="0">
                <a:solidFill>
                  <a:srgbClr val="002060"/>
                </a:solidFill>
              </a:rPr>
              <a:t>Lavoro in corso con ARPA su scenari e indicatori di esposizione</a:t>
            </a:r>
          </a:p>
          <a:p>
            <a:pPr algn="ctr"/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CA7C94D6-FFD4-062A-8581-5032F892E45A}"/>
              </a:ext>
            </a:extLst>
          </p:cNvPr>
          <p:cNvSpPr txBox="1"/>
          <p:nvPr/>
        </p:nvSpPr>
        <p:spPr>
          <a:xfrm>
            <a:off x="3320961" y="1146839"/>
            <a:ext cx="5512646" cy="1073328"/>
          </a:xfrm>
          <a:prstGeom prst="rect">
            <a:avLst/>
          </a:prstGeom>
          <a:solidFill>
            <a:srgbClr val="0070C0">
              <a:alpha val="63000"/>
            </a:srgbClr>
          </a:solidFill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sz="2000" dirty="0"/>
              <a:t>Approccio e principali attività</a:t>
            </a:r>
          </a:p>
        </p:txBody>
      </p:sp>
      <p:sp>
        <p:nvSpPr>
          <p:cNvPr id="17" name="Elaborazione alternativa 16">
            <a:extLst>
              <a:ext uri="{FF2B5EF4-FFF2-40B4-BE49-F238E27FC236}">
                <a16:creationId xmlns:a16="http://schemas.microsoft.com/office/drawing/2014/main" id="{3CAC0EC0-AC4B-B610-A116-D1B86994DDB5}"/>
              </a:ext>
            </a:extLst>
          </p:cNvPr>
          <p:cNvSpPr/>
          <p:nvPr/>
        </p:nvSpPr>
        <p:spPr>
          <a:xfrm>
            <a:off x="4539078" y="3483252"/>
            <a:ext cx="1828600" cy="906750"/>
          </a:xfrm>
          <a:prstGeom prst="flowChartAlternateProcess">
            <a:avLst/>
          </a:prstGeom>
          <a:noFill/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 b="1" dirty="0">
              <a:solidFill>
                <a:srgbClr val="002060"/>
              </a:solidFill>
            </a:endParaRPr>
          </a:p>
          <a:p>
            <a:pPr algn="ctr"/>
            <a:r>
              <a:rPr lang="it-IT" sz="2000" b="1" dirty="0">
                <a:solidFill>
                  <a:srgbClr val="002060"/>
                </a:solidFill>
              </a:rPr>
              <a:t>Verifica delle relazioni presentate</a:t>
            </a:r>
          </a:p>
          <a:p>
            <a:pPr algn="ctr"/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18" name="Elaborazione alternativa 17">
            <a:extLst>
              <a:ext uri="{FF2B5EF4-FFF2-40B4-BE49-F238E27FC236}">
                <a16:creationId xmlns:a16="http://schemas.microsoft.com/office/drawing/2014/main" id="{2412CE5E-7062-A15F-EF18-0F832CAE4925}"/>
              </a:ext>
            </a:extLst>
          </p:cNvPr>
          <p:cNvSpPr/>
          <p:nvPr/>
        </p:nvSpPr>
        <p:spPr>
          <a:xfrm>
            <a:off x="3125856" y="4646712"/>
            <a:ext cx="2008387" cy="1479494"/>
          </a:xfrm>
          <a:prstGeom prst="flowChartAlternateProcess">
            <a:avLst/>
          </a:prstGeom>
          <a:noFill/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solidFill>
                  <a:srgbClr val="002060"/>
                </a:solidFill>
              </a:rPr>
              <a:t>Screening per mitigazione</a:t>
            </a:r>
          </a:p>
          <a:p>
            <a:pPr algn="ctr"/>
            <a:r>
              <a:rPr lang="it-IT" sz="2000" b="1" dirty="0">
                <a:solidFill>
                  <a:srgbClr val="002060"/>
                </a:solidFill>
              </a:rPr>
              <a:t>(2.6.2, 2.8.1)</a:t>
            </a:r>
          </a:p>
        </p:txBody>
      </p:sp>
      <p:sp>
        <p:nvSpPr>
          <p:cNvPr id="19" name="Elaborazione alternativa 18">
            <a:extLst>
              <a:ext uri="{FF2B5EF4-FFF2-40B4-BE49-F238E27FC236}">
                <a16:creationId xmlns:a16="http://schemas.microsoft.com/office/drawing/2014/main" id="{B9196972-098B-16A6-9442-2D1248E75411}"/>
              </a:ext>
            </a:extLst>
          </p:cNvPr>
          <p:cNvSpPr/>
          <p:nvPr/>
        </p:nvSpPr>
        <p:spPr>
          <a:xfrm>
            <a:off x="6904339" y="4676353"/>
            <a:ext cx="2008387" cy="1479494"/>
          </a:xfrm>
          <a:prstGeom prst="flowChartAlternateProcess">
            <a:avLst/>
          </a:prstGeom>
          <a:noFill/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 b="1" dirty="0">
              <a:solidFill>
                <a:srgbClr val="002060"/>
              </a:solidFill>
            </a:endParaRPr>
          </a:p>
          <a:p>
            <a:pPr algn="ctr"/>
            <a:r>
              <a:rPr lang="it-IT" sz="2000" b="1" dirty="0">
                <a:solidFill>
                  <a:srgbClr val="002060"/>
                </a:solidFill>
              </a:rPr>
              <a:t>Linea guida approccio semplificato</a:t>
            </a:r>
          </a:p>
          <a:p>
            <a:pPr algn="ctr"/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20" name="Elaborazione alternativa 19">
            <a:extLst>
              <a:ext uri="{FF2B5EF4-FFF2-40B4-BE49-F238E27FC236}">
                <a16:creationId xmlns:a16="http://schemas.microsoft.com/office/drawing/2014/main" id="{E20ACD53-8762-A101-8655-0D660CC39415}"/>
              </a:ext>
            </a:extLst>
          </p:cNvPr>
          <p:cNvSpPr/>
          <p:nvPr/>
        </p:nvSpPr>
        <p:spPr>
          <a:xfrm>
            <a:off x="5190929" y="4917916"/>
            <a:ext cx="1738164" cy="1142017"/>
          </a:xfrm>
          <a:prstGeom prst="flowChartAlternateProcess">
            <a:avLst/>
          </a:prstGeom>
          <a:noFill/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 b="1" dirty="0">
              <a:solidFill>
                <a:srgbClr val="002060"/>
              </a:solidFill>
            </a:endParaRPr>
          </a:p>
          <a:p>
            <a:pPr algn="ctr"/>
            <a:r>
              <a:rPr lang="it-IT" sz="2000" b="1" dirty="0">
                <a:solidFill>
                  <a:srgbClr val="002060"/>
                </a:solidFill>
              </a:rPr>
              <a:t>Supporto per applicazione su singole misure</a:t>
            </a:r>
          </a:p>
          <a:p>
            <a:pPr algn="ctr"/>
            <a:endParaRPr lang="it-IT" sz="2000" b="1" dirty="0">
              <a:solidFill>
                <a:srgbClr val="002060"/>
              </a:solidFill>
            </a:endParaRPr>
          </a:p>
        </p:txBody>
      </p:sp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D6E30CA4-13E8-38EE-6B32-8AFF5CAF939A}"/>
              </a:ext>
            </a:extLst>
          </p:cNvPr>
          <p:cNvCxnSpPr/>
          <p:nvPr/>
        </p:nvCxnSpPr>
        <p:spPr>
          <a:xfrm>
            <a:off x="506847" y="3358443"/>
            <a:ext cx="8226092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E75CE9D2-CC51-4329-F44A-F34071DE5982}"/>
              </a:ext>
            </a:extLst>
          </p:cNvPr>
          <p:cNvCxnSpPr/>
          <p:nvPr/>
        </p:nvCxnSpPr>
        <p:spPr>
          <a:xfrm>
            <a:off x="564762" y="4667457"/>
            <a:ext cx="8226092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20E05DDD-7B59-0788-A529-B5CF7128F04A}"/>
              </a:ext>
            </a:extLst>
          </p:cNvPr>
          <p:cNvCxnSpPr>
            <a:cxnSpLocks/>
          </p:cNvCxnSpPr>
          <p:nvPr/>
        </p:nvCxnSpPr>
        <p:spPr>
          <a:xfrm>
            <a:off x="2567365" y="3489122"/>
            <a:ext cx="0" cy="984956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id="{B263B5D8-3D2C-8E9D-D94F-6E3AB96A949A}"/>
              </a:ext>
            </a:extLst>
          </p:cNvPr>
          <p:cNvCxnSpPr>
            <a:cxnSpLocks/>
          </p:cNvCxnSpPr>
          <p:nvPr/>
        </p:nvCxnSpPr>
        <p:spPr>
          <a:xfrm>
            <a:off x="3055022" y="4917916"/>
            <a:ext cx="0" cy="984956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diritto 20">
            <a:extLst>
              <a:ext uri="{FF2B5EF4-FFF2-40B4-BE49-F238E27FC236}">
                <a16:creationId xmlns:a16="http://schemas.microsoft.com/office/drawing/2014/main" id="{A03B127B-17AA-445C-1508-1944FD3E7C14}"/>
              </a:ext>
            </a:extLst>
          </p:cNvPr>
          <p:cNvCxnSpPr>
            <a:cxnSpLocks/>
          </p:cNvCxnSpPr>
          <p:nvPr/>
        </p:nvCxnSpPr>
        <p:spPr>
          <a:xfrm>
            <a:off x="4144859" y="3489122"/>
            <a:ext cx="0" cy="984956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diritto 21">
            <a:extLst>
              <a:ext uri="{FF2B5EF4-FFF2-40B4-BE49-F238E27FC236}">
                <a16:creationId xmlns:a16="http://schemas.microsoft.com/office/drawing/2014/main" id="{7DFD8773-18A5-7876-D3CB-9FE3EEAE9A33}"/>
              </a:ext>
            </a:extLst>
          </p:cNvPr>
          <p:cNvCxnSpPr>
            <a:cxnSpLocks/>
          </p:cNvCxnSpPr>
          <p:nvPr/>
        </p:nvCxnSpPr>
        <p:spPr>
          <a:xfrm>
            <a:off x="5088154" y="4901967"/>
            <a:ext cx="0" cy="984956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diritto 22">
            <a:extLst>
              <a:ext uri="{FF2B5EF4-FFF2-40B4-BE49-F238E27FC236}">
                <a16:creationId xmlns:a16="http://schemas.microsoft.com/office/drawing/2014/main" id="{E00D12DA-A346-FA52-1849-5890D553DD25}"/>
              </a:ext>
            </a:extLst>
          </p:cNvPr>
          <p:cNvCxnSpPr>
            <a:cxnSpLocks/>
          </p:cNvCxnSpPr>
          <p:nvPr/>
        </p:nvCxnSpPr>
        <p:spPr>
          <a:xfrm>
            <a:off x="6930471" y="4917916"/>
            <a:ext cx="0" cy="984956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3E04C0C4-7A97-576D-9D45-D31B869C32EC}"/>
              </a:ext>
            </a:extLst>
          </p:cNvPr>
          <p:cNvCxnSpPr>
            <a:cxnSpLocks/>
          </p:cNvCxnSpPr>
          <p:nvPr/>
        </p:nvCxnSpPr>
        <p:spPr>
          <a:xfrm>
            <a:off x="6702967" y="3509867"/>
            <a:ext cx="0" cy="984956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laborazione alternativa 25">
            <a:extLst>
              <a:ext uri="{FF2B5EF4-FFF2-40B4-BE49-F238E27FC236}">
                <a16:creationId xmlns:a16="http://schemas.microsoft.com/office/drawing/2014/main" id="{8BAD8146-7CAB-1F4C-CA19-0C0E36C30FDC}"/>
              </a:ext>
            </a:extLst>
          </p:cNvPr>
          <p:cNvSpPr/>
          <p:nvPr/>
        </p:nvSpPr>
        <p:spPr>
          <a:xfrm>
            <a:off x="6713786" y="3442533"/>
            <a:ext cx="1857557" cy="958233"/>
          </a:xfrm>
          <a:prstGeom prst="flowChartAlternateProcess">
            <a:avLst/>
          </a:prstGeom>
          <a:noFill/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 b="1" dirty="0">
              <a:solidFill>
                <a:srgbClr val="002060"/>
              </a:solidFill>
            </a:endParaRPr>
          </a:p>
          <a:p>
            <a:pPr algn="ctr"/>
            <a:r>
              <a:rPr lang="it-IT" sz="2000" b="1" dirty="0">
                <a:solidFill>
                  <a:srgbClr val="002060"/>
                </a:solidFill>
              </a:rPr>
              <a:t>Formazione e help desk</a:t>
            </a:r>
          </a:p>
          <a:p>
            <a:pPr algn="ctr"/>
            <a:endParaRPr lang="it-IT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522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7" grpId="0"/>
      <p:bldP spid="18" grpId="0"/>
      <p:bldP spid="19" grpId="0"/>
      <p:bldP spid="20" grpId="0"/>
      <p:bldP spid="2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CDAAA6B4-52E9-4955-AD28-1CFE770560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9" b="7770"/>
          <a:stretch/>
        </p:blipFill>
        <p:spPr>
          <a:xfrm>
            <a:off x="3918707" y="6396941"/>
            <a:ext cx="4914900" cy="372975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86E59C25-03C4-4A08-86BB-54CEAE1801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177"/>
          <a:stretch/>
        </p:blipFill>
        <p:spPr>
          <a:xfrm>
            <a:off x="319597" y="313629"/>
            <a:ext cx="1432291" cy="696934"/>
          </a:xfrm>
          <a:prstGeom prst="rect">
            <a:avLst/>
          </a:prstGeom>
        </p:spPr>
      </p:pic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14072125-8F48-457F-904A-08984EBD781A}"/>
              </a:ext>
            </a:extLst>
          </p:cNvPr>
          <p:cNvCxnSpPr>
            <a:cxnSpLocks/>
          </p:cNvCxnSpPr>
          <p:nvPr/>
        </p:nvCxnSpPr>
        <p:spPr>
          <a:xfrm>
            <a:off x="410198" y="1010563"/>
            <a:ext cx="8322741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Elaborazione alternativa 8">
            <a:extLst>
              <a:ext uri="{FF2B5EF4-FFF2-40B4-BE49-F238E27FC236}">
                <a16:creationId xmlns:a16="http://schemas.microsoft.com/office/drawing/2014/main" id="{450CE9AA-B697-2DBC-4C26-E53800DA3940}"/>
              </a:ext>
            </a:extLst>
          </p:cNvPr>
          <p:cNvSpPr/>
          <p:nvPr/>
        </p:nvSpPr>
        <p:spPr>
          <a:xfrm>
            <a:off x="638629" y="1153178"/>
            <a:ext cx="3517734" cy="4247145"/>
          </a:xfrm>
          <a:prstGeom prst="flowChartAlternateProcess">
            <a:avLst/>
          </a:prstGeom>
          <a:noFill/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800" b="1" dirty="0">
              <a:solidFill>
                <a:srgbClr val="0070C0"/>
              </a:solidFill>
            </a:endParaRPr>
          </a:p>
          <a:p>
            <a:pPr algn="ctr"/>
            <a:endParaRPr lang="it-IT" sz="2800" b="1" dirty="0">
              <a:solidFill>
                <a:srgbClr val="0070C0"/>
              </a:solidFill>
            </a:endParaRPr>
          </a:p>
          <a:p>
            <a:pPr algn="ctr"/>
            <a:endParaRPr lang="it-IT" sz="2800" b="1" dirty="0">
              <a:solidFill>
                <a:srgbClr val="0070C0"/>
              </a:solidFill>
            </a:endParaRPr>
          </a:p>
          <a:p>
            <a:pPr algn="ctr"/>
            <a:endParaRPr lang="it-IT" sz="2800" b="1" dirty="0">
              <a:solidFill>
                <a:srgbClr val="0070C0"/>
              </a:solidFill>
            </a:endParaRPr>
          </a:p>
          <a:p>
            <a:pPr algn="ctr"/>
            <a:r>
              <a:rPr lang="it-IT" sz="2800" b="1" dirty="0">
                <a:solidFill>
                  <a:srgbClr val="0070C0"/>
                </a:solidFill>
              </a:rPr>
              <a:t>Dialogo esterno</a:t>
            </a:r>
          </a:p>
          <a:p>
            <a:pPr algn="ctr"/>
            <a:endParaRPr lang="it-IT" sz="2800" b="1" dirty="0">
              <a:solidFill>
                <a:srgbClr val="0070C0"/>
              </a:solidFill>
            </a:endParaRPr>
          </a:p>
          <a:p>
            <a:pPr algn="ctr"/>
            <a:r>
              <a:rPr lang="it-IT" sz="2800" b="1" dirty="0">
                <a:solidFill>
                  <a:srgbClr val="002060"/>
                </a:solidFill>
              </a:rPr>
              <a:t>ARPA</a:t>
            </a:r>
          </a:p>
          <a:p>
            <a:pPr algn="ctr"/>
            <a:endParaRPr lang="it-IT" sz="1600" b="1" dirty="0">
              <a:solidFill>
                <a:srgbClr val="002060"/>
              </a:solidFill>
            </a:endParaRPr>
          </a:p>
          <a:p>
            <a:pPr algn="ctr"/>
            <a:r>
              <a:rPr lang="it-IT" sz="2800" b="1" dirty="0">
                <a:solidFill>
                  <a:srgbClr val="002060"/>
                </a:solidFill>
              </a:rPr>
              <a:t>Ordini professionali</a:t>
            </a:r>
          </a:p>
          <a:p>
            <a:pPr algn="ctr"/>
            <a:endParaRPr lang="it-IT" sz="1600" b="1" dirty="0">
              <a:solidFill>
                <a:srgbClr val="002060"/>
              </a:solidFill>
            </a:endParaRPr>
          </a:p>
          <a:p>
            <a:pPr algn="ctr"/>
            <a:r>
              <a:rPr lang="it-IT" sz="2800" b="1" dirty="0">
                <a:solidFill>
                  <a:srgbClr val="002060"/>
                </a:solidFill>
              </a:rPr>
              <a:t>ENEA</a:t>
            </a:r>
          </a:p>
          <a:p>
            <a:pPr algn="ctr"/>
            <a:endParaRPr lang="it-IT" sz="2800" b="1" dirty="0">
              <a:solidFill>
                <a:srgbClr val="0070C0"/>
              </a:solidFill>
            </a:endParaRPr>
          </a:p>
          <a:p>
            <a:pPr algn="ctr"/>
            <a:endParaRPr lang="it-IT" sz="2800" b="1" dirty="0">
              <a:solidFill>
                <a:srgbClr val="0070C0"/>
              </a:solidFill>
            </a:endParaRPr>
          </a:p>
          <a:p>
            <a:pPr algn="ctr"/>
            <a:endParaRPr lang="it-IT" sz="2800" b="1" dirty="0">
              <a:solidFill>
                <a:srgbClr val="0070C0"/>
              </a:solidFill>
            </a:endParaRPr>
          </a:p>
          <a:p>
            <a:pPr algn="ctr"/>
            <a:endParaRPr lang="it-IT" sz="2800" b="1" dirty="0">
              <a:solidFill>
                <a:srgbClr val="0070C0"/>
              </a:solidFill>
            </a:endParaRPr>
          </a:p>
          <a:p>
            <a:pPr algn="ctr"/>
            <a:endParaRPr lang="it-IT" sz="2800" b="1" dirty="0">
              <a:solidFill>
                <a:srgbClr val="0070C0"/>
              </a:solidFill>
            </a:endParaRPr>
          </a:p>
        </p:txBody>
      </p:sp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BDFEDD6E-B124-8929-876D-2B2B513058BF}"/>
              </a:ext>
            </a:extLst>
          </p:cNvPr>
          <p:cNvCxnSpPr>
            <a:cxnSpLocks/>
          </p:cNvCxnSpPr>
          <p:nvPr/>
        </p:nvCxnSpPr>
        <p:spPr>
          <a:xfrm>
            <a:off x="4357544" y="1433292"/>
            <a:ext cx="0" cy="419793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aborazione alternativa 9">
            <a:extLst>
              <a:ext uri="{FF2B5EF4-FFF2-40B4-BE49-F238E27FC236}">
                <a16:creationId xmlns:a16="http://schemas.microsoft.com/office/drawing/2014/main" id="{520A4459-4441-FF90-F9B7-D34597CCF492}"/>
              </a:ext>
            </a:extLst>
          </p:cNvPr>
          <p:cNvSpPr/>
          <p:nvPr/>
        </p:nvSpPr>
        <p:spPr>
          <a:xfrm>
            <a:off x="4064373" y="1596662"/>
            <a:ext cx="5079627" cy="2319522"/>
          </a:xfrm>
          <a:prstGeom prst="flowChartAlternateProcess">
            <a:avLst/>
          </a:prstGeom>
          <a:noFill/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solidFill>
                  <a:srgbClr val="0070C0"/>
                </a:solidFill>
              </a:rPr>
              <a:t>Altra attività di supporto all’</a:t>
            </a:r>
            <a:r>
              <a:rPr lang="it-IT" sz="2800" b="1" dirty="0" err="1">
                <a:solidFill>
                  <a:srgbClr val="0070C0"/>
                </a:solidFill>
              </a:rPr>
              <a:t>AdG</a:t>
            </a:r>
            <a:endParaRPr lang="it-IT" sz="2800" b="1" dirty="0">
              <a:solidFill>
                <a:srgbClr val="0070C0"/>
              </a:solidFill>
            </a:endParaRPr>
          </a:p>
          <a:p>
            <a:pPr algn="ctr"/>
            <a:endParaRPr lang="it-IT" sz="2800" b="1" dirty="0">
              <a:solidFill>
                <a:srgbClr val="002060"/>
              </a:solidFill>
            </a:endParaRPr>
          </a:p>
          <a:p>
            <a:pPr algn="ctr"/>
            <a:r>
              <a:rPr lang="it-IT" sz="2800" b="1" dirty="0">
                <a:solidFill>
                  <a:srgbClr val="002060"/>
                </a:solidFill>
              </a:rPr>
              <a:t>Supporto per STEP</a:t>
            </a:r>
          </a:p>
          <a:p>
            <a:pPr algn="ctr"/>
            <a:endParaRPr lang="it-IT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5933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CDAAA6B4-52E9-4955-AD28-1CFE770560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9" b="7770"/>
          <a:stretch/>
        </p:blipFill>
        <p:spPr>
          <a:xfrm>
            <a:off x="5314422" y="6430882"/>
            <a:ext cx="3686175" cy="279731"/>
          </a:xfrm>
          <a:prstGeom prst="rect">
            <a:avLst/>
          </a:prstGeom>
        </p:spPr>
      </p:pic>
      <p:pic>
        <p:nvPicPr>
          <p:cNvPr id="35" name="Immagine 34">
            <a:extLst>
              <a:ext uri="{FF2B5EF4-FFF2-40B4-BE49-F238E27FC236}">
                <a16:creationId xmlns:a16="http://schemas.microsoft.com/office/drawing/2014/main" id="{7DF3127E-8E01-4FB9-AF7B-1FA04B30AE6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177"/>
          <a:stretch/>
        </p:blipFill>
        <p:spPr>
          <a:xfrm>
            <a:off x="414338" y="934982"/>
            <a:ext cx="914421" cy="444945"/>
          </a:xfrm>
          <a:prstGeom prst="rect">
            <a:avLst/>
          </a:prstGeom>
        </p:spPr>
      </p:pic>
      <p:cxnSp>
        <p:nvCxnSpPr>
          <p:cNvPr id="37" name="Connettore diritto 36">
            <a:extLst>
              <a:ext uri="{FF2B5EF4-FFF2-40B4-BE49-F238E27FC236}">
                <a16:creationId xmlns:a16="http://schemas.microsoft.com/office/drawing/2014/main" id="{1FF30456-04A3-251E-0384-AF3D33ACE66F}"/>
              </a:ext>
            </a:extLst>
          </p:cNvPr>
          <p:cNvCxnSpPr>
            <a:cxnSpLocks/>
          </p:cNvCxnSpPr>
          <p:nvPr/>
        </p:nvCxnSpPr>
        <p:spPr>
          <a:xfrm>
            <a:off x="457200" y="1415849"/>
            <a:ext cx="8272463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558DA36-1991-BECA-B53A-4D8716203D0C}"/>
              </a:ext>
            </a:extLst>
          </p:cNvPr>
          <p:cNvSpPr txBox="1"/>
          <p:nvPr/>
        </p:nvSpPr>
        <p:spPr>
          <a:xfrm>
            <a:off x="435768" y="2229699"/>
            <a:ext cx="827246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sz="3200" b="1" dirty="0"/>
          </a:p>
          <a:p>
            <a:pPr algn="ctr"/>
            <a:r>
              <a:rPr lang="it-IT" sz="3200" b="1" dirty="0"/>
              <a:t>Grazie per l’attenzione</a:t>
            </a:r>
          </a:p>
          <a:p>
            <a:pPr algn="ctr"/>
            <a:endParaRPr lang="it-IT" sz="3200" dirty="0"/>
          </a:p>
          <a:p>
            <a:pPr algn="ctr"/>
            <a:r>
              <a:rPr lang="it-IT" sz="2000" b="1" dirty="0"/>
              <a:t>Autorità ambientale regionale </a:t>
            </a:r>
            <a:endParaRPr lang="it-IT" sz="3200" b="1" dirty="0"/>
          </a:p>
          <a:p>
            <a:pPr algn="ctr"/>
            <a:endParaRPr lang="it-IT" dirty="0"/>
          </a:p>
          <a:p>
            <a:pPr algn="ctr"/>
            <a:r>
              <a:rPr lang="it-IT" dirty="0"/>
              <a:t>Filippo Dadone </a:t>
            </a:r>
            <a:r>
              <a:rPr lang="it-IT" dirty="0">
                <a:hlinkClick r:id="rId3"/>
              </a:rPr>
              <a:t>filippo_dadone@regione.lombardia.it</a:t>
            </a:r>
            <a:r>
              <a:rPr lang="it-IT" dirty="0"/>
              <a:t> </a:t>
            </a:r>
          </a:p>
          <a:p>
            <a:pPr algn="ctr"/>
            <a:r>
              <a:rPr lang="it-IT" dirty="0"/>
              <a:t>Alessandro Dacomo </a:t>
            </a:r>
            <a:r>
              <a:rPr lang="it-IT" dirty="0">
                <a:hlinkClick r:id="rId4"/>
              </a:rPr>
              <a:t>alessandro_dacomo@regione.lombardia.it</a:t>
            </a:r>
            <a:r>
              <a:rPr lang="it-IT" dirty="0"/>
              <a:t> </a:t>
            </a:r>
          </a:p>
          <a:p>
            <a:pPr algn="ctr"/>
            <a:endParaRPr lang="it-IT" sz="1600" b="1" dirty="0">
              <a:solidFill>
                <a:srgbClr val="297A38"/>
              </a:solidFill>
              <a:hlinkClick r:id="rId5"/>
            </a:endParaRPr>
          </a:p>
          <a:p>
            <a:pPr algn="ctr"/>
            <a:endParaRPr lang="it-IT" sz="1600" b="1" dirty="0">
              <a:solidFill>
                <a:srgbClr val="297A38"/>
              </a:solidFill>
              <a:hlinkClick r:id="rId5"/>
            </a:endParaRPr>
          </a:p>
          <a:p>
            <a:pPr algn="ctr"/>
            <a:endParaRPr lang="it-IT" sz="1600" b="1" dirty="0">
              <a:solidFill>
                <a:srgbClr val="297A38"/>
              </a:solidFill>
              <a:hlinkClick r:id="rId5"/>
            </a:endParaRPr>
          </a:p>
          <a:p>
            <a:pPr algn="ctr"/>
            <a:r>
              <a:rPr lang="it-IT" sz="1600" b="1" dirty="0">
                <a:solidFill>
                  <a:srgbClr val="297A38"/>
                </a:solidFill>
                <a:hlinkClick r:id="rId5"/>
              </a:rPr>
              <a:t>www.fesr.regione.lombardia.it</a:t>
            </a:r>
            <a:r>
              <a:rPr lang="it-IT" sz="1600" b="1" dirty="0">
                <a:solidFill>
                  <a:srgbClr val="297A38"/>
                </a:solidFill>
              </a:rPr>
              <a:t> 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664889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CDAAA6B4-52E9-4955-AD28-1CFE770560D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09" b="7770"/>
          <a:stretch/>
        </p:blipFill>
        <p:spPr>
          <a:xfrm>
            <a:off x="3918707" y="6396941"/>
            <a:ext cx="4914900" cy="372975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86E59C25-03C4-4A08-86BB-54CEAE1801B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83177"/>
          <a:stretch/>
        </p:blipFill>
        <p:spPr>
          <a:xfrm>
            <a:off x="319597" y="313629"/>
            <a:ext cx="1432291" cy="696934"/>
          </a:xfrm>
          <a:prstGeom prst="rect">
            <a:avLst/>
          </a:prstGeom>
        </p:spPr>
      </p:pic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14072125-8F48-457F-904A-08984EBD781A}"/>
              </a:ext>
            </a:extLst>
          </p:cNvPr>
          <p:cNvCxnSpPr>
            <a:cxnSpLocks/>
          </p:cNvCxnSpPr>
          <p:nvPr/>
        </p:nvCxnSpPr>
        <p:spPr>
          <a:xfrm>
            <a:off x="410198" y="1010563"/>
            <a:ext cx="8322741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E8325B44-0E15-4F2F-A1A2-7860B364A92C}"/>
              </a:ext>
            </a:extLst>
          </p:cNvPr>
          <p:cNvSpPr txBox="1"/>
          <p:nvPr/>
        </p:nvSpPr>
        <p:spPr>
          <a:xfrm>
            <a:off x="410198" y="1038894"/>
            <a:ext cx="8423409" cy="1384995"/>
          </a:xfrm>
          <a:prstGeom prst="rect">
            <a:avLst/>
          </a:prstGeom>
          <a:noFill/>
          <a:effectLst>
            <a:softEdge rad="127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endParaRPr lang="it-IT" sz="3600" dirty="0">
              <a:solidFill>
                <a:srgbClr val="0070C0"/>
              </a:solidFill>
            </a:endParaRPr>
          </a:p>
          <a:p>
            <a:r>
              <a:rPr lang="it-IT" sz="3600" dirty="0">
                <a:solidFill>
                  <a:srgbClr val="0070C0"/>
                </a:solidFill>
              </a:rPr>
              <a:t>Che cosa vi proponiamo</a:t>
            </a:r>
          </a:p>
          <a:p>
            <a:endParaRPr lang="it-IT" sz="3600" dirty="0">
              <a:solidFill>
                <a:srgbClr val="0070C0"/>
              </a:solidFill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836D10D-34CA-9C7F-E991-60432C77084F}"/>
              </a:ext>
            </a:extLst>
          </p:cNvPr>
          <p:cNvSpPr txBox="1"/>
          <p:nvPr/>
        </p:nvSpPr>
        <p:spPr>
          <a:xfrm>
            <a:off x="187217" y="2192432"/>
            <a:ext cx="8768702" cy="3879515"/>
          </a:xfrm>
          <a:prstGeom prst="rect">
            <a:avLst/>
          </a:prstGeom>
          <a:noFill/>
          <a:ln>
            <a:noFill/>
          </a:ln>
          <a:effectLst>
            <a:softEdge rad="254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28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dirty="0">
                <a:solidFill>
                  <a:srgbClr val="164094"/>
                </a:solidFill>
              </a:rPr>
              <a:t>L’autorità ambientale regionale</a:t>
            </a:r>
          </a:p>
          <a:p>
            <a:endParaRPr lang="it-IT" dirty="0">
              <a:solidFill>
                <a:srgbClr val="164094"/>
              </a:solidFill>
            </a:endParaRPr>
          </a:p>
          <a:p>
            <a:endParaRPr lang="it-IT" dirty="0">
              <a:solidFill>
                <a:srgbClr val="164094"/>
              </a:solidFill>
            </a:endParaRPr>
          </a:p>
          <a:p>
            <a:r>
              <a:rPr lang="it-IT" dirty="0">
                <a:solidFill>
                  <a:srgbClr val="164094"/>
                </a:solidFill>
              </a:rPr>
              <a:t>Il lavoro che stiamo svolgendo</a:t>
            </a:r>
          </a:p>
          <a:p>
            <a:endParaRPr lang="it-IT" dirty="0">
              <a:solidFill>
                <a:srgbClr val="164094"/>
              </a:solidFill>
            </a:endParaRPr>
          </a:p>
        </p:txBody>
      </p: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D20A1E85-8B9C-EE0B-7B95-8393224CDD00}"/>
              </a:ext>
            </a:extLst>
          </p:cNvPr>
          <p:cNvCxnSpPr>
            <a:cxnSpLocks/>
          </p:cNvCxnSpPr>
          <p:nvPr/>
        </p:nvCxnSpPr>
        <p:spPr>
          <a:xfrm>
            <a:off x="2387168" y="3720743"/>
            <a:ext cx="4368800" cy="0"/>
          </a:xfrm>
          <a:prstGeom prst="line">
            <a:avLst/>
          </a:prstGeom>
          <a:ln w="349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5B37079A-9C07-6CA8-CF63-0AB4AF625194}"/>
              </a:ext>
            </a:extLst>
          </p:cNvPr>
          <p:cNvCxnSpPr>
            <a:cxnSpLocks/>
          </p:cNvCxnSpPr>
          <p:nvPr/>
        </p:nvCxnSpPr>
        <p:spPr>
          <a:xfrm>
            <a:off x="2725835" y="4866563"/>
            <a:ext cx="3691466" cy="0"/>
          </a:xfrm>
          <a:prstGeom prst="line">
            <a:avLst/>
          </a:prstGeom>
          <a:ln w="349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05371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CDAAA6B4-52E9-4955-AD28-1CFE770560D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09" b="7770"/>
          <a:stretch/>
        </p:blipFill>
        <p:spPr>
          <a:xfrm>
            <a:off x="3918707" y="6396941"/>
            <a:ext cx="4914900" cy="372975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86E59C25-03C4-4A08-86BB-54CEAE1801B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83177"/>
          <a:stretch/>
        </p:blipFill>
        <p:spPr>
          <a:xfrm>
            <a:off x="319597" y="313629"/>
            <a:ext cx="1432291" cy="696934"/>
          </a:xfrm>
          <a:prstGeom prst="rect">
            <a:avLst/>
          </a:prstGeom>
        </p:spPr>
      </p:pic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14072125-8F48-457F-904A-08984EBD781A}"/>
              </a:ext>
            </a:extLst>
          </p:cNvPr>
          <p:cNvCxnSpPr>
            <a:cxnSpLocks/>
          </p:cNvCxnSpPr>
          <p:nvPr/>
        </p:nvCxnSpPr>
        <p:spPr>
          <a:xfrm>
            <a:off x="410198" y="1010563"/>
            <a:ext cx="8322741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E8325B44-0E15-4F2F-A1A2-7860B364A92C}"/>
              </a:ext>
            </a:extLst>
          </p:cNvPr>
          <p:cNvSpPr txBox="1"/>
          <p:nvPr/>
        </p:nvSpPr>
        <p:spPr>
          <a:xfrm>
            <a:off x="410198" y="2736502"/>
            <a:ext cx="8423409" cy="1384995"/>
          </a:xfrm>
          <a:prstGeom prst="rect">
            <a:avLst/>
          </a:prstGeom>
          <a:noFill/>
          <a:effectLst>
            <a:softEdge rad="127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4000" b="1">
                <a:solidFill>
                  <a:srgbClr val="0070C0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endParaRPr lang="it-IT" dirty="0"/>
          </a:p>
          <a:p>
            <a:r>
              <a:rPr lang="it-IT" dirty="0"/>
              <a:t>L’Autorità Ambientale Regionale</a:t>
            </a:r>
          </a:p>
          <a:p>
            <a:endParaRPr lang="it-IT" dirty="0"/>
          </a:p>
        </p:txBody>
      </p:sp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D61D3429-A3A5-10A1-F4AB-69FD7115A0B4}"/>
              </a:ext>
            </a:extLst>
          </p:cNvPr>
          <p:cNvCxnSpPr>
            <a:cxnSpLocks/>
          </p:cNvCxnSpPr>
          <p:nvPr/>
        </p:nvCxnSpPr>
        <p:spPr>
          <a:xfrm>
            <a:off x="1315156" y="4019898"/>
            <a:ext cx="6513688" cy="0"/>
          </a:xfrm>
          <a:prstGeom prst="line">
            <a:avLst/>
          </a:prstGeom>
          <a:ln w="349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84626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CDAAA6B4-52E9-4955-AD28-1CFE770560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9" b="7770"/>
          <a:stretch/>
        </p:blipFill>
        <p:spPr>
          <a:xfrm>
            <a:off x="3918707" y="6396941"/>
            <a:ext cx="4914900" cy="372975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86E59C25-03C4-4A08-86BB-54CEAE1801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177"/>
          <a:stretch/>
        </p:blipFill>
        <p:spPr>
          <a:xfrm>
            <a:off x="319597" y="313629"/>
            <a:ext cx="1432291" cy="696934"/>
          </a:xfrm>
          <a:prstGeom prst="rect">
            <a:avLst/>
          </a:prstGeom>
        </p:spPr>
      </p:pic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14072125-8F48-457F-904A-08984EBD781A}"/>
              </a:ext>
            </a:extLst>
          </p:cNvPr>
          <p:cNvCxnSpPr>
            <a:cxnSpLocks/>
          </p:cNvCxnSpPr>
          <p:nvPr/>
        </p:nvCxnSpPr>
        <p:spPr>
          <a:xfrm>
            <a:off x="410198" y="1010563"/>
            <a:ext cx="8322741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836D10D-34CA-9C7F-E991-60432C77084F}"/>
              </a:ext>
            </a:extLst>
          </p:cNvPr>
          <p:cNvSpPr txBox="1"/>
          <p:nvPr/>
        </p:nvSpPr>
        <p:spPr>
          <a:xfrm>
            <a:off x="172184" y="1955467"/>
            <a:ext cx="8798768" cy="3496569"/>
          </a:xfrm>
          <a:prstGeom prst="rect">
            <a:avLst/>
          </a:prstGeom>
          <a:noFill/>
          <a:ln>
            <a:noFill/>
          </a:ln>
          <a:effectLst>
            <a:softEdge rad="254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2800" b="1">
                <a:solidFill>
                  <a:srgbClr val="164094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dirty="0"/>
              <a:t>L’Autorità ambientale regionale collabora con le autorità </a:t>
            </a:r>
          </a:p>
          <a:p>
            <a:r>
              <a:rPr lang="it-IT" dirty="0"/>
              <a:t>di gestione e con i responsabili di misura</a:t>
            </a:r>
          </a:p>
          <a:p>
            <a:r>
              <a:rPr lang="it-IT" dirty="0"/>
              <a:t>per perseguire</a:t>
            </a:r>
          </a:p>
          <a:p>
            <a:r>
              <a:rPr lang="it-IT" dirty="0"/>
              <a:t>gli </a:t>
            </a:r>
            <a:r>
              <a:rPr lang="it-IT" u="sng" dirty="0">
                <a:solidFill>
                  <a:srgbClr val="0070C0"/>
                </a:solidFill>
              </a:rPr>
              <a:t>obiettivi di sostenibilità</a:t>
            </a:r>
          </a:p>
          <a:p>
            <a:r>
              <a:rPr lang="it-IT" dirty="0"/>
              <a:t>(PR FESR, PR FSE+, FEASR-CSR, Interreg Italia Svizzera)</a:t>
            </a:r>
          </a:p>
        </p:txBody>
      </p:sp>
    </p:spTree>
    <p:extLst>
      <p:ext uri="{BB962C8B-B14F-4D97-AF65-F5344CB8AC3E}">
        <p14:creationId xmlns:p14="http://schemas.microsoft.com/office/powerpoint/2010/main" val="3824101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CDAAA6B4-52E9-4955-AD28-1CFE770560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9" b="7770"/>
          <a:stretch/>
        </p:blipFill>
        <p:spPr>
          <a:xfrm>
            <a:off x="4225022" y="6363722"/>
            <a:ext cx="4914900" cy="372975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86E59C25-03C4-4A08-86BB-54CEAE1801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177"/>
          <a:stretch/>
        </p:blipFill>
        <p:spPr>
          <a:xfrm>
            <a:off x="319597" y="313629"/>
            <a:ext cx="1432291" cy="696934"/>
          </a:xfrm>
          <a:prstGeom prst="rect">
            <a:avLst/>
          </a:prstGeom>
        </p:spPr>
      </p:pic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14072125-8F48-457F-904A-08984EBD781A}"/>
              </a:ext>
            </a:extLst>
          </p:cNvPr>
          <p:cNvCxnSpPr>
            <a:cxnSpLocks/>
          </p:cNvCxnSpPr>
          <p:nvPr/>
        </p:nvCxnSpPr>
        <p:spPr>
          <a:xfrm>
            <a:off x="410198" y="1010563"/>
            <a:ext cx="8322741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E8325B44-0E15-4F2F-A1A2-7860B364A92C}"/>
              </a:ext>
            </a:extLst>
          </p:cNvPr>
          <p:cNvSpPr txBox="1"/>
          <p:nvPr/>
        </p:nvSpPr>
        <p:spPr>
          <a:xfrm>
            <a:off x="0" y="1032009"/>
            <a:ext cx="9144000" cy="880933"/>
          </a:xfrm>
          <a:prstGeom prst="rect">
            <a:avLst/>
          </a:prstGeom>
          <a:effectLst>
            <a:softEdge rad="127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sz="3600" dirty="0"/>
              <a:t>Autorità ambientale regionale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836D10D-34CA-9C7F-E991-60432C77084F}"/>
              </a:ext>
            </a:extLst>
          </p:cNvPr>
          <p:cNvSpPr txBox="1"/>
          <p:nvPr/>
        </p:nvSpPr>
        <p:spPr>
          <a:xfrm>
            <a:off x="319597" y="3785493"/>
            <a:ext cx="2989982" cy="2951204"/>
          </a:xfrm>
          <a:prstGeom prst="rect">
            <a:avLst/>
          </a:prstGeom>
          <a:noFill/>
          <a:ln>
            <a:noFill/>
          </a:ln>
          <a:effectLst>
            <a:softEdge rad="254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2800" b="1">
                <a:solidFill>
                  <a:srgbClr val="164094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sz="2400" dirty="0"/>
              <a:t>Esperienza sulla programmazione comunitaria  </a:t>
            </a:r>
          </a:p>
          <a:p>
            <a:r>
              <a:rPr lang="it-IT" sz="2400" dirty="0"/>
              <a:t> e competenze multidisciplinari e interdisciplinari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44EC052-A2AC-A0F8-FAC2-DC6CBD0B387D}"/>
              </a:ext>
            </a:extLst>
          </p:cNvPr>
          <p:cNvSpPr txBox="1"/>
          <p:nvPr/>
        </p:nvSpPr>
        <p:spPr>
          <a:xfrm>
            <a:off x="711200" y="1846239"/>
            <a:ext cx="7515564" cy="1117640"/>
          </a:xfrm>
          <a:prstGeom prst="rect">
            <a:avLst/>
          </a:prstGeom>
          <a:noFill/>
          <a:ln>
            <a:noFill/>
          </a:ln>
          <a:effectLst>
            <a:softEdge rad="254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2800" b="1">
                <a:solidFill>
                  <a:srgbClr val="164094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sz="2000" dirty="0"/>
              <a:t>         Filippo Dadone 			     	 Responsabile </a:t>
            </a:r>
          </a:p>
          <a:p>
            <a:r>
              <a:rPr lang="it-IT" sz="2000" dirty="0"/>
              <a:t>           Alessandro Dacomo                 Coordinamento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21B413FE-8997-7CDB-BF51-AF0BFDBDD025}"/>
              </a:ext>
            </a:extLst>
          </p:cNvPr>
          <p:cNvSpPr txBox="1"/>
          <p:nvPr/>
        </p:nvSpPr>
        <p:spPr>
          <a:xfrm>
            <a:off x="-4077" y="2913818"/>
            <a:ext cx="9139922" cy="871675"/>
          </a:xfrm>
          <a:prstGeom prst="rect">
            <a:avLst/>
          </a:prstGeom>
          <a:effectLst>
            <a:softEdge rad="127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dirty="0"/>
              <a:t>Assistenza tecnica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E4B9D2AB-FF11-0E38-0DD3-F077FF514B0F}"/>
              </a:ext>
            </a:extLst>
          </p:cNvPr>
          <p:cNvSpPr txBox="1"/>
          <p:nvPr/>
        </p:nvSpPr>
        <p:spPr>
          <a:xfrm>
            <a:off x="3429824" y="3868554"/>
            <a:ext cx="5585776" cy="2412106"/>
          </a:xfrm>
          <a:prstGeom prst="rect">
            <a:avLst/>
          </a:prstGeom>
          <a:noFill/>
          <a:ln>
            <a:noFill/>
          </a:ln>
          <a:effectLst>
            <a:softEdge rad="254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2800" b="1">
                <a:solidFill>
                  <a:srgbClr val="164094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sz="2400" dirty="0"/>
              <a:t>Team di lavoro composto da 13 persone:</a:t>
            </a:r>
          </a:p>
          <a:p>
            <a:r>
              <a:rPr lang="it-IT" sz="2400" dirty="0"/>
              <a:t>scienziati ambientali, ingegneri, pianificatori, paesaggisti, urbanisti, ecologi, umanisti,  naturalisti, comunicatori</a:t>
            </a:r>
          </a:p>
        </p:txBody>
      </p:sp>
    </p:spTree>
    <p:extLst>
      <p:ext uri="{BB962C8B-B14F-4D97-AF65-F5344CB8AC3E}">
        <p14:creationId xmlns:p14="http://schemas.microsoft.com/office/powerpoint/2010/main" val="1564939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magine 14">
            <a:extLst>
              <a:ext uri="{FF2B5EF4-FFF2-40B4-BE49-F238E27FC236}">
                <a16:creationId xmlns:a16="http://schemas.microsoft.com/office/drawing/2014/main" id="{4E01D145-3D6E-3375-AE0E-A08ED1A0B944}"/>
              </a:ext>
            </a:extLst>
          </p:cNvPr>
          <p:cNvPicPr>
            <a:picLocks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3123128" y="2413934"/>
            <a:ext cx="3080190" cy="2257359"/>
          </a:xfrm>
          <a:prstGeom prst="rect">
            <a:avLst/>
          </a:prstGeom>
          <a:effectLst>
            <a:softEdge rad="165100"/>
          </a:effectLst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CDAAA6B4-52E9-4955-AD28-1CFE770560D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509" b="7770"/>
          <a:stretch/>
        </p:blipFill>
        <p:spPr>
          <a:xfrm>
            <a:off x="3941285" y="6371106"/>
            <a:ext cx="4914900" cy="372975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86E59C25-03C4-4A08-86BB-54CEAE1801B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83177"/>
          <a:stretch/>
        </p:blipFill>
        <p:spPr>
          <a:xfrm>
            <a:off x="319597" y="313629"/>
            <a:ext cx="1432291" cy="696934"/>
          </a:xfrm>
          <a:prstGeom prst="rect">
            <a:avLst/>
          </a:prstGeom>
        </p:spPr>
      </p:pic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14072125-8F48-457F-904A-08984EBD781A}"/>
              </a:ext>
            </a:extLst>
          </p:cNvPr>
          <p:cNvCxnSpPr>
            <a:cxnSpLocks/>
          </p:cNvCxnSpPr>
          <p:nvPr/>
        </p:nvCxnSpPr>
        <p:spPr>
          <a:xfrm>
            <a:off x="410198" y="1010563"/>
            <a:ext cx="8322741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836D10D-34CA-9C7F-E991-60432C77084F}"/>
              </a:ext>
            </a:extLst>
          </p:cNvPr>
          <p:cNvSpPr txBox="1"/>
          <p:nvPr/>
        </p:nvSpPr>
        <p:spPr>
          <a:xfrm>
            <a:off x="439776" y="1088929"/>
            <a:ext cx="8205927" cy="1140112"/>
          </a:xfrm>
          <a:prstGeom prst="rect">
            <a:avLst/>
          </a:prstGeom>
          <a:noFill/>
          <a:ln>
            <a:noFill/>
          </a:ln>
          <a:effectLst>
            <a:softEdge rad="254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2800" b="1">
                <a:solidFill>
                  <a:srgbClr val="164094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sz="2000" dirty="0">
                <a:solidFill>
                  <a:srgbClr val="0070C0"/>
                </a:solidFill>
              </a:rPr>
              <a:t>Coordinamento generale             </a:t>
            </a:r>
            <a:r>
              <a:rPr lang="it-IT" sz="2000" dirty="0"/>
              <a:t>Elena Conte</a:t>
            </a:r>
          </a:p>
          <a:p>
            <a:r>
              <a:rPr lang="it-IT" sz="2000" dirty="0">
                <a:solidFill>
                  <a:srgbClr val="0070C0"/>
                </a:solidFill>
              </a:rPr>
              <a:t>Coordinamento PR-FESR                     </a:t>
            </a:r>
            <a:r>
              <a:rPr lang="it-IT" sz="2000" dirty="0"/>
              <a:t>Elena Girola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E797F8B2-7AA1-7765-DC67-9B925740ACDF}"/>
              </a:ext>
            </a:extLst>
          </p:cNvPr>
          <p:cNvSpPr txBox="1"/>
          <p:nvPr/>
        </p:nvSpPr>
        <p:spPr>
          <a:xfrm>
            <a:off x="172947" y="2842897"/>
            <a:ext cx="2955731" cy="1962362"/>
          </a:xfrm>
          <a:prstGeom prst="rect">
            <a:avLst/>
          </a:prstGeom>
          <a:noFill/>
          <a:ln>
            <a:noFill/>
          </a:ln>
          <a:effectLst>
            <a:softEdge rad="254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2800" b="1">
                <a:solidFill>
                  <a:srgbClr val="164094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sz="2000" dirty="0"/>
              <a:t>Silvia Vaghi</a:t>
            </a:r>
          </a:p>
          <a:p>
            <a:r>
              <a:rPr lang="it-IT" sz="2000" dirty="0"/>
              <a:t>Marco Colombo</a:t>
            </a:r>
          </a:p>
          <a:p>
            <a:r>
              <a:rPr lang="it-IT" sz="2000" dirty="0"/>
              <a:t>Silvia Pezzoli</a:t>
            </a:r>
          </a:p>
          <a:p>
            <a:r>
              <a:rPr lang="it-IT" sz="2000" dirty="0"/>
              <a:t> Alessandro Cattini</a:t>
            </a:r>
          </a:p>
          <a:p>
            <a:endParaRPr lang="it-IT" sz="2000" dirty="0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C2D365D-6996-2524-08A6-1BCADAE3D0D4}"/>
              </a:ext>
            </a:extLst>
          </p:cNvPr>
          <p:cNvSpPr txBox="1"/>
          <p:nvPr/>
        </p:nvSpPr>
        <p:spPr>
          <a:xfrm>
            <a:off x="5973644" y="2466834"/>
            <a:ext cx="2955731" cy="2120381"/>
          </a:xfrm>
          <a:prstGeom prst="rect">
            <a:avLst/>
          </a:prstGeom>
          <a:noFill/>
          <a:ln>
            <a:noFill/>
          </a:ln>
          <a:effectLst>
            <a:softEdge rad="254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2800" b="1">
                <a:solidFill>
                  <a:srgbClr val="164094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sz="2000" dirty="0"/>
              <a:t>Enrica Zucca</a:t>
            </a:r>
          </a:p>
          <a:p>
            <a:r>
              <a:rPr lang="it-IT" sz="2000" dirty="0"/>
              <a:t> Selene Cremonesi</a:t>
            </a:r>
          </a:p>
          <a:p>
            <a:r>
              <a:rPr lang="it-IT" sz="2000" dirty="0"/>
              <a:t> Stefano Pingaro</a:t>
            </a:r>
          </a:p>
          <a:p>
            <a:r>
              <a:rPr lang="it-IT" sz="2000" dirty="0"/>
              <a:t>Annalisa Lodigiani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A250FE53-0E52-322B-B3E2-F57DD1E0E212}"/>
              </a:ext>
            </a:extLst>
          </p:cNvPr>
          <p:cNvSpPr txBox="1"/>
          <p:nvPr/>
        </p:nvSpPr>
        <p:spPr>
          <a:xfrm>
            <a:off x="3017913" y="4333760"/>
            <a:ext cx="3179854" cy="2011511"/>
          </a:xfrm>
          <a:prstGeom prst="rect">
            <a:avLst/>
          </a:prstGeom>
          <a:noFill/>
          <a:ln>
            <a:noFill/>
          </a:ln>
          <a:effectLst>
            <a:softEdge rad="254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2800" b="1">
                <a:solidFill>
                  <a:srgbClr val="164094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sz="2000" dirty="0"/>
              <a:t>Cristina Ragazzi </a:t>
            </a:r>
          </a:p>
          <a:p>
            <a:r>
              <a:rPr lang="it-IT" sz="2000" dirty="0"/>
              <a:t>Carlotta Sigismondi </a:t>
            </a:r>
          </a:p>
          <a:p>
            <a:r>
              <a:rPr lang="it-IT" sz="2000" dirty="0"/>
              <a:t>Andrea Mora</a:t>
            </a:r>
          </a:p>
        </p:txBody>
      </p:sp>
    </p:spTree>
    <p:extLst>
      <p:ext uri="{BB962C8B-B14F-4D97-AF65-F5344CB8AC3E}">
        <p14:creationId xmlns:p14="http://schemas.microsoft.com/office/powerpoint/2010/main" val="40310871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CDAAA6B4-52E9-4955-AD28-1CFE770560D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09" b="7770"/>
          <a:stretch/>
        </p:blipFill>
        <p:spPr>
          <a:xfrm>
            <a:off x="3918707" y="6396941"/>
            <a:ext cx="4914900" cy="372975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86E59C25-03C4-4A08-86BB-54CEAE1801B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83177"/>
          <a:stretch/>
        </p:blipFill>
        <p:spPr>
          <a:xfrm>
            <a:off x="319597" y="313629"/>
            <a:ext cx="1432291" cy="696934"/>
          </a:xfrm>
          <a:prstGeom prst="rect">
            <a:avLst/>
          </a:prstGeom>
        </p:spPr>
      </p:pic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14072125-8F48-457F-904A-08984EBD781A}"/>
              </a:ext>
            </a:extLst>
          </p:cNvPr>
          <p:cNvCxnSpPr>
            <a:cxnSpLocks/>
          </p:cNvCxnSpPr>
          <p:nvPr/>
        </p:nvCxnSpPr>
        <p:spPr>
          <a:xfrm>
            <a:off x="410198" y="1010563"/>
            <a:ext cx="8322741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E8325B44-0E15-4F2F-A1A2-7860B364A92C}"/>
              </a:ext>
            </a:extLst>
          </p:cNvPr>
          <p:cNvSpPr txBox="1"/>
          <p:nvPr/>
        </p:nvSpPr>
        <p:spPr>
          <a:xfrm>
            <a:off x="410198" y="2736502"/>
            <a:ext cx="8423409" cy="1384995"/>
          </a:xfrm>
          <a:prstGeom prst="rect">
            <a:avLst/>
          </a:prstGeom>
          <a:noFill/>
          <a:effectLst>
            <a:softEdge rad="127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4000" b="1">
                <a:solidFill>
                  <a:srgbClr val="0070C0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endParaRPr lang="it-IT" dirty="0"/>
          </a:p>
          <a:p>
            <a:r>
              <a:rPr lang="it-IT" dirty="0"/>
              <a:t>Il lavoro che stiamo svolgendo</a:t>
            </a:r>
          </a:p>
          <a:p>
            <a:endParaRPr lang="it-IT" dirty="0"/>
          </a:p>
        </p:txBody>
      </p:sp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E82F9A3A-04A0-EC3B-3F1E-7A31A232D9CD}"/>
              </a:ext>
            </a:extLst>
          </p:cNvPr>
          <p:cNvCxnSpPr>
            <a:cxnSpLocks/>
          </p:cNvCxnSpPr>
          <p:nvPr/>
        </p:nvCxnSpPr>
        <p:spPr>
          <a:xfrm>
            <a:off x="1365956" y="3952165"/>
            <a:ext cx="6513688" cy="0"/>
          </a:xfrm>
          <a:prstGeom prst="line">
            <a:avLst/>
          </a:prstGeom>
          <a:ln w="349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26368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>
            <a:extLst>
              <a:ext uri="{FF2B5EF4-FFF2-40B4-BE49-F238E27FC236}">
                <a16:creationId xmlns:a16="http://schemas.microsoft.com/office/drawing/2014/main" id="{557FB73A-756C-E510-F19B-4BAD884B0A45}"/>
              </a:ext>
            </a:extLst>
          </p:cNvPr>
          <p:cNvSpPr txBox="1"/>
          <p:nvPr/>
        </p:nvSpPr>
        <p:spPr>
          <a:xfrm>
            <a:off x="3397102" y="4278768"/>
            <a:ext cx="3397865" cy="2304660"/>
          </a:xfrm>
          <a:prstGeom prst="rect">
            <a:avLst/>
          </a:prstGeom>
          <a:noFill/>
          <a:ln>
            <a:noFill/>
          </a:ln>
          <a:effectLst>
            <a:softEdge rad="254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1600" b="1">
                <a:solidFill>
                  <a:srgbClr val="0070C0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dirty="0"/>
              <a:t>Acquis</a:t>
            </a:r>
          </a:p>
          <a:p>
            <a:endParaRPr lang="it-IT" dirty="0"/>
          </a:p>
          <a:p>
            <a:r>
              <a:rPr lang="it-IT" dirty="0">
                <a:solidFill>
                  <a:srgbClr val="002060"/>
                </a:solidFill>
              </a:rPr>
              <a:t>Garantire la corretta applicazione delle normative e orientamenti comunitari, nazionali e regionali in materia di ambiente</a:t>
            </a:r>
          </a:p>
          <a:p>
            <a:endParaRPr lang="it-IT" dirty="0">
              <a:solidFill>
                <a:srgbClr val="002060"/>
              </a:solidFill>
            </a:endParaRPr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55A76488-BA9A-3429-7D55-59F235435448}"/>
              </a:ext>
            </a:extLst>
          </p:cNvPr>
          <p:cNvSpPr/>
          <p:nvPr/>
        </p:nvSpPr>
        <p:spPr>
          <a:xfrm>
            <a:off x="4289778" y="4455718"/>
            <a:ext cx="1580444" cy="562823"/>
          </a:xfrm>
          <a:prstGeom prst="rect">
            <a:avLst/>
          </a:prstGeom>
          <a:solidFill>
            <a:srgbClr val="00B0F0">
              <a:alpha val="14000"/>
            </a:srgb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c</a:t>
            </a:r>
          </a:p>
        </p:txBody>
      </p:sp>
      <p:sp>
        <p:nvSpPr>
          <p:cNvPr id="10" name="Rettangolo con angoli arrotondati 17">
            <a:extLst>
              <a:ext uri="{FF2B5EF4-FFF2-40B4-BE49-F238E27FC236}">
                <a16:creationId xmlns:a16="http://schemas.microsoft.com/office/drawing/2014/main" id="{71452DE6-A8B4-38C3-D6D8-4C21D97C08AD}"/>
              </a:ext>
            </a:extLst>
          </p:cNvPr>
          <p:cNvSpPr/>
          <p:nvPr/>
        </p:nvSpPr>
        <p:spPr>
          <a:xfrm>
            <a:off x="-10216" y="1575300"/>
            <a:ext cx="3450899" cy="4821641"/>
          </a:xfrm>
          <a:prstGeom prst="roundRect">
            <a:avLst/>
          </a:prstGeom>
          <a:noFill/>
          <a:ln>
            <a:noFill/>
          </a:ln>
          <a:effectLst>
            <a:softEdge rad="254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600" b="1" dirty="0">
              <a:solidFill>
                <a:srgbClr val="002060"/>
              </a:solidFill>
            </a:endParaRPr>
          </a:p>
          <a:p>
            <a:pPr algn="ctr"/>
            <a:endParaRPr lang="it-IT" sz="1600" b="1" dirty="0">
              <a:solidFill>
                <a:srgbClr val="002060"/>
              </a:solidFill>
            </a:endParaRPr>
          </a:p>
          <a:p>
            <a:pPr algn="ctr"/>
            <a:endParaRPr lang="it-IT" sz="1600" b="1" dirty="0">
              <a:solidFill>
                <a:srgbClr val="002060"/>
              </a:solidFill>
            </a:endParaRPr>
          </a:p>
          <a:p>
            <a:pPr algn="ctr"/>
            <a:endParaRPr lang="it-IT" sz="2800" b="1" dirty="0">
              <a:solidFill>
                <a:srgbClr val="002060"/>
              </a:solidFill>
            </a:endParaRPr>
          </a:p>
          <a:p>
            <a:pPr algn="ctr"/>
            <a:endParaRPr lang="it-IT" sz="1600" b="1" dirty="0">
              <a:solidFill>
                <a:srgbClr val="002060"/>
              </a:solidFill>
            </a:endParaRPr>
          </a:p>
          <a:p>
            <a:pPr algn="ctr"/>
            <a:endParaRPr lang="it-IT" sz="1600" b="1" dirty="0">
              <a:solidFill>
                <a:srgbClr val="002060"/>
              </a:solidFill>
            </a:endParaRPr>
          </a:p>
          <a:p>
            <a:pPr algn="ctr"/>
            <a:r>
              <a:rPr lang="it-IT" sz="1600" b="1" dirty="0">
                <a:solidFill>
                  <a:srgbClr val="0070C0"/>
                </a:solidFill>
              </a:rPr>
              <a:t>Coerenza tra esiti VAS e orientamento alla sostenibilità del PR</a:t>
            </a:r>
          </a:p>
          <a:p>
            <a:pPr algn="ctr"/>
            <a:endParaRPr lang="it-IT" sz="1600" b="1" dirty="0">
              <a:solidFill>
                <a:srgbClr val="002060"/>
              </a:solidFill>
            </a:endParaRPr>
          </a:p>
          <a:p>
            <a:pPr algn="ctr"/>
            <a:r>
              <a:rPr lang="it-IT" sz="1600" b="1" dirty="0">
                <a:solidFill>
                  <a:schemeClr val="tx1"/>
                </a:solidFill>
              </a:rPr>
              <a:t>VAS è un processo attivo, che segue l’evoluzione e l’attuazione del programma, dialoga con programma</a:t>
            </a:r>
          </a:p>
          <a:p>
            <a:pPr algn="ctr"/>
            <a:endParaRPr lang="it-IT" sz="1600" b="1" dirty="0">
              <a:solidFill>
                <a:srgbClr val="002060"/>
              </a:solidFill>
            </a:endParaRPr>
          </a:p>
          <a:p>
            <a:pPr algn="ctr"/>
            <a:r>
              <a:rPr lang="it-IT" sz="1600" b="1" u="sng" dirty="0">
                <a:solidFill>
                  <a:srgbClr val="002060"/>
                </a:solidFill>
              </a:rPr>
              <a:t>Tracciabilità</a:t>
            </a:r>
            <a:r>
              <a:rPr lang="it-IT" sz="1600" b="1" dirty="0">
                <a:solidFill>
                  <a:srgbClr val="002060"/>
                </a:solidFill>
              </a:rPr>
              <a:t> del percorso di declinazione dei contenuti ambientali a partire da quanto indicato nel RA</a:t>
            </a:r>
          </a:p>
          <a:p>
            <a:pPr algn="ctr"/>
            <a:endParaRPr lang="it-IT" sz="1600" b="1" dirty="0">
              <a:solidFill>
                <a:srgbClr val="002060"/>
              </a:solidFill>
            </a:endParaRPr>
          </a:p>
          <a:p>
            <a:pPr algn="ctr"/>
            <a:r>
              <a:rPr lang="it-IT" sz="1600" b="1" u="sng" dirty="0">
                <a:solidFill>
                  <a:srgbClr val="002060"/>
                </a:solidFill>
              </a:rPr>
              <a:t>Indicatori di sostenibilità </a:t>
            </a:r>
          </a:p>
          <a:p>
            <a:pPr algn="ctr"/>
            <a:endParaRPr lang="it-IT" sz="1600" b="1" dirty="0">
              <a:solidFill>
                <a:srgbClr val="002060"/>
              </a:solidFill>
            </a:endParaRPr>
          </a:p>
          <a:p>
            <a:pPr algn="ctr"/>
            <a:r>
              <a:rPr lang="it-IT" sz="1600" b="1" u="sng" dirty="0">
                <a:solidFill>
                  <a:srgbClr val="002060"/>
                </a:solidFill>
              </a:rPr>
              <a:t>Criteri</a:t>
            </a:r>
            <a:r>
              <a:rPr lang="it-IT" sz="1600" b="1" dirty="0">
                <a:solidFill>
                  <a:srgbClr val="002060"/>
                </a:solidFill>
              </a:rPr>
              <a:t> ambientali di ammissibilità + valutazione / premialità </a:t>
            </a:r>
          </a:p>
          <a:p>
            <a:pPr algn="ctr"/>
            <a:endParaRPr lang="it-IT" sz="1600" b="1" dirty="0">
              <a:solidFill>
                <a:srgbClr val="002060"/>
              </a:solidFill>
            </a:endParaRPr>
          </a:p>
          <a:p>
            <a:pPr algn="ctr"/>
            <a:endParaRPr lang="it-IT" sz="1600" b="1" dirty="0">
              <a:solidFill>
                <a:srgbClr val="002060"/>
              </a:solidFill>
            </a:endParaRPr>
          </a:p>
          <a:p>
            <a:pPr algn="ctr"/>
            <a:endParaRPr lang="it-IT" sz="1600" b="1" dirty="0">
              <a:solidFill>
                <a:srgbClr val="002060"/>
              </a:solidFill>
            </a:endParaRPr>
          </a:p>
          <a:p>
            <a:pPr algn="ctr"/>
            <a:endParaRPr lang="it-IT" sz="1600" b="1" dirty="0">
              <a:solidFill>
                <a:srgbClr val="002060"/>
              </a:solidFill>
            </a:endParaRPr>
          </a:p>
          <a:p>
            <a:pPr algn="ctr"/>
            <a:endParaRPr lang="it-IT" sz="1600" b="1" dirty="0">
              <a:solidFill>
                <a:srgbClr val="002060"/>
              </a:solidFill>
            </a:endParaRPr>
          </a:p>
          <a:p>
            <a:pPr algn="ctr"/>
            <a:endParaRPr lang="it-IT" sz="1600" b="1" dirty="0">
              <a:solidFill>
                <a:srgbClr val="002060"/>
              </a:solidFill>
            </a:endParaRPr>
          </a:p>
          <a:p>
            <a:pPr algn="ctr"/>
            <a:endParaRPr lang="it-IT" sz="1600" b="1" dirty="0">
              <a:solidFill>
                <a:srgbClr val="002060"/>
              </a:solidFill>
            </a:endParaRP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A23C8238-51D9-EBAE-8827-C6EEE99E1A03}"/>
              </a:ext>
            </a:extLst>
          </p:cNvPr>
          <p:cNvSpPr/>
          <p:nvPr/>
        </p:nvSpPr>
        <p:spPr>
          <a:xfrm>
            <a:off x="129481" y="1659373"/>
            <a:ext cx="3111734" cy="1027289"/>
          </a:xfrm>
          <a:prstGeom prst="rect">
            <a:avLst/>
          </a:prstGeom>
          <a:solidFill>
            <a:srgbClr val="00B0F0">
              <a:alpha val="14000"/>
            </a:srgb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CDAAA6B4-52E9-4955-AD28-1CFE770560D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509" b="7770"/>
          <a:stretch/>
        </p:blipFill>
        <p:spPr>
          <a:xfrm>
            <a:off x="3918707" y="6396941"/>
            <a:ext cx="4914900" cy="372975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86E59C25-03C4-4A08-86BB-54CEAE1801B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83177"/>
          <a:stretch/>
        </p:blipFill>
        <p:spPr>
          <a:xfrm>
            <a:off x="319597" y="313629"/>
            <a:ext cx="1432291" cy="696934"/>
          </a:xfrm>
          <a:prstGeom prst="rect">
            <a:avLst/>
          </a:prstGeom>
        </p:spPr>
      </p:pic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14072125-8F48-457F-904A-08984EBD781A}"/>
              </a:ext>
            </a:extLst>
          </p:cNvPr>
          <p:cNvCxnSpPr>
            <a:cxnSpLocks/>
          </p:cNvCxnSpPr>
          <p:nvPr/>
        </p:nvCxnSpPr>
        <p:spPr>
          <a:xfrm>
            <a:off x="410198" y="1010563"/>
            <a:ext cx="8322741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Segnaposto testo 2">
            <a:extLst>
              <a:ext uri="{FF2B5EF4-FFF2-40B4-BE49-F238E27FC236}">
                <a16:creationId xmlns:a16="http://schemas.microsoft.com/office/drawing/2014/main" id="{EB535058-0109-D3E3-709E-EF7E8C041F24}"/>
              </a:ext>
            </a:extLst>
          </p:cNvPr>
          <p:cNvSpPr txBox="1">
            <a:spLocks/>
          </p:cNvSpPr>
          <p:nvPr/>
        </p:nvSpPr>
        <p:spPr>
          <a:xfrm>
            <a:off x="159366" y="958851"/>
            <a:ext cx="8824403" cy="718006"/>
          </a:xfrm>
          <a:prstGeom prst="rect">
            <a:avLst/>
          </a:prstGeom>
          <a:effectLst>
            <a:softEdge rad="127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dirty="0"/>
              <a:t>Elementi guida</a:t>
            </a:r>
          </a:p>
        </p:txBody>
      </p:sp>
      <p:sp>
        <p:nvSpPr>
          <p:cNvPr id="8" name="Rettangolo con angoli arrotondati 15">
            <a:extLst>
              <a:ext uri="{FF2B5EF4-FFF2-40B4-BE49-F238E27FC236}">
                <a16:creationId xmlns:a16="http://schemas.microsoft.com/office/drawing/2014/main" id="{39190B70-782B-4262-3CB5-A2B7533F661B}"/>
              </a:ext>
            </a:extLst>
          </p:cNvPr>
          <p:cNvSpPr/>
          <p:nvPr/>
        </p:nvSpPr>
        <p:spPr>
          <a:xfrm>
            <a:off x="3271101" y="1491313"/>
            <a:ext cx="3523866" cy="3054256"/>
          </a:xfrm>
          <a:prstGeom prst="roundRect">
            <a:avLst>
              <a:gd name="adj" fmla="val 17641"/>
            </a:avLst>
          </a:prstGeom>
          <a:noFill/>
          <a:ln>
            <a:noFill/>
          </a:ln>
          <a:effectLst>
            <a:softEdge rad="254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600" b="1" dirty="0">
              <a:solidFill>
                <a:srgbClr val="0070C0"/>
              </a:solidFill>
            </a:endParaRPr>
          </a:p>
          <a:p>
            <a:pPr algn="ctr"/>
            <a:r>
              <a:rPr lang="it-IT" sz="1600" b="1" dirty="0">
                <a:solidFill>
                  <a:srgbClr val="0070C0"/>
                </a:solidFill>
              </a:rPr>
              <a:t>Semplificazione e fattibilità</a:t>
            </a:r>
          </a:p>
          <a:p>
            <a:pPr algn="ctr"/>
            <a:endParaRPr lang="it-IT" sz="1600" b="1" u="sng" dirty="0">
              <a:solidFill>
                <a:srgbClr val="002060"/>
              </a:solidFill>
            </a:endParaRPr>
          </a:p>
          <a:p>
            <a:pPr algn="ctr"/>
            <a:r>
              <a:rPr lang="it-IT" sz="1600" b="1" u="sng" dirty="0">
                <a:solidFill>
                  <a:srgbClr val="002060"/>
                </a:solidFill>
              </a:rPr>
              <a:t>Proporzionalità dell’applicazione</a:t>
            </a:r>
            <a:r>
              <a:rPr lang="it-IT" sz="1600" b="1" dirty="0">
                <a:solidFill>
                  <a:srgbClr val="002060"/>
                </a:solidFill>
              </a:rPr>
              <a:t>, tenuto conto di dimensioni e tipologia di intervento in relazione ai contesti</a:t>
            </a:r>
          </a:p>
          <a:p>
            <a:pPr algn="ctr"/>
            <a:endParaRPr lang="it-IT" sz="1600" b="1" dirty="0">
              <a:solidFill>
                <a:srgbClr val="002060"/>
              </a:solidFill>
            </a:endParaRPr>
          </a:p>
          <a:p>
            <a:pPr algn="ctr"/>
            <a:r>
              <a:rPr lang="it-IT" sz="1600" b="1" u="sng" dirty="0">
                <a:solidFill>
                  <a:srgbClr val="002060"/>
                </a:solidFill>
              </a:rPr>
              <a:t>Oggettività</a:t>
            </a:r>
            <a:r>
              <a:rPr lang="it-IT" sz="1600" b="1" dirty="0">
                <a:solidFill>
                  <a:srgbClr val="002060"/>
                </a:solidFill>
              </a:rPr>
              <a:t> di criteri e prove vs. autodichiarazione </a:t>
            </a:r>
          </a:p>
        </p:txBody>
      </p:sp>
      <p:sp>
        <p:nvSpPr>
          <p:cNvPr id="17" name="Rettangolo con angoli arrotondati 15">
            <a:extLst>
              <a:ext uri="{FF2B5EF4-FFF2-40B4-BE49-F238E27FC236}">
                <a16:creationId xmlns:a16="http://schemas.microsoft.com/office/drawing/2014/main" id="{1DF5B0BF-5AFB-2695-DFB3-49AEAEF91C10}"/>
              </a:ext>
            </a:extLst>
          </p:cNvPr>
          <p:cNvSpPr/>
          <p:nvPr/>
        </p:nvSpPr>
        <p:spPr>
          <a:xfrm>
            <a:off x="6731967" y="1560068"/>
            <a:ext cx="2402829" cy="2688052"/>
          </a:xfrm>
          <a:prstGeom prst="roundRect">
            <a:avLst/>
          </a:prstGeom>
          <a:noFill/>
          <a:ln>
            <a:noFill/>
          </a:ln>
          <a:effectLst>
            <a:softEdge rad="254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600" b="1" dirty="0">
              <a:solidFill>
                <a:srgbClr val="0070C0"/>
              </a:solidFill>
            </a:endParaRPr>
          </a:p>
          <a:p>
            <a:pPr algn="ctr"/>
            <a:endParaRPr lang="it-IT" sz="1600" b="1" dirty="0">
              <a:solidFill>
                <a:srgbClr val="0070C0"/>
              </a:solidFill>
            </a:endParaRPr>
          </a:p>
          <a:p>
            <a:pPr algn="ctr"/>
            <a:r>
              <a:rPr lang="it-IT" sz="1600" b="1" dirty="0">
                <a:solidFill>
                  <a:srgbClr val="0070C0"/>
                </a:solidFill>
              </a:rPr>
              <a:t>Governance</a:t>
            </a:r>
          </a:p>
          <a:p>
            <a:pPr algn="ctr"/>
            <a:endParaRPr lang="it-IT" sz="1600" b="1" dirty="0">
              <a:solidFill>
                <a:srgbClr val="002060"/>
              </a:solidFill>
            </a:endParaRPr>
          </a:p>
          <a:p>
            <a:pPr algn="ctr"/>
            <a:r>
              <a:rPr lang="it-IT" sz="1600" b="1" dirty="0">
                <a:solidFill>
                  <a:srgbClr val="002060"/>
                </a:solidFill>
              </a:rPr>
              <a:t>Soggetti, ruoli, modalità di collaborazione</a:t>
            </a:r>
          </a:p>
          <a:p>
            <a:pPr algn="ctr"/>
            <a:endParaRPr lang="it-IT" sz="1600" b="1" dirty="0">
              <a:solidFill>
                <a:srgbClr val="002060"/>
              </a:solidFill>
            </a:endParaRPr>
          </a:p>
          <a:p>
            <a:pPr algn="ctr"/>
            <a:r>
              <a:rPr lang="it-IT" sz="1600" b="1" dirty="0" err="1">
                <a:solidFill>
                  <a:srgbClr val="002060"/>
                </a:solidFill>
              </a:rPr>
              <a:t>Capacity</a:t>
            </a:r>
            <a:r>
              <a:rPr lang="it-IT" sz="1600" b="1" dirty="0">
                <a:solidFill>
                  <a:srgbClr val="002060"/>
                </a:solidFill>
              </a:rPr>
              <a:t> building</a:t>
            </a:r>
          </a:p>
          <a:p>
            <a:pPr algn="ctr"/>
            <a:endParaRPr lang="it-IT" sz="1600" b="1" dirty="0">
              <a:solidFill>
                <a:srgbClr val="002060"/>
              </a:solidFill>
            </a:endParaRPr>
          </a:p>
          <a:p>
            <a:pPr algn="ctr"/>
            <a:endParaRPr lang="it-IT" sz="1600" b="1" dirty="0">
              <a:solidFill>
                <a:srgbClr val="002060"/>
              </a:solidFill>
            </a:endParaRPr>
          </a:p>
          <a:p>
            <a:pPr algn="ctr"/>
            <a:endParaRPr lang="it-IT" sz="1600" b="1" dirty="0">
              <a:solidFill>
                <a:srgbClr val="002060"/>
              </a:solidFill>
            </a:endParaRPr>
          </a:p>
          <a:p>
            <a:pPr algn="ctr"/>
            <a:endParaRPr lang="it-IT" sz="1600" b="1" dirty="0">
              <a:solidFill>
                <a:srgbClr val="0070C0"/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EE47E621-6A92-C64D-1195-E36F961D131B}"/>
              </a:ext>
            </a:extLst>
          </p:cNvPr>
          <p:cNvSpPr txBox="1"/>
          <p:nvPr/>
        </p:nvSpPr>
        <p:spPr>
          <a:xfrm>
            <a:off x="6972824" y="4090122"/>
            <a:ext cx="2048320" cy="1977597"/>
          </a:xfrm>
          <a:prstGeom prst="rect">
            <a:avLst/>
          </a:prstGeom>
          <a:noFill/>
          <a:ln w="34925">
            <a:noFill/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sz="1800" dirty="0">
                <a:solidFill>
                  <a:srgbClr val="002060"/>
                </a:solidFill>
              </a:rPr>
              <a:t>Percorso in divenire, contestualizzato sugli strumenti attivati</a:t>
            </a:r>
          </a:p>
          <a:p>
            <a:r>
              <a:rPr lang="it-IT" sz="1800" dirty="0">
                <a:solidFill>
                  <a:srgbClr val="002060"/>
                </a:solidFill>
              </a:rPr>
              <a:t>(caso per caso)</a:t>
            </a:r>
          </a:p>
        </p:txBody>
      </p:sp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AB21B758-C574-8598-8815-F6771585AAFA}"/>
              </a:ext>
            </a:extLst>
          </p:cNvPr>
          <p:cNvCxnSpPr>
            <a:cxnSpLocks/>
          </p:cNvCxnSpPr>
          <p:nvPr/>
        </p:nvCxnSpPr>
        <p:spPr>
          <a:xfrm>
            <a:off x="3375169" y="1916756"/>
            <a:ext cx="0" cy="4006113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5F0DF034-2718-3952-AC99-5F64E52F7C94}"/>
              </a:ext>
            </a:extLst>
          </p:cNvPr>
          <p:cNvCxnSpPr>
            <a:cxnSpLocks/>
          </p:cNvCxnSpPr>
          <p:nvPr/>
        </p:nvCxnSpPr>
        <p:spPr>
          <a:xfrm>
            <a:off x="6768680" y="1676857"/>
            <a:ext cx="26287" cy="1867854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diritto 12">
            <a:extLst>
              <a:ext uri="{FF2B5EF4-FFF2-40B4-BE49-F238E27FC236}">
                <a16:creationId xmlns:a16="http://schemas.microsoft.com/office/drawing/2014/main" id="{C92BE231-37D1-74AB-C64C-58CACB54846F}"/>
              </a:ext>
            </a:extLst>
          </p:cNvPr>
          <p:cNvCxnSpPr>
            <a:cxnSpLocks/>
          </p:cNvCxnSpPr>
          <p:nvPr/>
        </p:nvCxnSpPr>
        <p:spPr>
          <a:xfrm>
            <a:off x="3646311" y="4387524"/>
            <a:ext cx="2867378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diritto 15">
            <a:extLst>
              <a:ext uri="{FF2B5EF4-FFF2-40B4-BE49-F238E27FC236}">
                <a16:creationId xmlns:a16="http://schemas.microsoft.com/office/drawing/2014/main" id="{7A2754D8-3ED6-966F-BD39-053221B54B53}"/>
              </a:ext>
            </a:extLst>
          </p:cNvPr>
          <p:cNvCxnSpPr>
            <a:cxnSpLocks/>
          </p:cNvCxnSpPr>
          <p:nvPr/>
        </p:nvCxnSpPr>
        <p:spPr>
          <a:xfrm flipV="1">
            <a:off x="6999111" y="3691467"/>
            <a:ext cx="0" cy="2427111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diritto 21">
            <a:extLst>
              <a:ext uri="{FF2B5EF4-FFF2-40B4-BE49-F238E27FC236}">
                <a16:creationId xmlns:a16="http://schemas.microsoft.com/office/drawing/2014/main" id="{E913EDF4-38D3-BA38-C1AE-39450FB02295}"/>
              </a:ext>
            </a:extLst>
          </p:cNvPr>
          <p:cNvCxnSpPr>
            <a:cxnSpLocks/>
          </p:cNvCxnSpPr>
          <p:nvPr/>
        </p:nvCxnSpPr>
        <p:spPr>
          <a:xfrm flipH="1">
            <a:off x="6794967" y="3945272"/>
            <a:ext cx="2162574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ttangolo 14">
            <a:extLst>
              <a:ext uri="{FF2B5EF4-FFF2-40B4-BE49-F238E27FC236}">
                <a16:creationId xmlns:a16="http://schemas.microsoft.com/office/drawing/2014/main" id="{89C7B96A-D180-921F-B21A-4378D47BB3FA}"/>
              </a:ext>
            </a:extLst>
          </p:cNvPr>
          <p:cNvSpPr/>
          <p:nvPr/>
        </p:nvSpPr>
        <p:spPr>
          <a:xfrm>
            <a:off x="3440684" y="1911057"/>
            <a:ext cx="3111734" cy="562823"/>
          </a:xfrm>
          <a:prstGeom prst="rect">
            <a:avLst/>
          </a:prstGeom>
          <a:solidFill>
            <a:srgbClr val="00B0F0">
              <a:alpha val="14000"/>
            </a:srgb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1F5A2875-997A-20ED-FB08-0F8D8503F1F8}"/>
              </a:ext>
            </a:extLst>
          </p:cNvPr>
          <p:cNvSpPr/>
          <p:nvPr/>
        </p:nvSpPr>
        <p:spPr>
          <a:xfrm>
            <a:off x="7143159" y="1663726"/>
            <a:ext cx="1580444" cy="562823"/>
          </a:xfrm>
          <a:prstGeom prst="rect">
            <a:avLst/>
          </a:prstGeom>
          <a:solidFill>
            <a:srgbClr val="00B0F0">
              <a:alpha val="14000"/>
            </a:srgb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38702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8" grpId="0" animBg="1"/>
      <p:bldP spid="10" grpId="0"/>
      <p:bldP spid="12" grpId="0" animBg="1"/>
      <p:bldP spid="8" grpId="0"/>
      <p:bldP spid="17" grpId="0"/>
      <p:bldP spid="9" grpId="0"/>
      <p:bldP spid="15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CDAAA6B4-52E9-4955-AD28-1CFE770560D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09" b="7770"/>
          <a:stretch/>
        </p:blipFill>
        <p:spPr>
          <a:xfrm>
            <a:off x="3918707" y="6396941"/>
            <a:ext cx="4914900" cy="372975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86E59C25-03C4-4A08-86BB-54CEAE1801B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83177"/>
          <a:stretch/>
        </p:blipFill>
        <p:spPr>
          <a:xfrm>
            <a:off x="319597" y="313629"/>
            <a:ext cx="1432291" cy="696934"/>
          </a:xfrm>
          <a:prstGeom prst="rect">
            <a:avLst/>
          </a:prstGeom>
        </p:spPr>
      </p:pic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14072125-8F48-457F-904A-08984EBD781A}"/>
              </a:ext>
            </a:extLst>
          </p:cNvPr>
          <p:cNvCxnSpPr>
            <a:cxnSpLocks/>
          </p:cNvCxnSpPr>
          <p:nvPr/>
        </p:nvCxnSpPr>
        <p:spPr>
          <a:xfrm>
            <a:off x="410198" y="1010563"/>
            <a:ext cx="8322741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44EC052-A2AC-A0F8-FAC2-DC6CBD0B387D}"/>
              </a:ext>
            </a:extLst>
          </p:cNvPr>
          <p:cNvSpPr txBox="1"/>
          <p:nvPr/>
        </p:nvSpPr>
        <p:spPr>
          <a:xfrm>
            <a:off x="80389" y="3037787"/>
            <a:ext cx="1213478" cy="407035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lnSpc>
                <a:spcPct val="107000"/>
              </a:lnSpc>
              <a:spcAft>
                <a:spcPts val="800"/>
              </a:spcAft>
              <a:defRPr sz="2400"/>
            </a:lvl1pPr>
          </a:lstStyle>
          <a:p>
            <a:r>
              <a:rPr lang="it-IT" sz="2000" dirty="0"/>
              <a:t>CRITERI</a:t>
            </a:r>
          </a:p>
        </p:txBody>
      </p:sp>
      <p:sp>
        <p:nvSpPr>
          <p:cNvPr id="7" name="Freccia a destra 6">
            <a:extLst>
              <a:ext uri="{FF2B5EF4-FFF2-40B4-BE49-F238E27FC236}">
                <a16:creationId xmlns:a16="http://schemas.microsoft.com/office/drawing/2014/main" id="{847E6B95-609D-1634-CCA2-581294FE244B}"/>
              </a:ext>
            </a:extLst>
          </p:cNvPr>
          <p:cNvSpPr/>
          <p:nvPr/>
        </p:nvSpPr>
        <p:spPr>
          <a:xfrm>
            <a:off x="139443" y="1042504"/>
            <a:ext cx="8924317" cy="1370085"/>
          </a:xfrm>
          <a:prstGeom prst="rightArrow">
            <a:avLst/>
          </a:prstGeom>
          <a:solidFill>
            <a:srgbClr val="00B050">
              <a:alpha val="80000"/>
            </a:srgbClr>
          </a:solidFill>
          <a:ln>
            <a:noFill/>
          </a:ln>
          <a:effectLst>
            <a:softEdge rad="508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/>
              <a:t>CICLO DI VITA DI UN’INIZIATIVA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F223829C-A53B-F981-94B5-EAAC2308AB54}"/>
              </a:ext>
            </a:extLst>
          </p:cNvPr>
          <p:cNvSpPr txBox="1"/>
          <p:nvPr/>
        </p:nvSpPr>
        <p:spPr>
          <a:xfrm>
            <a:off x="1252638" y="3037787"/>
            <a:ext cx="925113" cy="407035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lnSpc>
                <a:spcPct val="107000"/>
              </a:lnSpc>
              <a:spcAft>
                <a:spcPts val="800"/>
              </a:spcAft>
              <a:defRPr sz="2400"/>
            </a:lvl1pPr>
          </a:lstStyle>
          <a:p>
            <a:r>
              <a:rPr lang="it-IT" sz="2000" dirty="0"/>
              <a:t>DGR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F8FAA60E-BA63-BE3B-7906-B50E4ABC9E05}"/>
              </a:ext>
            </a:extLst>
          </p:cNvPr>
          <p:cNvSpPr txBox="1"/>
          <p:nvPr/>
        </p:nvSpPr>
        <p:spPr>
          <a:xfrm>
            <a:off x="2219752" y="2796199"/>
            <a:ext cx="1446894" cy="736355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lnSpc>
                <a:spcPct val="107000"/>
              </a:lnSpc>
              <a:spcAft>
                <a:spcPts val="800"/>
              </a:spcAft>
              <a:defRPr sz="2400"/>
            </a:lvl1pPr>
          </a:lstStyle>
          <a:p>
            <a:r>
              <a:rPr lang="it-IT" sz="2000" dirty="0"/>
              <a:t>DECRETO BANDO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CD9B7360-6F65-717F-AE7C-0DD74665E3ED}"/>
              </a:ext>
            </a:extLst>
          </p:cNvPr>
          <p:cNvSpPr txBox="1"/>
          <p:nvPr/>
        </p:nvSpPr>
        <p:spPr>
          <a:xfrm>
            <a:off x="3877745" y="2998490"/>
            <a:ext cx="2532654" cy="407035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lnSpc>
                <a:spcPct val="107000"/>
              </a:lnSpc>
              <a:spcAft>
                <a:spcPts val="800"/>
              </a:spcAft>
              <a:defRPr sz="2400"/>
            </a:lvl1pPr>
          </a:lstStyle>
          <a:p>
            <a:r>
              <a:rPr lang="it-IT" sz="2000" dirty="0"/>
              <a:t>VALUTAZIONE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EC6644FF-4D7F-63BE-306D-D9B0379F978B}"/>
              </a:ext>
            </a:extLst>
          </p:cNvPr>
          <p:cNvSpPr txBox="1"/>
          <p:nvPr/>
        </p:nvSpPr>
        <p:spPr>
          <a:xfrm>
            <a:off x="6709786" y="2439088"/>
            <a:ext cx="2301859" cy="1270861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lnSpc>
                <a:spcPct val="107000"/>
              </a:lnSpc>
              <a:spcAft>
                <a:spcPts val="800"/>
              </a:spcAft>
              <a:defRPr sz="2400"/>
            </a:lvl1pPr>
          </a:lstStyle>
          <a:p>
            <a:r>
              <a:rPr lang="it-IT" sz="2000" b="1" dirty="0"/>
              <a:t>Rendicontazione</a:t>
            </a:r>
          </a:p>
          <a:p>
            <a:r>
              <a:rPr lang="it-IT" sz="2000" b="1" dirty="0"/>
              <a:t>e</a:t>
            </a:r>
          </a:p>
          <a:p>
            <a:r>
              <a:rPr lang="it-IT" sz="2000" b="1" dirty="0"/>
              <a:t>controllo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C0F480FA-C629-9BCE-3868-10AC20222AB1}"/>
              </a:ext>
            </a:extLst>
          </p:cNvPr>
          <p:cNvSpPr txBox="1"/>
          <p:nvPr/>
        </p:nvSpPr>
        <p:spPr>
          <a:xfrm>
            <a:off x="3765483" y="3358423"/>
            <a:ext cx="2724413" cy="407035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lnSpc>
                <a:spcPct val="107000"/>
              </a:lnSpc>
              <a:spcAft>
                <a:spcPts val="800"/>
              </a:spcAft>
              <a:defRPr sz="2400"/>
            </a:lvl1pPr>
          </a:lstStyle>
          <a:p>
            <a:r>
              <a:rPr lang="it-IT" sz="2000" dirty="0"/>
              <a:t>SUPPORTO IN ITINERE</a:t>
            </a:r>
          </a:p>
        </p:txBody>
      </p:sp>
      <p:sp>
        <p:nvSpPr>
          <p:cNvPr id="17" name="Connettore 16">
            <a:extLst>
              <a:ext uri="{FF2B5EF4-FFF2-40B4-BE49-F238E27FC236}">
                <a16:creationId xmlns:a16="http://schemas.microsoft.com/office/drawing/2014/main" id="{27E37DC0-ED5C-9C80-E4E2-FDB52AC10CB4}"/>
              </a:ext>
            </a:extLst>
          </p:cNvPr>
          <p:cNvSpPr/>
          <p:nvPr/>
        </p:nvSpPr>
        <p:spPr>
          <a:xfrm>
            <a:off x="139443" y="3764378"/>
            <a:ext cx="3601237" cy="2385222"/>
          </a:xfrm>
          <a:prstGeom prst="flowChartConnector">
            <a:avLst/>
          </a:prstGeom>
          <a:solidFill>
            <a:schemeClr val="accent1">
              <a:alpha val="80000"/>
            </a:schemeClr>
          </a:solidFill>
          <a:ln>
            <a:noFill/>
          </a:ln>
          <a:effectLst>
            <a:softEdge rad="1143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Più di 30 iniziative</a:t>
            </a:r>
          </a:p>
          <a:p>
            <a:pPr algn="ctr"/>
            <a:r>
              <a:rPr lang="it-IT" sz="2000" b="1" dirty="0"/>
              <a:t>con circa 100 principali contributi e interlocuzioni</a:t>
            </a:r>
          </a:p>
        </p:txBody>
      </p:sp>
      <p:sp>
        <p:nvSpPr>
          <p:cNvPr id="18" name="Connettore 17">
            <a:extLst>
              <a:ext uri="{FF2B5EF4-FFF2-40B4-BE49-F238E27FC236}">
                <a16:creationId xmlns:a16="http://schemas.microsoft.com/office/drawing/2014/main" id="{05FC994D-688F-99BE-1C7A-62F95488C8C2}"/>
              </a:ext>
            </a:extLst>
          </p:cNvPr>
          <p:cNvSpPr/>
          <p:nvPr/>
        </p:nvSpPr>
        <p:spPr>
          <a:xfrm>
            <a:off x="3897239" y="3920527"/>
            <a:ext cx="2570096" cy="2180712"/>
          </a:xfrm>
          <a:prstGeom prst="flowChartConnector">
            <a:avLst/>
          </a:prstGeom>
          <a:solidFill>
            <a:schemeClr val="accent1">
              <a:alpha val="80000"/>
            </a:schemeClr>
          </a:solidFill>
          <a:ln>
            <a:noFill/>
          </a:ln>
          <a:effectLst>
            <a:softEdge rad="1143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/>
              <a:t>12 tra Nuclei di Valutazione o Gruppi di Lavoro</a:t>
            </a:r>
          </a:p>
          <a:p>
            <a:pPr algn="ctr"/>
            <a:endParaRPr lang="it-IT" b="1" dirty="0"/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A5C83CC1-02BA-5A18-D280-0E9590FD1A3D}"/>
              </a:ext>
            </a:extLst>
          </p:cNvPr>
          <p:cNvSpPr txBox="1"/>
          <p:nvPr/>
        </p:nvSpPr>
        <p:spPr>
          <a:xfrm>
            <a:off x="216350" y="2326199"/>
            <a:ext cx="3388588" cy="407035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lnSpc>
                <a:spcPct val="107000"/>
              </a:lnSpc>
              <a:spcAft>
                <a:spcPts val="800"/>
              </a:spcAft>
              <a:defRPr sz="2400"/>
            </a:lvl1pPr>
          </a:lstStyle>
          <a:p>
            <a:r>
              <a:rPr lang="it-IT" sz="2000" b="1" dirty="0"/>
              <a:t>Progettazione iniziativa</a:t>
            </a:r>
          </a:p>
        </p:txBody>
      </p:sp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168B131A-79C3-E088-8D95-980106E57B39}"/>
              </a:ext>
            </a:extLst>
          </p:cNvPr>
          <p:cNvSpPr txBox="1"/>
          <p:nvPr/>
        </p:nvSpPr>
        <p:spPr>
          <a:xfrm>
            <a:off x="4112222" y="2208432"/>
            <a:ext cx="2063701" cy="736355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lnSpc>
                <a:spcPct val="107000"/>
              </a:lnSpc>
              <a:spcAft>
                <a:spcPts val="800"/>
              </a:spcAft>
              <a:defRPr sz="2400"/>
            </a:lvl1pPr>
          </a:lstStyle>
          <a:p>
            <a:r>
              <a:rPr lang="it-IT" sz="2000" b="1" dirty="0"/>
              <a:t>Presentazione e istruttoria </a:t>
            </a:r>
          </a:p>
        </p:txBody>
      </p:sp>
      <p:sp>
        <p:nvSpPr>
          <p:cNvPr id="26" name="Connettore 25">
            <a:extLst>
              <a:ext uri="{FF2B5EF4-FFF2-40B4-BE49-F238E27FC236}">
                <a16:creationId xmlns:a16="http://schemas.microsoft.com/office/drawing/2014/main" id="{C09460F8-30CF-D6BC-1F82-6C6F81CA7EB9}"/>
              </a:ext>
            </a:extLst>
          </p:cNvPr>
          <p:cNvSpPr/>
          <p:nvPr/>
        </p:nvSpPr>
        <p:spPr>
          <a:xfrm>
            <a:off x="6640089" y="3901348"/>
            <a:ext cx="2503911" cy="2072757"/>
          </a:xfrm>
          <a:prstGeom prst="flowChartConnector">
            <a:avLst/>
          </a:prstGeom>
          <a:solidFill>
            <a:schemeClr val="accent1">
              <a:alpha val="80000"/>
            </a:schemeClr>
          </a:solidFill>
          <a:ln>
            <a:noFill/>
          </a:ln>
          <a:effectLst>
            <a:softEdge rad="1143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/>
              <a:t>Linee</a:t>
            </a:r>
          </a:p>
          <a:p>
            <a:pPr algn="ctr"/>
            <a:r>
              <a:rPr lang="it-IT" b="1" dirty="0"/>
              <a:t>guida rendicontazione</a:t>
            </a:r>
          </a:p>
          <a:p>
            <a:pPr algn="ctr"/>
            <a:endParaRPr lang="it-IT" b="1" dirty="0"/>
          </a:p>
        </p:txBody>
      </p:sp>
      <p:cxnSp>
        <p:nvCxnSpPr>
          <p:cNvPr id="24" name="Connettore diritto 23">
            <a:extLst>
              <a:ext uri="{FF2B5EF4-FFF2-40B4-BE49-F238E27FC236}">
                <a16:creationId xmlns:a16="http://schemas.microsoft.com/office/drawing/2014/main" id="{B366FB40-F718-58D3-0C84-64305194A623}"/>
              </a:ext>
            </a:extLst>
          </p:cNvPr>
          <p:cNvCxnSpPr/>
          <p:nvPr/>
        </p:nvCxnSpPr>
        <p:spPr>
          <a:xfrm>
            <a:off x="3777422" y="2208432"/>
            <a:ext cx="0" cy="4188509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diritto 26">
            <a:extLst>
              <a:ext uri="{FF2B5EF4-FFF2-40B4-BE49-F238E27FC236}">
                <a16:creationId xmlns:a16="http://schemas.microsoft.com/office/drawing/2014/main" id="{41CF624D-1C11-2D7B-F4B0-A57C23D1914E}"/>
              </a:ext>
            </a:extLst>
          </p:cNvPr>
          <p:cNvCxnSpPr/>
          <p:nvPr/>
        </p:nvCxnSpPr>
        <p:spPr>
          <a:xfrm>
            <a:off x="6618012" y="2208432"/>
            <a:ext cx="0" cy="4188509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1964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1" grpId="0"/>
      <p:bldP spid="12" grpId="0"/>
      <p:bldP spid="16" grpId="0"/>
      <p:bldP spid="17" grpId="0" animBg="1"/>
      <p:bldP spid="18" grpId="0" animBg="1"/>
      <p:bldP spid="20" grpId="0"/>
      <p:bldP spid="25" grpId="0"/>
      <p:bldP spid="2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Tema di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i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i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i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i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i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2108</TotalTime>
  <Words>832</Words>
  <Application>Microsoft Office PowerPoint</Application>
  <PresentationFormat>Presentazione su schermo (4:3)</PresentationFormat>
  <Paragraphs>215</Paragraphs>
  <Slides>18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Candara</vt:lpstr>
      <vt:lpstr>Helvetica</vt:lpstr>
      <vt:lpstr>Office Theme</vt:lpstr>
      <vt:lpstr>COMITATO DI SORVEGLIANZA PR FESR 2021-2027  Informativa Autorità Ambientale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COMITATO DI SORVEGLIANZA PR FESR 2021-2027</dc:title>
  <dc:creator>Giorgio Bocca</dc:creator>
  <cp:lastModifiedBy>Autorità Ambientale</cp:lastModifiedBy>
  <cp:revision>118</cp:revision>
  <dcterms:created xsi:type="dcterms:W3CDTF">2022-09-05T08:24:22Z</dcterms:created>
  <dcterms:modified xsi:type="dcterms:W3CDTF">2024-10-24T06:51:13Z</dcterms:modified>
</cp:coreProperties>
</file>