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sldIdLst>
    <p:sldId id="257" r:id="rId2"/>
    <p:sldId id="888" r:id="rId3"/>
    <p:sldId id="899" r:id="rId4"/>
    <p:sldId id="901" r:id="rId5"/>
    <p:sldId id="900" r:id="rId6"/>
    <p:sldId id="89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A38"/>
    <a:srgbClr val="FFFFFF"/>
    <a:srgbClr val="219965"/>
    <a:srgbClr val="6CA476"/>
    <a:srgbClr val="DEE7D1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6B1A3-9B86-4DD1-B744-59B1C732E8BB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84F77-58EF-409E-B81D-D71B655332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93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84F77-58EF-409E-B81D-D71B655332A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35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95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41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36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11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85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1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26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43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27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05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11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68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salmonastero.org/2015/01/27/scuola-elementare-casal-monaster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25A5AB3-C011-4BD1-AF68-DF533DAE989C}"/>
              </a:ext>
            </a:extLst>
          </p:cNvPr>
          <p:cNvSpPr/>
          <p:nvPr/>
        </p:nvSpPr>
        <p:spPr>
          <a:xfrm>
            <a:off x="142875" y="133350"/>
            <a:ext cx="11928353" cy="6575949"/>
          </a:xfrm>
          <a:prstGeom prst="rect">
            <a:avLst/>
          </a:prstGeom>
          <a:noFill/>
          <a:ln w="29210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28BAA6-C9B2-4BB8-9BE6-E4018F1DA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46" y="595117"/>
            <a:ext cx="10113508" cy="82789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BCBF854-F0CC-40A8-DD3E-E826C67E1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92" r="27068" b="-2294"/>
          <a:stretch/>
        </p:blipFill>
        <p:spPr>
          <a:xfrm>
            <a:off x="303111" y="6609030"/>
            <a:ext cx="2141325" cy="18107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E1ED3F5D-F814-CAE0-6BB4-414392EFDCE5}"/>
              </a:ext>
            </a:extLst>
          </p:cNvPr>
          <p:cNvSpPr txBox="1">
            <a:spLocks/>
          </p:cNvSpPr>
          <p:nvPr/>
        </p:nvSpPr>
        <p:spPr>
          <a:xfrm>
            <a:off x="1121323" y="2409866"/>
            <a:ext cx="10113507" cy="11838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>
                <a:solidFill>
                  <a:srgbClr val="007239"/>
                </a:solidFill>
                <a:latin typeface="Century Gothic" panose="020B0502020202020204" pitchFamily="34" charset="0"/>
              </a:rPr>
              <a:t>COMITATO DI SORVEGLIANZA</a:t>
            </a:r>
            <a:br>
              <a:rPr lang="it-IT" sz="4400" b="1">
                <a:solidFill>
                  <a:srgbClr val="007239"/>
                </a:solidFill>
                <a:latin typeface="Century Gothic" panose="020B0502020202020204" pitchFamily="34" charset="0"/>
              </a:rPr>
            </a:br>
            <a:r>
              <a:rPr lang="it-IT" sz="4400" b="1">
                <a:solidFill>
                  <a:srgbClr val="007239"/>
                </a:solidFill>
                <a:latin typeface="Century Gothic" panose="020B0502020202020204" pitchFamily="34" charset="0"/>
              </a:rPr>
              <a:t>PR FESR 2021-2027</a:t>
            </a:r>
            <a:endParaRPr lang="it-IT" sz="4400" b="1" dirty="0">
              <a:latin typeface="Century Gothic" panose="020B0502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0C34E7B-50BF-723C-8022-66E2D7660F61}"/>
              </a:ext>
            </a:extLst>
          </p:cNvPr>
          <p:cNvSpPr txBox="1"/>
          <p:nvPr/>
        </p:nvSpPr>
        <p:spPr>
          <a:xfrm>
            <a:off x="1039246" y="5696972"/>
            <a:ext cx="10113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000" dirty="0">
                <a:latin typeface="Century Gothic" panose="020B0502020202020204" pitchFamily="34" charset="0"/>
              </a:rPr>
              <a:t>Milano, 24 e 25 ottobre 2024</a:t>
            </a:r>
            <a:endParaRPr lang="it-IT" sz="2000" dirty="0">
              <a:latin typeface="Century Gothic" panose="020B0502020202020204" pitchFamily="34" charset="0"/>
              <a:cs typeface="Helvetica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8C35ACF-A372-D3F8-F1FB-5DBFB32FE0E9}"/>
              </a:ext>
            </a:extLst>
          </p:cNvPr>
          <p:cNvSpPr txBox="1">
            <a:spLocks/>
          </p:cNvSpPr>
          <p:nvPr/>
        </p:nvSpPr>
        <p:spPr>
          <a:xfrm>
            <a:off x="1039246" y="4040478"/>
            <a:ext cx="10113507" cy="6441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Century Gothic" panose="020B0502020202020204" pitchFamily="34" charset="0"/>
              </a:rPr>
              <a:t>FESR, uno strumento per la transizione energetica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90FD09-47C6-D9A9-314F-F46F722F27A7}"/>
              </a:ext>
            </a:extLst>
          </p:cNvPr>
          <p:cNvSpPr txBox="1"/>
          <p:nvPr/>
        </p:nvSpPr>
        <p:spPr>
          <a:xfrm>
            <a:off x="1050297" y="4684645"/>
            <a:ext cx="1011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dirty="0">
                <a:latin typeface="Century Gothic" panose="020B0502020202020204" pitchFamily="34" charset="0"/>
              </a:rPr>
              <a:t>Dr.ssa Elena Colombo-Dirigente U.O. Risorse Energetiche-D.G. Enti Locali, Montagna, Risorse Energetiche e Utilizzo Risorsa Idrica</a:t>
            </a:r>
            <a:endParaRPr lang="it-IT" dirty="0">
              <a:latin typeface="Century Gothic" panose="020B050202020202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315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7281ABFF-F840-D025-B86B-457C6803757E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FA00033B-47B1-82DB-5763-D083871CE965}"/>
              </a:ext>
            </a:extLst>
          </p:cNvPr>
          <p:cNvGrpSpPr/>
          <p:nvPr/>
        </p:nvGrpSpPr>
        <p:grpSpPr>
          <a:xfrm>
            <a:off x="609600" y="744798"/>
            <a:ext cx="11072403" cy="5368404"/>
            <a:chOff x="1526102" y="395188"/>
            <a:chExt cx="8833358" cy="4483000"/>
          </a:xfrm>
        </p:grpSpPr>
        <p:sp>
          <p:nvSpPr>
            <p:cNvPr id="13" name="Sottotitolo 2">
              <a:extLst>
                <a:ext uri="{FF2B5EF4-FFF2-40B4-BE49-F238E27FC236}">
                  <a16:creationId xmlns:a16="http://schemas.microsoft.com/office/drawing/2014/main" id="{27728CC0-A87A-4348-C02E-DC94A8551F83}"/>
                </a:ext>
              </a:extLst>
            </p:cNvPr>
            <p:cNvSpPr txBox="1">
              <a:spLocks/>
            </p:cNvSpPr>
            <p:nvPr/>
          </p:nvSpPr>
          <p:spPr>
            <a:xfrm>
              <a:off x="4774947" y="395188"/>
              <a:ext cx="5584513" cy="4483000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it-IT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23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Priorità 2. ASSE 2 - UN'EUROPA PIÙ VERDE, A BASSE EMISSIONI DI CARBONIO E IN TRANSIZIONE VERSO LA DECARBONIZZAZIONE E LA RESILIENZA del PR FESR 2021-2027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it-IT" sz="1500" b="0" i="1" u="none" strike="noStrike" kern="1200" cap="none" spc="0" normalizeH="0" baseline="0" noProof="0" dirty="0">
                  <a:ln>
                    <a:noFill/>
                  </a:ln>
                  <a:solidFill>
                    <a:srgbClr val="00723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Azione 2.1.1. “Sostegno a interventi di ristrutturazione e riqualificazione per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it-IT" sz="1500" b="0" i="1" u="none" strike="noStrike" kern="1200" cap="none" spc="0" normalizeH="0" baseline="0" noProof="0" dirty="0">
                  <a:ln>
                    <a:noFill/>
                  </a:ln>
                  <a:solidFill>
                    <a:srgbClr val="00723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l’efficientamento energetico di strutture e impianti pubblici”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it-IT" sz="1500" b="0" i="1" u="none" strike="noStrike" kern="1200" cap="none" spc="0" normalizeH="0" baseline="0" noProof="0" dirty="0">
                  <a:ln>
                    <a:noFill/>
                  </a:ln>
                  <a:solidFill>
                    <a:srgbClr val="00723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Bando RECAP</a:t>
              </a:r>
            </a:p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C72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C721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Finalità</a:t>
              </a: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it-IT" sz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Bando eroga contributi per la riqualificazione energetica del patrimonio edilizio degli enti locali e dei gestori dei parchi regionali. Sono ammissibili sedi e strutture dove viene svolta l’attività amministrativa dell’ente, scuole dell’infanzia, primarie e secondarie di primo grado, biblioteche. Sono finanziati interventi di riqualificazione edilizia e installazione di impianti per la generazione di energia da fonti rinnovabili, nonché sistemi per l’utilizzo e la gestione degli impianti necessari a ottimizzare i consumi energetici. Particolare attenzione è rivolta a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gli edifici maggiormente energivori</a:t>
              </a:r>
              <a:r>
                <a:rPr lang="it-IT" sz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C72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C721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Contributo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 a fondo perduto sino al 100% della spesa; concesso fino al limite di 1 mln € per ciascuna domanda presentata</a:t>
              </a:r>
              <a:r>
                <a:rPr lang="it-IT" sz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C721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Destinatari: 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Enti locali ed Enti gestori dei parchi regionali</a:t>
              </a:r>
            </a:p>
            <a:p>
              <a:pPr algn="just">
                <a:defRPr/>
              </a:pP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C721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Dotazione finanziaria</a:t>
              </a: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it-IT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mln €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 PR FESR 2021-2027 incrementata con ulteriori </a:t>
              </a:r>
              <a:r>
                <a:rPr lang="it-IT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 mln € 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kumimoji="0" lang="it-IT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d.g.r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 n.3045/2024 				</a:t>
              </a: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>
                <a:defRPr/>
              </a:pP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C721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Esiti</a:t>
              </a: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 	</a:t>
              </a: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180 </a:t>
              </a:r>
              <a:r>
                <a:rPr kumimoji="0" lang="it-IT" sz="12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domande presentate per una spesa totale rappresentata pari a 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157.756.249€</a:t>
              </a:r>
              <a:r>
                <a:rPr lang="it-IT" sz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lvl="0" algn="just">
                <a:defRPr/>
              </a:pPr>
              <a:r>
                <a:rPr kumimoji="0" lang="it-IT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C721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Approvazione graduatoria-DDUO 30 settembre 2024 n.14451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it-IT" sz="12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115</a:t>
              </a: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it-IT" sz="12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progetti ritenuti ammissibili di cui </a:t>
              </a: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83</a:t>
              </a:r>
              <a:r>
                <a:rPr kumimoji="0" lang="it-IT" sz="12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finanziati per un </a:t>
              </a:r>
              <a:r>
                <a:rPr lang="it-IT" sz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kumimoji="0" lang="it-IT" sz="120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otale</a:t>
              </a:r>
              <a:r>
                <a:rPr kumimoji="0" lang="it-IT" sz="12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69 mln € </a:t>
              </a:r>
              <a:endPara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ea typeface="+mn-ea"/>
              </a:endParaRP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2AB6C3FE-664E-53DC-B15A-B69A0F166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6102" y="659280"/>
              <a:ext cx="3105137" cy="2040680"/>
            </a:xfrm>
            <a:prstGeom prst="rect">
              <a:avLst/>
            </a:prstGeom>
          </p:spPr>
        </p:pic>
      </p:grp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11ECA8B-4CF7-2D16-09D1-F30C39CD5D7D}"/>
              </a:ext>
            </a:extLst>
          </p:cNvPr>
          <p:cNvCxnSpPr>
            <a:cxnSpLocks/>
          </p:cNvCxnSpPr>
          <p:nvPr/>
        </p:nvCxnSpPr>
        <p:spPr>
          <a:xfrm>
            <a:off x="609600" y="6161671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BB10B8-5829-F251-CD8C-52A3EBE75D71}"/>
              </a:ext>
            </a:extLst>
          </p:cNvPr>
          <p:cNvSpPr txBox="1"/>
          <p:nvPr/>
        </p:nvSpPr>
        <p:spPr>
          <a:xfrm>
            <a:off x="4766852" y="215607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F6736"/>
                </a:solidFill>
                <a:latin typeface="Helvetica" panose="020B0604020202030204" pitchFamily="34" charset="0"/>
              </a:rPr>
              <a:t>FESR, uno strumento per la transizione energetica</a:t>
            </a:r>
          </a:p>
        </p:txBody>
      </p:sp>
    </p:spTree>
    <p:extLst>
      <p:ext uri="{BB962C8B-B14F-4D97-AF65-F5344CB8AC3E}">
        <p14:creationId xmlns:p14="http://schemas.microsoft.com/office/powerpoint/2010/main" val="374929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9ECAE557-E631-6CFF-F80E-091FC37645BA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BE5640A-81D8-62CF-379F-BE9E4174F810}"/>
              </a:ext>
            </a:extLst>
          </p:cNvPr>
          <p:cNvCxnSpPr>
            <a:cxnSpLocks/>
          </p:cNvCxnSpPr>
          <p:nvPr/>
        </p:nvCxnSpPr>
        <p:spPr>
          <a:xfrm>
            <a:off x="609600" y="6161671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ottotitolo 2">
            <a:extLst>
              <a:ext uri="{FF2B5EF4-FFF2-40B4-BE49-F238E27FC236}">
                <a16:creationId xmlns:a16="http://schemas.microsoft.com/office/drawing/2014/main" id="{6E20940E-6142-81E5-3B57-93687AC37124}"/>
              </a:ext>
            </a:extLst>
          </p:cNvPr>
          <p:cNvSpPr txBox="1">
            <a:spLocks/>
          </p:cNvSpPr>
          <p:nvPr/>
        </p:nvSpPr>
        <p:spPr>
          <a:xfrm>
            <a:off x="4681949" y="757174"/>
            <a:ext cx="7000053" cy="53560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0072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Priorità 2. ASSE 2 - UN'EUROPA PIÙ VERDE, A BASSE EMISSIONI DI CARBONIO E IN TRANSIZIONE VERSO LA DECARBONIZZAZIONE E LA RESILIENZA del PR FESR 2021-2027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500" b="0" i="1" u="none" strike="noStrike" kern="1200" cap="none" spc="0" normalizeH="0" baseline="0" noProof="0" dirty="0">
                <a:ln>
                  <a:noFill/>
                </a:ln>
                <a:solidFill>
                  <a:srgbClr val="0072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Azione 2.1.1. “Sostegno a interventi di ristrutturazione e riqualificazione per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500" b="0" i="1" u="none" strike="noStrike" kern="1200" cap="none" spc="0" normalizeH="0" baseline="0" noProof="0" dirty="0">
                <a:ln>
                  <a:noFill/>
                </a:ln>
                <a:solidFill>
                  <a:srgbClr val="0072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l’efficientamento energetico di strutture e impianti pubblici”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500" i="1" dirty="0">
                <a:solidFill>
                  <a:srgbClr val="007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Azione 2.2.1. “Incremento della produzione di energia da fonti rinnovabili”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500" i="1" dirty="0">
                <a:solidFill>
                  <a:srgbClr val="007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Bando E4S</a:t>
            </a:r>
            <a:endParaRPr kumimoji="0" lang="it-IT" sz="1500" b="0" i="1" u="none" strike="noStrike" kern="1200" cap="none" spc="0" normalizeH="0" baseline="0" noProof="0" dirty="0">
              <a:ln>
                <a:noFill/>
              </a:ln>
              <a:solidFill>
                <a:srgbClr val="00723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C721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0C72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Finalità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L’iniziativa intende raccogliere da Province lombarde e Città Metropolitana di Milano (CMM) i fabbisogni prioritari di efficientamento energetico del patrimonio edilizio scolastico di proprietà (o trasferito per effetto della legge 11 gennaio 1996, n. 23), e di contestuale sviluppo delle fonti energetiche rinnovabili, ai fini della predisposizione di un elenco di interventi, coerenti con le linee di finanziamento PR FESR 2021-2027 Azione 2.1.1 e 2.2.1, per la loro valorizzazione, tramite protocolli di intesa, per conseguire la riduzione delle emissioni di CO2, la contrazione dei consumi energetici e dei relativi costi.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0C72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Contributo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 contributo a fondo perduto fino al 100% dei costi ammissibili sostenuti nel limite del riparto </a:t>
            </a:r>
            <a:r>
              <a:rPr lang="it-IT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risorse,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definito secondo criteri oggettivi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0C72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Destinatari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C72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			</a:t>
            </a:r>
            <a:r>
              <a:rPr lang="it-IT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Province e CMM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0C72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Dotazione finanziaria</a:t>
            </a: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72 mln €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PR FESR 2021-2027 </a:t>
            </a:r>
          </a:p>
          <a:p>
            <a:pPr algn="l"/>
            <a:r>
              <a:rPr lang="it-IT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- 45.000.000 € sull’azione 2.1.1</a:t>
            </a:r>
          </a:p>
          <a:p>
            <a:pPr algn="l"/>
            <a:r>
              <a:rPr lang="it-IT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- 27.000.000 € sull’azione 2.2.1</a:t>
            </a:r>
          </a:p>
          <a:p>
            <a:pPr algn="l"/>
            <a:r>
              <a:rPr lang="it-IT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Riparto risorse: 50% attraverso una ripartizione equa tra gli enti, 50% in relazione a numero di istituzioni scolastiche presenti sul territorio provinciale.</a:t>
            </a:r>
          </a:p>
          <a:p>
            <a:pPr algn="l"/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0C72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Data di apertura della manifestazione di interesse: </a:t>
            </a:r>
            <a:r>
              <a:rPr lang="it-IT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dicembre 2024</a:t>
            </a:r>
          </a:p>
        </p:txBody>
      </p:sp>
      <p:pic>
        <p:nvPicPr>
          <p:cNvPr id="8" name="Immagine 7" descr="Immagine che contiene Arte bambini, disegno, cartone animato, clipart&#10;&#10;Descrizione generata automaticamente">
            <a:extLst>
              <a:ext uri="{FF2B5EF4-FFF2-40B4-BE49-F238E27FC236}">
                <a16:creationId xmlns:a16="http://schemas.microsoft.com/office/drawing/2014/main" id="{912C85E5-1D23-2423-9B0E-3954F0278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2450" y="948996"/>
            <a:ext cx="4087046" cy="237756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3CDADE8-508A-D77B-0387-90A88F37B8D0}"/>
              </a:ext>
            </a:extLst>
          </p:cNvPr>
          <p:cNvSpPr txBox="1"/>
          <p:nvPr/>
        </p:nvSpPr>
        <p:spPr>
          <a:xfrm>
            <a:off x="4766852" y="215607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F6736"/>
                </a:solidFill>
                <a:latin typeface="Helvetica" panose="020B0604020202030204" pitchFamily="34" charset="0"/>
              </a:rPr>
              <a:t>FESR, uno strumento per la transizione energetica</a:t>
            </a:r>
          </a:p>
        </p:txBody>
      </p:sp>
    </p:spTree>
    <p:extLst>
      <p:ext uri="{BB962C8B-B14F-4D97-AF65-F5344CB8AC3E}">
        <p14:creationId xmlns:p14="http://schemas.microsoft.com/office/powerpoint/2010/main" val="55707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6C5A3E27-836B-F21D-153C-3C534EA9BDA3}"/>
              </a:ext>
            </a:extLst>
          </p:cNvPr>
          <p:cNvCxnSpPr>
            <a:cxnSpLocks/>
          </p:cNvCxnSpPr>
          <p:nvPr/>
        </p:nvCxnSpPr>
        <p:spPr>
          <a:xfrm>
            <a:off x="609600" y="6161671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ottotitolo 2">
            <a:extLst>
              <a:ext uri="{FF2B5EF4-FFF2-40B4-BE49-F238E27FC236}">
                <a16:creationId xmlns:a16="http://schemas.microsoft.com/office/drawing/2014/main" id="{A07E07D3-D39B-FF75-007A-8729DFCB40AF}"/>
              </a:ext>
            </a:extLst>
          </p:cNvPr>
          <p:cNvSpPr txBox="1">
            <a:spLocks/>
          </p:cNvSpPr>
          <p:nvPr/>
        </p:nvSpPr>
        <p:spPr>
          <a:xfrm>
            <a:off x="4681949" y="757174"/>
            <a:ext cx="7000053" cy="53560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0072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Priorità 2. ASSE 2 - UN'EUROPA PIÙ VERDE, A BASSE EMISSIONI DI CARBONIO E IN TRANSIZIONE VERSO LA DECARBONIZZAZIONE E LA RESILIENZA del PR FESR 2021-2027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500" i="1" dirty="0">
                <a:solidFill>
                  <a:srgbClr val="007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Azione 2.2.2. “Sostegno alla diffusione delle comunità energetiche”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500" b="0" i="1" u="none" strike="noStrike" kern="1200" cap="none" spc="0" normalizeH="0" baseline="0" noProof="0" dirty="0">
                <a:ln>
                  <a:noFill/>
                </a:ln>
                <a:solidFill>
                  <a:srgbClr val="0072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Bando </a:t>
            </a:r>
            <a:r>
              <a:rPr kumimoji="0" lang="it-IT" sz="1500" b="0" i="1" u="none" strike="noStrike" kern="1200" cap="none" spc="0" normalizeH="0" baseline="0" noProof="0" dirty="0" err="1">
                <a:ln>
                  <a:noFill/>
                </a:ln>
                <a:solidFill>
                  <a:srgbClr val="0072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RELOad</a:t>
            </a:r>
            <a:endParaRPr kumimoji="0" lang="it-IT" sz="1500" b="0" i="1" u="none" strike="noStrike" kern="1200" cap="none" spc="0" normalizeH="0" baseline="0" noProof="0" dirty="0">
              <a:ln>
                <a:noFill/>
              </a:ln>
              <a:solidFill>
                <a:srgbClr val="00723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C721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C721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0C72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Finalità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L’iniziativa intende finanziare interventi di realizzazione di nuovi impianti di produzione di energia da fonti rinnovabili e sistemi di accumulo su edifici pubblici di proprietà di soggetti pubblici e a servizio di Comunità Energetiche Rinnovabili (CER) del territorio lombardo, così come definite nell’art.2 del DM 414/2023.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0C72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Contributo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 			Contributo a fondo perduto fino al 40% del costo di riferimento di 					investimento massimo, IVA compresa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0C72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Destinatari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C72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			</a:t>
            </a:r>
            <a:r>
              <a:rPr lang="it-IT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 Locali della Lombardia con popolazione superiore a 5000 abitanti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e Soggetti pubblici presenti nell’elenco delle Amministrazioni pubbliche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annualmente pubblicato dall'ISTAT in qualità di membri di una 					Comunità Energetica costituita o da costituire.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0C72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Dotazione finanziaria</a:t>
            </a: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27.750.000 €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 FESR 2021-2027 </a:t>
            </a:r>
          </a:p>
          <a:p>
            <a:pPr algn="l"/>
            <a:r>
              <a:rPr lang="it-IT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algn="l"/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0C72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Data di apertura del bando: </a:t>
            </a:r>
            <a:r>
              <a:rPr lang="it-IT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dicembre 2024</a:t>
            </a:r>
          </a:p>
        </p:txBody>
      </p:sp>
      <p:pic>
        <p:nvPicPr>
          <p:cNvPr id="7" name="Immagine 6" descr="fonti-di-energia-rinnovabili-2">
            <a:extLst>
              <a:ext uri="{FF2B5EF4-FFF2-40B4-BE49-F238E27FC236}">
                <a16:creationId xmlns:a16="http://schemas.microsoft.com/office/drawing/2014/main" id="{A4A16569-16BF-B694-9A12-32D0953B5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92694"/>
            <a:ext cx="3782727" cy="37827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E0D7C9-AFB4-10C5-34BB-CD3AF893EFE3}"/>
              </a:ext>
            </a:extLst>
          </p:cNvPr>
          <p:cNvSpPr txBox="1"/>
          <p:nvPr/>
        </p:nvSpPr>
        <p:spPr>
          <a:xfrm>
            <a:off x="4766852" y="215607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F6736"/>
                </a:solidFill>
                <a:latin typeface="Helvetica" panose="020B0604020202030204" pitchFamily="34" charset="0"/>
              </a:rPr>
              <a:t>FESR, uno strumento per la transizione energetica</a:t>
            </a:r>
          </a:p>
        </p:txBody>
      </p:sp>
    </p:spTree>
    <p:extLst>
      <p:ext uri="{BB962C8B-B14F-4D97-AF65-F5344CB8AC3E}">
        <p14:creationId xmlns:p14="http://schemas.microsoft.com/office/powerpoint/2010/main" val="170715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Gruppo 2">
            <a:extLst>
              <a:ext uri="{FF2B5EF4-FFF2-40B4-BE49-F238E27FC236}">
                <a16:creationId xmlns:a16="http://schemas.microsoft.com/office/drawing/2014/main" id="{AE35DC70-162B-5DA2-CC3A-B9561CB71E5A}"/>
              </a:ext>
            </a:extLst>
          </p:cNvPr>
          <p:cNvGrpSpPr/>
          <p:nvPr/>
        </p:nvGrpSpPr>
        <p:grpSpPr>
          <a:xfrm>
            <a:off x="349555" y="1001754"/>
            <a:ext cx="10911569" cy="4902961"/>
            <a:chOff x="-1773834" y="240539"/>
            <a:chExt cx="10911569" cy="4902961"/>
          </a:xfrm>
        </p:grpSpPr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A3F95C4C-A39E-9342-6B9F-25DD0294B3E8}"/>
                </a:ext>
              </a:extLst>
            </p:cNvPr>
            <p:cNvSpPr/>
            <p:nvPr/>
          </p:nvSpPr>
          <p:spPr>
            <a:xfrm>
              <a:off x="-853451" y="1280012"/>
              <a:ext cx="2620211" cy="2640324"/>
            </a:xfrm>
            <a:prstGeom prst="ellipse">
              <a:avLst/>
            </a:prstGeom>
            <a:solidFill>
              <a:schemeClr val="accent5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b="1" i="0" u="none" strike="noStrike" kern="1200" cap="none" spc="0" normalizeH="0" baseline="0" noProof="0" dirty="0">
                  <a:ln>
                    <a:noFill/>
                  </a:ln>
                  <a:solidFill>
                    <a:srgbClr val="00723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Priorità 2.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b="1" i="0" u="none" strike="noStrike" kern="1200" cap="none" spc="0" normalizeH="0" baseline="0" noProof="0" dirty="0">
                  <a:ln>
                    <a:noFill/>
                  </a:ln>
                  <a:solidFill>
                    <a:srgbClr val="00723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ASSE 2 - </a:t>
              </a: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23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UN'EUROPA PIÙ VERDE, A BASSE EMISSIONI DI CARBONIO E IN TRANSIZIONE VERSO LA DECARBONIZZAZIONE E LA RESILIENZA</a:t>
              </a:r>
              <a:endPara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11867A6D-5C3A-054C-3D15-377999B61EFC}"/>
                </a:ext>
              </a:extLst>
            </p:cNvPr>
            <p:cNvGrpSpPr/>
            <p:nvPr/>
          </p:nvGrpSpPr>
          <p:grpSpPr>
            <a:xfrm>
              <a:off x="-1773834" y="240539"/>
              <a:ext cx="10399025" cy="4861829"/>
              <a:chOff x="-1773834" y="240539"/>
              <a:chExt cx="10399025" cy="4861829"/>
            </a:xfrm>
          </p:grpSpPr>
          <p:sp>
            <p:nvSpPr>
              <p:cNvPr id="7" name="Arco a tutto sesto 6">
                <a:extLst>
                  <a:ext uri="{FF2B5EF4-FFF2-40B4-BE49-F238E27FC236}">
                    <a16:creationId xmlns:a16="http://schemas.microsoft.com/office/drawing/2014/main" id="{2BD63A45-54F8-B166-8D36-3D9D8ED82E20}"/>
                  </a:ext>
                </a:extLst>
              </p:cNvPr>
              <p:cNvSpPr/>
              <p:nvPr/>
            </p:nvSpPr>
            <p:spPr>
              <a:xfrm>
                <a:off x="-1773834" y="240539"/>
                <a:ext cx="4836714" cy="4861829"/>
              </a:xfrm>
              <a:prstGeom prst="blockArc">
                <a:avLst>
                  <a:gd name="adj1" fmla="val 18890837"/>
                  <a:gd name="adj2" fmla="val 2845057"/>
                  <a:gd name="adj3" fmla="val 0"/>
                </a:avLst>
              </a:prstGeom>
              <a:noFill/>
              <a:ln w="2540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9" name="Gruppo 8">
                <a:extLst>
                  <a:ext uri="{FF2B5EF4-FFF2-40B4-BE49-F238E27FC236}">
                    <a16:creationId xmlns:a16="http://schemas.microsoft.com/office/drawing/2014/main" id="{DEC10D50-9860-77A5-6319-8DF63390784B}"/>
                  </a:ext>
                </a:extLst>
              </p:cNvPr>
              <p:cNvGrpSpPr/>
              <p:nvPr/>
            </p:nvGrpSpPr>
            <p:grpSpPr>
              <a:xfrm>
                <a:off x="2233343" y="719883"/>
                <a:ext cx="5825500" cy="860573"/>
                <a:chOff x="2233343" y="719883"/>
                <a:chExt cx="5825500" cy="860573"/>
              </a:xfrm>
            </p:grpSpPr>
            <p:sp>
              <p:nvSpPr>
                <p:cNvPr id="18" name="Figura a mano libera: forma 17">
                  <a:extLst>
                    <a:ext uri="{FF2B5EF4-FFF2-40B4-BE49-F238E27FC236}">
                      <a16:creationId xmlns:a16="http://schemas.microsoft.com/office/drawing/2014/main" id="{A60B87B5-E710-128C-FB9B-9D374AEE10A7}"/>
                    </a:ext>
                  </a:extLst>
                </p:cNvPr>
                <p:cNvSpPr/>
                <p:nvPr/>
              </p:nvSpPr>
              <p:spPr>
                <a:xfrm>
                  <a:off x="2705435" y="719883"/>
                  <a:ext cx="5353408" cy="860573"/>
                </a:xfrm>
                <a:custGeom>
                  <a:avLst/>
                  <a:gdLst>
                    <a:gd name="connsiteX0" fmla="*/ 0 w 5274157"/>
                    <a:gd name="connsiteY0" fmla="*/ 92547 h 555269"/>
                    <a:gd name="connsiteX1" fmla="*/ 92547 w 5274157"/>
                    <a:gd name="connsiteY1" fmla="*/ 0 h 555269"/>
                    <a:gd name="connsiteX2" fmla="*/ 5181610 w 5274157"/>
                    <a:gd name="connsiteY2" fmla="*/ 0 h 555269"/>
                    <a:gd name="connsiteX3" fmla="*/ 5274157 w 5274157"/>
                    <a:gd name="connsiteY3" fmla="*/ 92547 h 555269"/>
                    <a:gd name="connsiteX4" fmla="*/ 5274157 w 5274157"/>
                    <a:gd name="connsiteY4" fmla="*/ 462722 h 555269"/>
                    <a:gd name="connsiteX5" fmla="*/ 5181610 w 5274157"/>
                    <a:gd name="connsiteY5" fmla="*/ 555269 h 555269"/>
                    <a:gd name="connsiteX6" fmla="*/ 92547 w 5274157"/>
                    <a:gd name="connsiteY6" fmla="*/ 555269 h 555269"/>
                    <a:gd name="connsiteX7" fmla="*/ 0 w 5274157"/>
                    <a:gd name="connsiteY7" fmla="*/ 462722 h 555269"/>
                    <a:gd name="connsiteX8" fmla="*/ 0 w 5274157"/>
                    <a:gd name="connsiteY8" fmla="*/ 92547 h 555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74157" h="555269">
                      <a:moveTo>
                        <a:pt x="0" y="92547"/>
                      </a:moveTo>
                      <a:cubicBezTo>
                        <a:pt x="0" y="41435"/>
                        <a:pt x="41435" y="0"/>
                        <a:pt x="92547" y="0"/>
                      </a:cubicBezTo>
                      <a:lnTo>
                        <a:pt x="5181610" y="0"/>
                      </a:lnTo>
                      <a:cubicBezTo>
                        <a:pt x="5232722" y="0"/>
                        <a:pt x="5274157" y="41435"/>
                        <a:pt x="5274157" y="92547"/>
                      </a:cubicBezTo>
                      <a:lnTo>
                        <a:pt x="5274157" y="462722"/>
                      </a:lnTo>
                      <a:cubicBezTo>
                        <a:pt x="5274157" y="513834"/>
                        <a:pt x="5232722" y="555269"/>
                        <a:pt x="5181610" y="555269"/>
                      </a:cubicBezTo>
                      <a:lnTo>
                        <a:pt x="92547" y="555269"/>
                      </a:lnTo>
                      <a:cubicBezTo>
                        <a:pt x="41435" y="555269"/>
                        <a:pt x="0" y="513834"/>
                        <a:pt x="0" y="462722"/>
                      </a:cubicBezTo>
                      <a:lnTo>
                        <a:pt x="0" y="92547"/>
                      </a:lnTo>
                      <a:close/>
                    </a:path>
                  </a:pathLst>
                </a:custGeom>
                <a:solidFill>
                  <a:srgbClr val="9BBB59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467851" tIns="67746" rIns="67746" bIns="67746" numCol="1" spcCol="1270" anchor="ctr" anchorCtr="0">
                  <a:noAutofit/>
                </a:bodyPr>
                <a:lstStyle/>
                <a:p>
                  <a:pPr marL="0" marR="0" lvl="0" indent="0" defTabSz="7112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Open Sans" panose="020B0606030504020204" pitchFamily="34" charset="0"/>
                      <a:cs typeface="Open Sans" panose="020B0606030504020204" pitchFamily="34" charset="0"/>
                    </a:rPr>
                    <a:t>Azione 2.1.4 Sostegno all’efficientamento energetico e alla estensione dei sistemi di teleriscaldamento e teleraffrescamento</a:t>
                  </a:r>
                </a:p>
              </p:txBody>
            </p:sp>
            <p:sp>
              <p:nvSpPr>
                <p:cNvPr id="19" name="Ovale 18">
                  <a:extLst>
                    <a:ext uri="{FF2B5EF4-FFF2-40B4-BE49-F238E27FC236}">
                      <a16:creationId xmlns:a16="http://schemas.microsoft.com/office/drawing/2014/main" id="{AAA7927A-FA5C-B122-7354-9735D0DCC535}"/>
                    </a:ext>
                  </a:extLst>
                </p:cNvPr>
                <p:cNvSpPr/>
                <p:nvPr/>
              </p:nvSpPr>
              <p:spPr>
                <a:xfrm>
                  <a:off x="2233343" y="796757"/>
                  <a:ext cx="694087" cy="694087"/>
                </a:xfrm>
                <a:prstGeom prst="ellipse">
                  <a:avLst/>
                </a:prstGeom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n w="25400" cap="flat" cmpd="sng" algn="ctr">
                  <a:solidFill>
                    <a:srgbClr val="9BBB59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20" name="Elemento grafico 19" descr="Rete con riempimento a tinta unita">
                  <a:extLst>
                    <a:ext uri="{FF2B5EF4-FFF2-40B4-BE49-F238E27FC236}">
                      <a16:creationId xmlns:a16="http://schemas.microsoft.com/office/drawing/2014/main" id="{D3DBF047-2D37-51F7-3368-DA27C32CE1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/>
              </p:blipFill>
              <p:spPr>
                <a:xfrm>
                  <a:off x="2307206" y="867170"/>
                  <a:ext cx="540000" cy="54000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uppo 9">
                <a:extLst>
                  <a:ext uri="{FF2B5EF4-FFF2-40B4-BE49-F238E27FC236}">
                    <a16:creationId xmlns:a16="http://schemas.microsoft.com/office/drawing/2014/main" id="{C602C9E4-3A4F-7430-FAF4-EEA2D0E111B6}"/>
                  </a:ext>
                </a:extLst>
              </p:cNvPr>
              <p:cNvGrpSpPr/>
              <p:nvPr/>
            </p:nvGrpSpPr>
            <p:grpSpPr>
              <a:xfrm>
                <a:off x="2844888" y="2100292"/>
                <a:ext cx="5780303" cy="901649"/>
                <a:chOff x="2844888" y="2100292"/>
                <a:chExt cx="5780303" cy="901649"/>
              </a:xfrm>
            </p:grpSpPr>
            <p:sp>
              <p:nvSpPr>
                <p:cNvPr id="15" name="Figura a mano libera: forma 14">
                  <a:extLst>
                    <a:ext uri="{FF2B5EF4-FFF2-40B4-BE49-F238E27FC236}">
                      <a16:creationId xmlns:a16="http://schemas.microsoft.com/office/drawing/2014/main" id="{62E7585C-F204-989F-3747-46337E5F09E2}"/>
                    </a:ext>
                  </a:extLst>
                </p:cNvPr>
                <p:cNvSpPr/>
                <p:nvPr/>
              </p:nvSpPr>
              <p:spPr>
                <a:xfrm>
                  <a:off x="3233189" y="2100292"/>
                  <a:ext cx="5392002" cy="901649"/>
                </a:xfrm>
                <a:custGeom>
                  <a:avLst/>
                  <a:gdLst>
                    <a:gd name="connsiteX0" fmla="*/ 0 w 5274157"/>
                    <a:gd name="connsiteY0" fmla="*/ 92547 h 555269"/>
                    <a:gd name="connsiteX1" fmla="*/ 92547 w 5274157"/>
                    <a:gd name="connsiteY1" fmla="*/ 0 h 555269"/>
                    <a:gd name="connsiteX2" fmla="*/ 5181610 w 5274157"/>
                    <a:gd name="connsiteY2" fmla="*/ 0 h 555269"/>
                    <a:gd name="connsiteX3" fmla="*/ 5274157 w 5274157"/>
                    <a:gd name="connsiteY3" fmla="*/ 92547 h 555269"/>
                    <a:gd name="connsiteX4" fmla="*/ 5274157 w 5274157"/>
                    <a:gd name="connsiteY4" fmla="*/ 462722 h 555269"/>
                    <a:gd name="connsiteX5" fmla="*/ 5181610 w 5274157"/>
                    <a:gd name="connsiteY5" fmla="*/ 555269 h 555269"/>
                    <a:gd name="connsiteX6" fmla="*/ 92547 w 5274157"/>
                    <a:gd name="connsiteY6" fmla="*/ 555269 h 555269"/>
                    <a:gd name="connsiteX7" fmla="*/ 0 w 5274157"/>
                    <a:gd name="connsiteY7" fmla="*/ 462722 h 555269"/>
                    <a:gd name="connsiteX8" fmla="*/ 0 w 5274157"/>
                    <a:gd name="connsiteY8" fmla="*/ 92547 h 555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74157" h="555269">
                      <a:moveTo>
                        <a:pt x="0" y="92547"/>
                      </a:moveTo>
                      <a:cubicBezTo>
                        <a:pt x="0" y="41435"/>
                        <a:pt x="41435" y="0"/>
                        <a:pt x="92547" y="0"/>
                      </a:cubicBezTo>
                      <a:lnTo>
                        <a:pt x="5181610" y="0"/>
                      </a:lnTo>
                      <a:cubicBezTo>
                        <a:pt x="5232722" y="0"/>
                        <a:pt x="5274157" y="41435"/>
                        <a:pt x="5274157" y="92547"/>
                      </a:cubicBezTo>
                      <a:lnTo>
                        <a:pt x="5274157" y="462722"/>
                      </a:lnTo>
                      <a:cubicBezTo>
                        <a:pt x="5274157" y="513834"/>
                        <a:pt x="5232722" y="555269"/>
                        <a:pt x="5181610" y="555269"/>
                      </a:cubicBezTo>
                      <a:lnTo>
                        <a:pt x="92547" y="555269"/>
                      </a:lnTo>
                      <a:cubicBezTo>
                        <a:pt x="41435" y="555269"/>
                        <a:pt x="0" y="513834"/>
                        <a:pt x="0" y="462722"/>
                      </a:cubicBezTo>
                      <a:lnTo>
                        <a:pt x="0" y="92547"/>
                      </a:lnTo>
                      <a:close/>
                    </a:path>
                  </a:pathLst>
                </a:custGeom>
                <a:solidFill>
                  <a:srgbClr val="8064A2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467851" tIns="67746" rIns="67746" bIns="67746" numCol="1" spcCol="1270" anchor="ctr" anchorCtr="0">
                  <a:noAutofit/>
                </a:bodyPr>
                <a:lstStyle/>
                <a:p>
                  <a:pPr marL="0" marR="0" lvl="0" indent="0" defTabSz="7112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Open Sans" panose="020B0606030504020204" pitchFamily="34" charset="0"/>
                      <a:cs typeface="Open Sans" panose="020B0606030504020204" pitchFamily="34" charset="0"/>
                    </a:rPr>
                    <a:t>Azione 2.2.1 Incremento della produzione di energia da fonti rinnovabili--Nuovi impianti di TLR a biomassa legnosa</a:t>
                  </a:r>
                </a:p>
              </p:txBody>
            </p:sp>
            <p:sp>
              <p:nvSpPr>
                <p:cNvPr id="16" name="Ovale 15">
                  <a:extLst>
                    <a:ext uri="{FF2B5EF4-FFF2-40B4-BE49-F238E27FC236}">
                      <a16:creationId xmlns:a16="http://schemas.microsoft.com/office/drawing/2014/main" id="{94184A51-1C18-F812-C6DD-2FE5860A96C1}"/>
                    </a:ext>
                  </a:extLst>
                </p:cNvPr>
                <p:cNvSpPr/>
                <p:nvPr/>
              </p:nvSpPr>
              <p:spPr>
                <a:xfrm>
                  <a:off x="2844888" y="2192473"/>
                  <a:ext cx="694087" cy="694087"/>
                </a:xfrm>
                <a:prstGeom prst="ellipse">
                  <a:avLst/>
                </a:prstGeom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n w="25400" cap="flat" cmpd="sng" algn="ctr">
                  <a:solidFill>
                    <a:srgbClr val="8064A2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17" name="Elemento grafico 16" descr="Dimensione (sole medio) con riempimento a tinta unita">
                  <a:extLst>
                    <a:ext uri="{FF2B5EF4-FFF2-40B4-BE49-F238E27FC236}">
                      <a16:creationId xmlns:a16="http://schemas.microsoft.com/office/drawing/2014/main" id="{AEE2BB40-44F0-7DCD-C0E3-B80331ADCF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/>
              </p:blipFill>
              <p:spPr>
                <a:xfrm>
                  <a:off x="2922151" y="2281117"/>
                  <a:ext cx="540000" cy="540000"/>
                </a:xfrm>
                <a:prstGeom prst="rect">
                  <a:avLst/>
                </a:prstGeom>
              </p:spPr>
            </p:pic>
          </p:grpSp>
        </p:grpSp>
        <p:sp>
          <p:nvSpPr>
            <p:cNvPr id="6" name="Segnaposto testo 4">
              <a:extLst>
                <a:ext uri="{FF2B5EF4-FFF2-40B4-BE49-F238E27FC236}">
                  <a16:creationId xmlns:a16="http://schemas.microsoft.com/office/drawing/2014/main" id="{6A79A116-2592-1EC1-279B-F235F16F85A5}"/>
                </a:ext>
              </a:extLst>
            </p:cNvPr>
            <p:cNvSpPr txBox="1">
              <a:spLocks/>
            </p:cNvSpPr>
            <p:nvPr/>
          </p:nvSpPr>
          <p:spPr>
            <a:xfrm>
              <a:off x="8625191" y="4870450"/>
              <a:ext cx="512544" cy="273050"/>
            </a:xfrm>
            <a:prstGeom prst="rect">
              <a:avLst/>
            </a:prstGeom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9CD6BBA4-B65E-4A27-9403-4051A99BEB95}" type="slidenum">
                <a:rPr lang="it-IT" smtClean="0">
                  <a:solidFill>
                    <a:prstClr val="white"/>
                  </a:solidFill>
                  <a:latin typeface="Arial" panose="020B0604020202020204"/>
                </a:rPr>
                <a:pPr/>
                <a:t>5</a:t>
              </a:fld>
              <a:endParaRPr lang="it-IT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E7ADA476-D1EB-6EF8-81B8-44E48D37CD37}"/>
              </a:ext>
            </a:extLst>
          </p:cNvPr>
          <p:cNvGrpSpPr/>
          <p:nvPr/>
        </p:nvGrpSpPr>
        <p:grpSpPr>
          <a:xfrm>
            <a:off x="4204641" y="4613197"/>
            <a:ext cx="6331961" cy="694087"/>
            <a:chOff x="4030313" y="4941188"/>
            <a:chExt cx="6331961" cy="694087"/>
          </a:xfrm>
        </p:grpSpPr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FC9ECCC8-53E9-9486-28E0-7C2C633E6254}"/>
                </a:ext>
              </a:extLst>
            </p:cNvPr>
            <p:cNvSpPr/>
            <p:nvPr/>
          </p:nvSpPr>
          <p:spPr>
            <a:xfrm>
              <a:off x="4545029" y="4982753"/>
              <a:ext cx="5817245" cy="555268"/>
            </a:xfrm>
            <a:custGeom>
              <a:avLst/>
              <a:gdLst>
                <a:gd name="connsiteX0" fmla="*/ 0 w 5592506"/>
                <a:gd name="connsiteY0" fmla="*/ 92547 h 555269"/>
                <a:gd name="connsiteX1" fmla="*/ 92547 w 5592506"/>
                <a:gd name="connsiteY1" fmla="*/ 0 h 555269"/>
                <a:gd name="connsiteX2" fmla="*/ 5499959 w 5592506"/>
                <a:gd name="connsiteY2" fmla="*/ 0 h 555269"/>
                <a:gd name="connsiteX3" fmla="*/ 5592506 w 5592506"/>
                <a:gd name="connsiteY3" fmla="*/ 92547 h 555269"/>
                <a:gd name="connsiteX4" fmla="*/ 5592506 w 5592506"/>
                <a:gd name="connsiteY4" fmla="*/ 462722 h 555269"/>
                <a:gd name="connsiteX5" fmla="*/ 5499959 w 5592506"/>
                <a:gd name="connsiteY5" fmla="*/ 555269 h 555269"/>
                <a:gd name="connsiteX6" fmla="*/ 92547 w 5592506"/>
                <a:gd name="connsiteY6" fmla="*/ 555269 h 555269"/>
                <a:gd name="connsiteX7" fmla="*/ 0 w 5592506"/>
                <a:gd name="connsiteY7" fmla="*/ 462722 h 555269"/>
                <a:gd name="connsiteX8" fmla="*/ 0 w 5592506"/>
                <a:gd name="connsiteY8" fmla="*/ 92547 h 55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2506" h="555269">
                  <a:moveTo>
                    <a:pt x="0" y="92547"/>
                  </a:moveTo>
                  <a:cubicBezTo>
                    <a:pt x="0" y="41435"/>
                    <a:pt x="41435" y="0"/>
                    <a:pt x="92547" y="0"/>
                  </a:cubicBezTo>
                  <a:lnTo>
                    <a:pt x="5499959" y="0"/>
                  </a:lnTo>
                  <a:cubicBezTo>
                    <a:pt x="5551071" y="0"/>
                    <a:pt x="5592506" y="41435"/>
                    <a:pt x="5592506" y="92547"/>
                  </a:cubicBezTo>
                  <a:lnTo>
                    <a:pt x="5592506" y="462722"/>
                  </a:lnTo>
                  <a:cubicBezTo>
                    <a:pt x="5592506" y="513834"/>
                    <a:pt x="5551071" y="555269"/>
                    <a:pt x="5499959" y="555269"/>
                  </a:cubicBezTo>
                  <a:lnTo>
                    <a:pt x="92547" y="555269"/>
                  </a:lnTo>
                  <a:cubicBezTo>
                    <a:pt x="41435" y="555269"/>
                    <a:pt x="0" y="513834"/>
                    <a:pt x="0" y="462722"/>
                  </a:cubicBezTo>
                  <a:lnTo>
                    <a:pt x="0" y="9254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67851" tIns="67746" rIns="67746" bIns="67746" numCol="1" spcCol="1270" anchor="ctr" anchorCtr="0">
              <a:noAutofit/>
            </a:bodyPr>
            <a:lstStyle/>
            <a:p>
              <a:pPr marL="0" marR="0" lvl="0" indent="0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Open Sans" panose="020B0606030504020204" pitchFamily="34" charset="0"/>
                  <a:cs typeface="Open Sans" panose="020B0606030504020204" pitchFamily="34" charset="0"/>
                </a:rPr>
                <a:t>Azione 2.3.1 Sviluppo delle Smart </a:t>
              </a:r>
              <a:r>
                <a:rPr kumimoji="0" lang="it-IT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Open Sans" panose="020B0606030504020204" pitchFamily="34" charset="0"/>
                  <a:cs typeface="Open Sans" panose="020B0606030504020204" pitchFamily="34" charset="0"/>
                </a:rPr>
                <a:t>Grid</a:t>
              </a:r>
              <a:endPara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C9C9A71E-8412-61B2-C2AC-9C2B05B3C3DB}"/>
                </a:ext>
              </a:extLst>
            </p:cNvPr>
            <p:cNvSpPr/>
            <p:nvPr/>
          </p:nvSpPr>
          <p:spPr>
            <a:xfrm>
              <a:off x="4030313" y="4941188"/>
              <a:ext cx="694087" cy="694087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7" name="Elemento grafico 26" descr="Torre elettrica contorno">
              <a:extLst>
                <a:ext uri="{FF2B5EF4-FFF2-40B4-BE49-F238E27FC236}">
                  <a16:creationId xmlns:a16="http://schemas.microsoft.com/office/drawing/2014/main" id="{A137EEA9-9639-3695-B8BA-D6B292B9B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114496" y="5046332"/>
              <a:ext cx="540000" cy="540000"/>
            </a:xfrm>
            <a:prstGeom prst="rect">
              <a:avLst/>
            </a:prstGeom>
          </p:spPr>
        </p:pic>
      </p:grpSp>
      <p:sp>
        <p:nvSpPr>
          <p:cNvPr id="33" name="Titolo 2">
            <a:extLst>
              <a:ext uri="{FF2B5EF4-FFF2-40B4-BE49-F238E27FC236}">
                <a16:creationId xmlns:a16="http://schemas.microsoft.com/office/drawing/2014/main" id="{570ACD70-DD0C-7D71-DCC3-8755E0847A46}"/>
              </a:ext>
            </a:extLst>
          </p:cNvPr>
          <p:cNvSpPr txBox="1">
            <a:spLocks/>
          </p:cNvSpPr>
          <p:nvPr/>
        </p:nvSpPr>
        <p:spPr>
          <a:xfrm>
            <a:off x="609600" y="718737"/>
            <a:ext cx="10391480" cy="74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297A38"/>
                </a:solidFill>
                <a:latin typeface="+mj-lt"/>
                <a:ea typeface="+mj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latin typeface="Arial" panose="020B0604020202020204"/>
              </a:rPr>
              <a:t>Nuovi criteri di selezione</a:t>
            </a: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srgbClr val="297A38"/>
              </a:solidFill>
              <a:effectLst/>
              <a:uLnTx/>
              <a:uFillTx/>
              <a:latin typeface="Arial" panose="020B0604020202020204"/>
              <a:ea typeface="+mj-ea"/>
            </a:endParaRPr>
          </a:p>
        </p:txBody>
      </p: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397C35BE-03EC-D8F6-3908-D04B037A87C0}"/>
              </a:ext>
            </a:extLst>
          </p:cNvPr>
          <p:cNvCxnSpPr>
            <a:cxnSpLocks/>
          </p:cNvCxnSpPr>
          <p:nvPr/>
        </p:nvCxnSpPr>
        <p:spPr>
          <a:xfrm>
            <a:off x="609600" y="6161671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517D47-9C67-C91F-5DA0-492253A391FE}"/>
              </a:ext>
            </a:extLst>
          </p:cNvPr>
          <p:cNvSpPr txBox="1"/>
          <p:nvPr/>
        </p:nvSpPr>
        <p:spPr>
          <a:xfrm>
            <a:off x="4766852" y="215607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F6736"/>
                </a:solidFill>
                <a:latin typeface="Helvetica" panose="020B0604020202030204" pitchFamily="34" charset="0"/>
              </a:rPr>
              <a:t>FESR, uno strumento per la transizione energetica</a:t>
            </a:r>
          </a:p>
        </p:txBody>
      </p:sp>
    </p:spTree>
    <p:extLst>
      <p:ext uri="{BB962C8B-B14F-4D97-AF65-F5344CB8AC3E}">
        <p14:creationId xmlns:p14="http://schemas.microsoft.com/office/powerpoint/2010/main" val="288232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58DA36-1991-BECA-B53A-4D8716203D0C}"/>
              </a:ext>
            </a:extLst>
          </p:cNvPr>
          <p:cNvSpPr txBox="1"/>
          <p:nvPr/>
        </p:nvSpPr>
        <p:spPr>
          <a:xfrm>
            <a:off x="606426" y="2150073"/>
            <a:ext cx="11029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Grazie per l’attenzione</a:t>
            </a: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r>
              <a:rPr lang="it-IT" b="1" dirty="0">
                <a:solidFill>
                  <a:srgbClr val="297A38"/>
                </a:solidFill>
                <a:latin typeface="Century Gothic" panose="020B0502020202020204" pitchFamily="34" charset="0"/>
              </a:rPr>
              <a:t>www.fesr.regione.lombardia.it</a:t>
            </a:r>
            <a:endParaRPr lang="it-IT" dirty="0">
              <a:latin typeface="Century Gothic" panose="020B05020202020202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54763F3D-EE56-9ECF-2AB2-B58B3208BDD0}"/>
              </a:ext>
            </a:extLst>
          </p:cNvPr>
          <p:cNvCxnSpPr>
            <a:cxnSpLocks/>
          </p:cNvCxnSpPr>
          <p:nvPr/>
        </p:nvCxnSpPr>
        <p:spPr>
          <a:xfrm>
            <a:off x="609600" y="6161671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8897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1574</TotalTime>
  <Words>866</Words>
  <Application>Microsoft Office PowerPoint</Application>
  <PresentationFormat>Widescreen</PresentationFormat>
  <Paragraphs>64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Helvetica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COMITATO DI SORVEGLIANZA PR FESR 2021-2027</dc:title>
  <dc:creator>Moreno Stambazzi</dc:creator>
  <cp:lastModifiedBy>EELL</cp:lastModifiedBy>
  <cp:revision>112</cp:revision>
  <dcterms:created xsi:type="dcterms:W3CDTF">2022-09-21T12:06:12Z</dcterms:created>
  <dcterms:modified xsi:type="dcterms:W3CDTF">2024-10-22T16:19:25Z</dcterms:modified>
</cp:coreProperties>
</file>