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7" r:id="rId2"/>
    <p:sldMasterId id="2147483693" r:id="rId3"/>
  </p:sldMasterIdLst>
  <p:notesMasterIdLst>
    <p:notesMasterId r:id="rId75"/>
  </p:notesMasterIdLst>
  <p:sldIdLst>
    <p:sldId id="352" r:id="rId4"/>
    <p:sldId id="257" r:id="rId5"/>
    <p:sldId id="323" r:id="rId6"/>
    <p:sldId id="353" r:id="rId7"/>
    <p:sldId id="322" r:id="rId8"/>
    <p:sldId id="318" r:id="rId9"/>
    <p:sldId id="261" r:id="rId10"/>
    <p:sldId id="354" r:id="rId11"/>
    <p:sldId id="376" r:id="rId12"/>
    <p:sldId id="377" r:id="rId13"/>
    <p:sldId id="378" r:id="rId14"/>
    <p:sldId id="327" r:id="rId15"/>
    <p:sldId id="358" r:id="rId16"/>
    <p:sldId id="326" r:id="rId17"/>
    <p:sldId id="359" r:id="rId18"/>
    <p:sldId id="328" r:id="rId19"/>
    <p:sldId id="360" r:id="rId20"/>
    <p:sldId id="312" r:id="rId21"/>
    <p:sldId id="375" r:id="rId22"/>
    <p:sldId id="316" r:id="rId23"/>
    <p:sldId id="355" r:id="rId24"/>
    <p:sldId id="269" r:id="rId25"/>
    <p:sldId id="329" r:id="rId26"/>
    <p:sldId id="368" r:id="rId27"/>
    <p:sldId id="367" r:id="rId28"/>
    <p:sldId id="325" r:id="rId29"/>
    <p:sldId id="271" r:id="rId30"/>
    <p:sldId id="331" r:id="rId31"/>
    <p:sldId id="371" r:id="rId32"/>
    <p:sldId id="332" r:id="rId33"/>
    <p:sldId id="372" r:id="rId34"/>
    <p:sldId id="274" r:id="rId35"/>
    <p:sldId id="373" r:id="rId36"/>
    <p:sldId id="281" r:id="rId37"/>
    <p:sldId id="282" r:id="rId38"/>
    <p:sldId id="284" r:id="rId39"/>
    <p:sldId id="275" r:id="rId40"/>
    <p:sldId id="333" r:id="rId41"/>
    <p:sldId id="334" r:id="rId42"/>
    <p:sldId id="335" r:id="rId43"/>
    <p:sldId id="363" r:id="rId44"/>
    <p:sldId id="280" r:id="rId45"/>
    <p:sldId id="364" r:id="rId46"/>
    <p:sldId id="286" r:id="rId47"/>
    <p:sldId id="320" r:id="rId48"/>
    <p:sldId id="336" r:id="rId49"/>
    <p:sldId id="289" r:id="rId50"/>
    <p:sldId id="290" r:id="rId51"/>
    <p:sldId id="365" r:id="rId52"/>
    <p:sldId id="291" r:id="rId53"/>
    <p:sldId id="366" r:id="rId54"/>
    <p:sldId id="292" r:id="rId55"/>
    <p:sldId id="350" r:id="rId56"/>
    <p:sldId id="348" r:id="rId57"/>
    <p:sldId id="293" r:id="rId58"/>
    <p:sldId id="294" r:id="rId59"/>
    <p:sldId id="379" r:id="rId60"/>
    <p:sldId id="380" r:id="rId61"/>
    <p:sldId id="381" r:id="rId62"/>
    <p:sldId id="296" r:id="rId63"/>
    <p:sldId id="357" r:id="rId64"/>
    <p:sldId id="337" r:id="rId65"/>
    <p:sldId id="338" r:id="rId66"/>
    <p:sldId id="341" r:id="rId67"/>
    <p:sldId id="342" r:id="rId68"/>
    <p:sldId id="343" r:id="rId69"/>
    <p:sldId id="351" r:id="rId70"/>
    <p:sldId id="370" r:id="rId71"/>
    <p:sldId id="308" r:id="rId72"/>
    <p:sldId id="309" r:id="rId73"/>
    <p:sldId id="356" r:id="rId74"/>
  </p:sldIdLst>
  <p:sldSz cx="24384000" cy="13716000"/>
  <p:notesSz cx="6810375" cy="99425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B8CF"/>
    <a:srgbClr val="1D8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A"/>
          </a:solidFill>
        </a:fill>
      </a:tcStyle>
    </a:wholeTbl>
    <a:band2H>
      <a:tcTxStyle/>
      <a:tcStyle>
        <a:tcBdr/>
        <a:fill>
          <a:solidFill>
            <a:srgbClr val="FFF4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4"/>
              </a:solidFill>
              <a:prstDash val="solid"/>
              <a:miter lim="800000"/>
            </a:ln>
          </a:left>
          <a:right>
            <a:ln w="12700" cap="flat">
              <a:solidFill>
                <a:schemeClr val="accent4"/>
              </a:solidFill>
              <a:prstDash val="solid"/>
              <a:miter lim="8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miter lim="8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chemeClr val="accent4"/>
              </a:solidFill>
              <a:prstDash val="solid"/>
              <a:miter lim="800000"/>
            </a:ln>
          </a:top>
          <a:bottom>
            <a:ln w="12700" cap="flat">
              <a:solidFill>
                <a:schemeClr val="accent4"/>
              </a:solidFill>
              <a:prstDash val="solid"/>
              <a:miter lim="8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4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miter lim="800000"/>
            </a:ln>
          </a:left>
          <a:right>
            <a:ln w="12700" cap="flat">
              <a:solidFill>
                <a:schemeClr val="accent3"/>
              </a:solidFill>
              <a:prstDash val="solid"/>
              <a:miter lim="8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miter lim="8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800000"/>
            </a:ln>
          </a:top>
          <a:bottom>
            <a:ln w="12700" cap="flat">
              <a:solidFill>
                <a:schemeClr val="accent3"/>
              </a:solidFill>
              <a:prstDash val="solid"/>
              <a:miter lim="8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84764" autoAdjust="0"/>
  </p:normalViewPr>
  <p:slideViewPr>
    <p:cSldViewPr snapToGrid="0">
      <p:cViewPr varScale="1">
        <p:scale>
          <a:sx n="36" d="100"/>
          <a:sy n="36" d="100"/>
        </p:scale>
        <p:origin x="1013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Foglio_di_lavoro_di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623227310321245E-2"/>
          <c:y val="3.0879955217362708E-2"/>
          <c:w val="0.96258486442780578"/>
          <c:h val="0.870794391604154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Dotazione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984593743677361E-2"/>
                  <c:y val="-1.81151203057946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8E3283F-7141-4473-B7B1-A41A6A2BA8B2}" type="VALUE">
                      <a:rPr lang="en-US" sz="1800" smtClean="0"/>
                      <a:pPr>
                        <a:defRPr sz="1800" b="1">
                          <a:solidFill>
                            <a:schemeClr val="accent1"/>
                          </a:solidFill>
                        </a:defRPr>
                      </a:pPr>
                      <a:t>[VALORE]</a:t>
                    </a:fld>
                    <a:r>
                      <a:rPr lang="en-US" sz="1800" dirty="0" smtClean="0"/>
                      <a:t> M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0577506212282827E-2"/>
                  <c:y val="-2.71726804586920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DA6660C-D816-4FF7-B96C-2213314720DE}" type="VALUE">
                      <a:rPr lang="en-US" sz="1800" smtClean="0"/>
                      <a:pPr>
                        <a:defRPr sz="1800" b="1">
                          <a:solidFill>
                            <a:schemeClr val="accent1"/>
                          </a:solidFill>
                        </a:defRPr>
                      </a:pPr>
                      <a:t>[VALORE]</a:t>
                    </a:fld>
                    <a:r>
                      <a:rPr lang="en-US" sz="1800" dirty="0" smtClean="0"/>
                      <a:t> M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8.1365432402181331E-4"/>
                  <c:y val="-3.26072165504303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27F7AE4-4559-4176-B063-5322707B0103}" type="VALUE">
                      <a:rPr lang="en-US" sz="1800" smtClean="0"/>
                      <a:pPr>
                        <a:defRPr sz="1800" b="1">
                          <a:solidFill>
                            <a:schemeClr val="accent1"/>
                          </a:solidFill>
                        </a:defRPr>
                      </a:pPr>
                      <a:t>[VALORE]</a:t>
                    </a:fld>
                    <a:r>
                      <a:rPr lang="en-US" sz="1800" smtClean="0"/>
                      <a:t> M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1.7086740804456886E-2"/>
                  <c:y val="-3.26072165504304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B31C7C1-9870-41A4-898A-C7BFDC19D149}" type="VALUE">
                      <a:rPr lang="en-US" sz="1800" smtClean="0"/>
                      <a:pPr>
                        <a:defRPr sz="1800" b="1">
                          <a:solidFill>
                            <a:schemeClr val="accent1"/>
                          </a:solidFill>
                        </a:defRPr>
                      </a:pPr>
                      <a:t>[VALORE]</a:t>
                    </a:fld>
                    <a:r>
                      <a:rPr lang="en-US" sz="1800" smtClean="0"/>
                      <a:t> M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"/>
                  <c:y val="-2.35496563975330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ECB240E-B98B-44C3-8028-DD20A2EE33AB}" type="VALUE">
                      <a:rPr lang="en-US" sz="1800" smtClean="0"/>
                      <a:pPr>
                        <a:defRPr sz="1800" b="1">
                          <a:solidFill>
                            <a:schemeClr val="accent1"/>
                          </a:solidFill>
                        </a:defRPr>
                      </a:pPr>
                      <a:t>[VALORE]</a:t>
                    </a:fld>
                    <a:r>
                      <a:rPr lang="en-US" sz="1800" smtClean="0"/>
                      <a:t> M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1.8879968993418667E-2"/>
                  <c:y val="6.630164933852234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EE30A52-1EFE-4EB5-913F-A2DC584E9419}" type="VALUE">
                      <a:rPr lang="en-US" sz="1800" smtClean="0"/>
                      <a:pPr>
                        <a:defRPr sz="1800" b="1">
                          <a:solidFill>
                            <a:schemeClr val="accent1"/>
                          </a:solidFill>
                        </a:defRPr>
                      </a:pPr>
                      <a:t>[VALORE]</a:t>
                    </a:fld>
                    <a:r>
                      <a:rPr lang="en-US" sz="1800" baseline="0" dirty="0" smtClean="0"/>
                      <a:t> M</a:t>
                    </a:r>
                    <a:r>
                      <a:rPr lang="en-US" sz="1800" dirty="0" smtClean="0"/>
                      <a:t>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779531087968914E-2"/>
                      <c:h val="6.5166190687620695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594ECCD-2C39-4AC8-B60B-9AF422321FA7}" type="VALUE">
                      <a:rPr lang="en-US" smtClean="0"/>
                      <a:pPr/>
                      <a:t>[VALORE]</a:t>
                    </a:fld>
                    <a:r>
                      <a:rPr lang="en-US" smtClean="0"/>
                      <a:t> M 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ASSE I</c:v>
                </c:pt>
                <c:pt idx="1">
                  <c:v>ASSE II</c:v>
                </c:pt>
                <c:pt idx="2">
                  <c:v>ASSE III</c:v>
                </c:pt>
                <c:pt idx="3">
                  <c:v>ASSE IV</c:v>
                </c:pt>
                <c:pt idx="4">
                  <c:v>ASSE V</c:v>
                </c:pt>
                <c:pt idx="5">
                  <c:v>ASSE VI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349.4</c:v>
                </c:pt>
                <c:pt idx="1">
                  <c:v>20</c:v>
                </c:pt>
                <c:pt idx="2">
                  <c:v>294.60000000000002</c:v>
                </c:pt>
                <c:pt idx="3">
                  <c:v>194.6</c:v>
                </c:pt>
                <c:pt idx="4">
                  <c:v>60</c:v>
                </c:pt>
                <c:pt idx="5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C3-4154-8A3B-119E7661DC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Risorse Programmate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534850161745624E-2"/>
                  <c:y val="-2.81250000000000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A94ACAC-DA40-464C-B05E-BA6CD4116E7D}" type="VALUE">
                      <a:rPr lang="en-US" sz="180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800" b="1"/>
                      </a:pPr>
                      <a:t>[VALORE]</a:t>
                    </a:fld>
                    <a:r>
                      <a:rPr lang="en-US" sz="1800" dirty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M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"/>
                  <c:y val="-8.96726982885347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2D6E6CC-103F-422A-84B2-63F37650D2A4}" type="VALUE">
                      <a:rPr lang="en-US" sz="180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800" b="1"/>
                      </a:pPr>
                      <a:t>[VALORE]</a:t>
                    </a:fld>
                    <a:r>
                      <a:rPr lang="en-US" sz="1800" dirty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M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244011649588121E-2"/>
                  <c:y val="-9.25252626498577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640217B-6492-4AB2-A066-45B7E3C20F25}" type="VALUE">
                      <a:rPr lang="en-US" sz="180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800" b="1"/>
                      </a:pPr>
                      <a:t>[VALORE]</a:t>
                    </a:fld>
                    <a:r>
                      <a:rPr lang="en-US" sz="1800" dirty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M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01196047141737E-2"/>
                  <c:y val="-5.35051608553372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70D05D0-9D92-4846-90B9-83F89D35CF82}" type="VALUE">
                      <a:rPr lang="en-US" sz="180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800" b="1"/>
                      </a:pPr>
                      <a:t>[VALORE]</a:t>
                    </a:fld>
                    <a:r>
                      <a:rPr lang="en-US" sz="1800" dirty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M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5.1040858810322449E-2"/>
                  <c:y val="-3.125E-2"/>
                </c:manualLayout>
              </c:layout>
              <c:tx>
                <c:rich>
                  <a:bodyPr/>
                  <a:lstStyle/>
                  <a:p>
                    <a:fld id="{387BD536-4F77-48AC-AEE5-6137E5AF2E7A}" type="VALUE">
                      <a:rPr lang="en-US" smtClean="0">
                        <a:solidFill>
                          <a:srgbClr val="00B050"/>
                        </a:solidFill>
                      </a:rPr>
                      <a:pPr/>
                      <a:t>[VALORE]</a:t>
                    </a:fld>
                    <a:r>
                      <a:rPr lang="en-US" smtClean="0">
                        <a:solidFill>
                          <a:srgbClr val="00B050"/>
                        </a:solidFill>
                      </a:rPr>
                      <a:t> M 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ASSE I</c:v>
                </c:pt>
                <c:pt idx="1">
                  <c:v>ASSE II</c:v>
                </c:pt>
                <c:pt idx="2">
                  <c:v>ASSE III</c:v>
                </c:pt>
                <c:pt idx="3">
                  <c:v>ASSE IV</c:v>
                </c:pt>
                <c:pt idx="4">
                  <c:v>ASSE V</c:v>
                </c:pt>
                <c:pt idx="5">
                  <c:v>ASSE VI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265.10000000000002</c:v>
                </c:pt>
                <c:pt idx="1">
                  <c:v>20</c:v>
                </c:pt>
                <c:pt idx="2">
                  <c:v>181.5</c:v>
                </c:pt>
                <c:pt idx="3">
                  <c:v>103.8</c:v>
                </c:pt>
                <c:pt idx="4">
                  <c:v>60</c:v>
                </c:pt>
                <c:pt idx="5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C3-4154-8A3B-119E7661DC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Risorse bandi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030397228603676E-2"/>
                  <c:y val="-3.22898453482224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E5FD85-5D2B-4A63-9EF4-4F6A0E30EEA5}" type="VALUE">
                      <a:rPr lang="en-US" sz="1800" smtClean="0">
                        <a:solidFill>
                          <a:srgbClr val="00B050"/>
                        </a:solidFill>
                      </a:rPr>
                      <a:pPr>
                        <a:defRPr sz="1800" b="1">
                          <a:solidFill>
                            <a:srgbClr val="FF0000"/>
                          </a:solidFill>
                        </a:defRPr>
                      </a:pPr>
                      <a:t>[VALORE]</a:t>
                    </a:fld>
                    <a:r>
                      <a:rPr lang="en-US" sz="1800" dirty="0" smtClean="0">
                        <a:solidFill>
                          <a:srgbClr val="00B050"/>
                        </a:solidFill>
                      </a:rPr>
                      <a:t> M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7021652302571263E-2"/>
                  <c:y val="-3.44187285810098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072F20E-BB83-43A3-A3BC-7D2402E5CFE5}" type="VALUE">
                      <a:rPr lang="en-US" sz="1800" smtClean="0">
                        <a:solidFill>
                          <a:srgbClr val="00B050"/>
                        </a:solidFill>
                      </a:rPr>
                      <a:pPr>
                        <a:defRPr sz="1800" b="1">
                          <a:solidFill>
                            <a:srgbClr val="FF0000"/>
                          </a:solidFill>
                        </a:defRPr>
                      </a:pPr>
                      <a:t>[VALORE]</a:t>
                    </a:fld>
                    <a:r>
                      <a:rPr lang="en-US" sz="1800" dirty="0" smtClean="0">
                        <a:solidFill>
                          <a:srgbClr val="00B050"/>
                        </a:solidFill>
                      </a:rPr>
                      <a:t> M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5142110814080951E-2"/>
                  <c:y val="-2.94822869783094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706B59-7A2A-4FF2-BD66-4DB34303048B}" type="VALUE">
                      <a:rPr lang="en-US" sz="1800" smtClean="0">
                        <a:solidFill>
                          <a:srgbClr val="00B050"/>
                        </a:solidFill>
                      </a:rPr>
                      <a:pPr>
                        <a:defRPr sz="1800" b="1">
                          <a:solidFill>
                            <a:srgbClr val="FF0000"/>
                          </a:solidFill>
                        </a:defRPr>
                      </a:pPr>
                      <a:t>[VALORE]</a:t>
                    </a:fld>
                    <a:r>
                      <a:rPr lang="en-US" sz="1800" dirty="0" smtClean="0">
                        <a:solidFill>
                          <a:srgbClr val="00B050"/>
                        </a:solidFill>
                      </a:rPr>
                      <a:t> M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5.8017122384390614E-2"/>
                  <c:y val="-3.97802065281824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C80E6D9-BB0A-4600-A9FE-DC1AC2802E6C}" type="VALUE">
                      <a:rPr lang="en-US" sz="1800" smtClean="0">
                        <a:solidFill>
                          <a:srgbClr val="00B050"/>
                        </a:solidFill>
                      </a:rPr>
                      <a:pPr>
                        <a:defRPr sz="1800" b="1">
                          <a:solidFill>
                            <a:srgbClr val="FF0000"/>
                          </a:solidFill>
                        </a:defRPr>
                      </a:pPr>
                      <a:t>[VALORE]</a:t>
                    </a:fld>
                    <a:r>
                      <a:rPr lang="en-US" sz="1800" dirty="0" smtClean="0">
                        <a:solidFill>
                          <a:srgbClr val="00B050"/>
                        </a:solidFill>
                      </a:rPr>
                      <a:t> M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4.7637456671502661E-2"/>
                  <c:y val="-1.09232147503935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428D9E8-10DC-47A6-90A5-C9260574F8F5}" type="VALUE">
                      <a:rPr lang="en-US" sz="1800" smtClean="0">
                        <a:solidFill>
                          <a:srgbClr val="00B050"/>
                        </a:solidFill>
                      </a:rPr>
                      <a:pPr>
                        <a:defRPr sz="1800" b="1">
                          <a:solidFill>
                            <a:srgbClr val="FF0000"/>
                          </a:solidFill>
                        </a:defRPr>
                      </a:pPr>
                      <a:t>[VALORE]</a:t>
                    </a:fld>
                    <a:r>
                      <a:rPr lang="en-US" sz="1800" dirty="0" smtClean="0">
                        <a:solidFill>
                          <a:srgbClr val="00B050"/>
                        </a:solidFill>
                      </a:rPr>
                      <a:t>M€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259134473802464E-2"/>
                      <c:h val="4.0997779415161688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1.7086740804456827E-2"/>
                  <c:y val="-1.99266323363741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FC4E79F-D5F6-41AD-B401-BFF638312149}" type="VALUE">
                      <a:rPr lang="en-US" sz="1800" smtClean="0">
                        <a:solidFill>
                          <a:srgbClr val="00B050"/>
                        </a:solidFill>
                      </a:rPr>
                      <a:pPr>
                        <a:defRPr sz="1800" b="1">
                          <a:solidFill>
                            <a:srgbClr val="FF0000"/>
                          </a:solidFill>
                        </a:defRPr>
                      </a:pPr>
                      <a:t>[VALORE]</a:t>
                    </a:fld>
                    <a:r>
                      <a:rPr lang="en-US" sz="1800" dirty="0" smtClean="0">
                        <a:solidFill>
                          <a:srgbClr val="00B050"/>
                        </a:solidFill>
                      </a:rPr>
                      <a:t>M€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4.0532446702314776E-2"/>
                  <c:y val="1.5624999999999886E-2"/>
                </c:manualLayout>
              </c:layout>
              <c:tx>
                <c:rich>
                  <a:bodyPr/>
                  <a:lstStyle/>
                  <a:p>
                    <a:fld id="{DD17CDAB-31AD-42D5-BD94-52813FE9ECC1}" type="VALUE">
                      <a:rPr lang="en-US" smtClean="0"/>
                      <a:pPr/>
                      <a:t>[VALORE]</a:t>
                    </a:fld>
                    <a:r>
                      <a:rPr lang="en-US" dirty="0" smtClean="0"/>
                      <a:t> M 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ASSE I</c:v>
                </c:pt>
                <c:pt idx="1">
                  <c:v>ASSE II</c:v>
                </c:pt>
                <c:pt idx="2">
                  <c:v>ASSE III</c:v>
                </c:pt>
                <c:pt idx="3">
                  <c:v>ASSE IV</c:v>
                </c:pt>
                <c:pt idx="4">
                  <c:v>ASSE V</c:v>
                </c:pt>
                <c:pt idx="5">
                  <c:v>ASSE VI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233</c:v>
                </c:pt>
                <c:pt idx="1">
                  <c:v>20</c:v>
                </c:pt>
                <c:pt idx="2">
                  <c:v>80.5</c:v>
                </c:pt>
                <c:pt idx="3">
                  <c:v>103.8</c:v>
                </c:pt>
                <c:pt idx="4">
                  <c:v>60</c:v>
                </c:pt>
                <c:pt idx="5">
                  <c:v>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0"/>
        <c:gapDepth val="157"/>
        <c:shape val="box"/>
        <c:axId val="165872928"/>
        <c:axId val="165873320"/>
        <c:axId val="0"/>
      </c:bar3DChart>
      <c:catAx>
        <c:axId val="16587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873320"/>
        <c:crosses val="autoZero"/>
        <c:auto val="1"/>
        <c:lblAlgn val="ctr"/>
        <c:lblOffset val="100"/>
        <c:noMultiLvlLbl val="0"/>
      </c:catAx>
      <c:valAx>
        <c:axId val="165873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87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9381598109718565"/>
          <c:y val="0.93157580591043132"/>
          <c:w val="0.47412130988380474"/>
          <c:h val="6.78383033794120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87945"/>
          <c:y val="0.187945"/>
          <c:w val="0.62411000000000005"/>
          <c:h val="0.61160999999999999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Contributi in M€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63500" algn="tl">
                <a:srgbClr val="000000">
                  <a:alpha val="20000"/>
                </a:srgbClr>
              </a:outerShdw>
            </a:effectLst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>
                <a:outerShdw blurRad="63500" algn="tl">
                  <a:srgbClr val="000000">
                    <a:alpha val="2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>
                <a:outerShdw blurRad="63500" algn="tl">
                  <a:srgbClr val="000000">
                    <a:alpha val="2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>
                <a:outerShdw blurRad="63500" algn="tl">
                  <a:srgbClr val="000000">
                    <a:alpha val="2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>
                <a:outerShdw blurRad="63500" algn="tl">
                  <a:srgbClr val="000000">
                    <a:alpha val="2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>
                <a:outerShdw blurRad="63500" algn="tl">
                  <a:srgbClr val="000000">
                    <a:alpha val="20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255E91"/>
              </a:solidFill>
              <a:ln w="12700" cap="flat">
                <a:noFill/>
                <a:miter lim="400000"/>
              </a:ln>
              <a:effectLst>
                <a:outerShdw blurRad="63500" algn="tl">
                  <a:srgbClr val="000000">
                    <a:alpha val="20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rgbClr val="9E480E"/>
              </a:solidFill>
              <a:ln w="12700" cap="flat">
                <a:noFill/>
                <a:miter lim="400000"/>
              </a:ln>
              <a:effectLst>
                <a:outerShdw blurRad="63500" algn="tl">
                  <a:srgbClr val="000000">
                    <a:alpha val="2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6.135387963649027E-2"/>
                  <c:y val="-6.7105805852411314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5B9BD5"/>
                      </a:solidFill>
                      <a:latin typeface="Helvetica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404340786984284E-2"/>
                  <c:y val="4.7932718466008059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ED7D31"/>
                      </a:solidFill>
                      <a:latin typeface="Helvetica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25801661506539"/>
                      <c:h val="8.9907437768989351E-2"/>
                    </c:manualLayout>
                  </c15:layout>
                </c:ext>
              </c:extLst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A5A5A5"/>
                      </a:solidFill>
                      <a:latin typeface="Helvetic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numFmt formatCode="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FFC000"/>
                      </a:solidFill>
                      <a:latin typeface="Helvetic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4472C4"/>
                      </a:solidFill>
                      <a:latin typeface="Helvetic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3007704863683878E-2"/>
                  <c:y val="0.22624246890185615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1D8144"/>
                      </a:solidFill>
                      <a:latin typeface="Helvetica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85713785359249"/>
                      <c:h val="8.2238202814428049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8.0526967022893609E-2"/>
                  <c:y val="1.4379815539802424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255E91"/>
                      </a:solidFill>
                      <a:latin typeface="Helvetica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numFmt formatCode="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9E480E"/>
                      </a:solidFill>
                      <a:latin typeface="Helvetic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 u="none" strike="noStrike">
                    <a:solidFill>
                      <a:srgbClr val="5B9BD5"/>
                    </a:solidFill>
                    <a:latin typeface="Helvetica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Sheet1!$B$1:$I$1</c:f>
              <c:strCache>
                <c:ptCount val="8"/>
                <c:pt idx="0">
                  <c:v>AEROSPAZIO</c:v>
                </c:pt>
                <c:pt idx="1">
                  <c:v>AGROALIMENTARE</c:v>
                </c:pt>
                <c:pt idx="2">
                  <c:v>ECO-INDUSTRIA</c:v>
                </c:pt>
                <c:pt idx="3">
                  <c:v>CREATIVE CULTURALI</c:v>
                </c:pt>
                <c:pt idx="4">
                  <c:v>SALUTE</c:v>
                </c:pt>
                <c:pt idx="5">
                  <c:v>MANIFATTURIERO AVANZATO</c:v>
                </c:pt>
                <c:pt idx="6">
                  <c:v>MOBILITA' SOSTENIBILE</c:v>
                </c:pt>
                <c:pt idx="7">
                  <c:v>SMART CITIES &amp; COMMUNITIES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</c:v>
                </c:pt>
                <c:pt idx="1">
                  <c:v>10.25</c:v>
                </c:pt>
                <c:pt idx="2">
                  <c:v>10.8</c:v>
                </c:pt>
                <c:pt idx="3">
                  <c:v>10.8</c:v>
                </c:pt>
                <c:pt idx="4">
                  <c:v>21.3</c:v>
                </c:pt>
                <c:pt idx="5">
                  <c:v>35.65</c:v>
                </c:pt>
                <c:pt idx="6">
                  <c:v>5.81</c:v>
                </c:pt>
                <c:pt idx="7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945"/>
          <c:y val="0.187945"/>
          <c:w val="0.62411000000000005"/>
          <c:h val="0.61160999999999999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Contributi in M€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63500" algn="tl">
                <a:srgbClr val="000000">
                  <a:alpha val="20000"/>
                </a:srgbClr>
              </a:outerShdw>
            </a:effectLst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>
                <a:outerShdw blurRad="63500" algn="tl">
                  <a:srgbClr val="000000">
                    <a:alpha val="2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>
                <a:outerShdw blurRad="63500" algn="tl">
                  <a:srgbClr val="000000">
                    <a:alpha val="2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>
                <a:outerShdw blurRad="63500" algn="tl">
                  <a:srgbClr val="000000">
                    <a:alpha val="2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>
                <a:outerShdw blurRad="63500" algn="tl">
                  <a:srgbClr val="000000">
                    <a:alpha val="2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>
                <a:outerShdw blurRad="63500" algn="tl">
                  <a:srgbClr val="000000">
                    <a:alpha val="20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255E91"/>
              </a:solidFill>
              <a:ln w="12700" cap="flat">
                <a:noFill/>
                <a:miter lim="400000"/>
              </a:ln>
              <a:effectLst>
                <a:outerShdw blurRad="63500" algn="tl">
                  <a:srgbClr val="000000">
                    <a:alpha val="20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rgbClr val="9E480E"/>
              </a:solidFill>
              <a:ln w="12700" cap="flat">
                <a:noFill/>
                <a:miter lim="400000"/>
              </a:ln>
              <a:effectLst>
                <a:outerShdw blurRad="63500" algn="tl">
                  <a:srgbClr val="000000">
                    <a:alpha val="2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5.0808681573968492E-2"/>
                  <c:y val="5.7519262159209696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5B9BD5"/>
                      </a:solidFill>
                      <a:latin typeface="Helvetica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362995156304303E-2"/>
                  <c:y val="3.8346174772806461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ED7D31"/>
                      </a:solidFill>
                      <a:latin typeface="Helvetica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25801661506539"/>
                      <c:h val="8.9907437768989351E-2"/>
                    </c:manualLayout>
                  </c15:layout>
                </c:ext>
              </c:extLst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A5A5A5"/>
                      </a:solidFill>
                      <a:latin typeface="Helvetic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numFmt formatCode="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FFC000"/>
                      </a:solidFill>
                      <a:latin typeface="Helvetic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4472C4"/>
                      </a:solidFill>
                      <a:latin typeface="Helvetic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6692349545612925E-3"/>
                  <c:y val="-3.4511519553227815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1D8144"/>
                      </a:solidFill>
                      <a:latin typeface="Helvetica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85713785359249"/>
                      <c:h val="8.2238202814428049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1.629716202074076E-2"/>
                  <c:y val="2.3007742605981867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255E91"/>
                      </a:solidFill>
                      <a:latin typeface="Helvetica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45968790440868"/>
                      <c:h val="8.2238202814428049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5.3684644681929052E-2"/>
                  <c:y val="-1.0545198062521778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9E480E"/>
                      </a:solidFill>
                      <a:latin typeface="Helvetica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 u="none" strike="noStrike">
                    <a:solidFill>
                      <a:srgbClr val="5B9BD5"/>
                    </a:solidFill>
                    <a:latin typeface="Helvetica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Sheet1!$B$1:$I$1</c:f>
              <c:strCache>
                <c:ptCount val="8"/>
                <c:pt idx="0">
                  <c:v>AEROSPAZIO</c:v>
                </c:pt>
                <c:pt idx="1">
                  <c:v>AGROALIMENTARE</c:v>
                </c:pt>
                <c:pt idx="2">
                  <c:v>ECO-INDUSTRIA</c:v>
                </c:pt>
                <c:pt idx="3">
                  <c:v>CREATIVE CULTURALI</c:v>
                </c:pt>
                <c:pt idx="4">
                  <c:v>SALUTE</c:v>
                </c:pt>
                <c:pt idx="5">
                  <c:v>MANIFATTURIERO AVANZATO</c:v>
                </c:pt>
                <c:pt idx="6">
                  <c:v>MOBILITA' SOSTENIBILE</c:v>
                </c:pt>
                <c:pt idx="7">
                  <c:v>SMART CITIES &amp; COMMUNITIES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2.2000000000000002</c:v>
                </c:pt>
                <c:pt idx="1">
                  <c:v>4.9000000000000004</c:v>
                </c:pt>
                <c:pt idx="2">
                  <c:v>5.2</c:v>
                </c:pt>
                <c:pt idx="3">
                  <c:v>5.5</c:v>
                </c:pt>
                <c:pt idx="4">
                  <c:v>15.2</c:v>
                </c:pt>
                <c:pt idx="5">
                  <c:v>7.8</c:v>
                </c:pt>
                <c:pt idx="6">
                  <c:v>1.6</c:v>
                </c:pt>
                <c:pt idx="7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0.63428</cdr:x>
      <cdr:y>0.65144</cdr:y>
    </cdr:from>
    <cdr:to>
      <cdr:x>0.76111</cdr:x>
      <cdr:y>0.70333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75564" y="4636327"/>
          <a:ext cx="20147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b="1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rPr>
            <a:t>60 M€</a:t>
          </a:r>
          <a:endParaRPr lang="it-IT" sz="1800" b="1" dirty="0">
            <a:solidFill>
              <a:schemeClr val="accent4">
                <a:lumMod val="75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0.37799</cdr:x>
      <cdr:y>0.34965</cdr:y>
    </cdr:from>
    <cdr:to>
      <cdr:x>0.48393</cdr:x>
      <cdr:y>0.40154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6004387" y="2488474"/>
          <a:ext cx="168286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b="1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rPr>
            <a:t>181,5 M€</a:t>
          </a:r>
          <a:endParaRPr lang="it-IT" sz="1800" b="1" dirty="0">
            <a:solidFill>
              <a:schemeClr val="accent4">
                <a:lumMod val="75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0.59349</cdr:x>
      <cdr:y>0.775</cdr:y>
    </cdr:from>
    <cdr:to>
      <cdr:x>0.71773</cdr:x>
      <cdr:y>1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4367814" y="37604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  <a:prstGeom prst="rect">
            <a:avLst/>
          </a:prstGeom>
        </p:spPr>
        <p:txBody>
          <a:bodyPr lIns="95720" tIns="47860" rIns="95720" bIns="47860"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xfrm>
            <a:off x="908051" y="4722694"/>
            <a:ext cx="4994275" cy="4474131"/>
          </a:xfrm>
          <a:prstGeom prst="rect">
            <a:avLst/>
          </a:prstGeom>
        </p:spPr>
        <p:txBody>
          <a:bodyPr lIns="95720" tIns="47860" rIns="95720" bIns="4786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5900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j-lt"/>
        <a:ea typeface="+mj-ea"/>
        <a:cs typeface="+mj-cs"/>
        <a:sym typeface="Calibri"/>
      </a:defRPr>
    </a:lvl1pPr>
    <a:lvl2pPr indent="228600" defTabSz="1828800" latinLnBrk="0">
      <a:defRPr sz="2400">
        <a:latin typeface="+mj-lt"/>
        <a:ea typeface="+mj-ea"/>
        <a:cs typeface="+mj-cs"/>
        <a:sym typeface="Calibri"/>
      </a:defRPr>
    </a:lvl2pPr>
    <a:lvl3pPr indent="457200" defTabSz="1828800" latinLnBrk="0">
      <a:defRPr sz="2400">
        <a:latin typeface="+mj-lt"/>
        <a:ea typeface="+mj-ea"/>
        <a:cs typeface="+mj-cs"/>
        <a:sym typeface="Calibri"/>
      </a:defRPr>
    </a:lvl3pPr>
    <a:lvl4pPr indent="685800" defTabSz="1828800" latinLnBrk="0">
      <a:defRPr sz="2400">
        <a:latin typeface="+mj-lt"/>
        <a:ea typeface="+mj-ea"/>
        <a:cs typeface="+mj-cs"/>
        <a:sym typeface="Calibri"/>
      </a:defRPr>
    </a:lvl4pPr>
    <a:lvl5pPr indent="914400" defTabSz="1828800" latinLnBrk="0">
      <a:defRPr sz="2400">
        <a:latin typeface="+mj-lt"/>
        <a:ea typeface="+mj-ea"/>
        <a:cs typeface="+mj-cs"/>
        <a:sym typeface="Calibri"/>
      </a:defRPr>
    </a:lvl5pPr>
    <a:lvl6pPr indent="1143000" defTabSz="1828800" latinLnBrk="0">
      <a:defRPr sz="2400">
        <a:latin typeface="+mj-lt"/>
        <a:ea typeface="+mj-ea"/>
        <a:cs typeface="+mj-cs"/>
        <a:sym typeface="Calibri"/>
      </a:defRPr>
    </a:lvl6pPr>
    <a:lvl7pPr indent="1371600" defTabSz="1828800" latinLnBrk="0">
      <a:defRPr sz="2400">
        <a:latin typeface="+mj-lt"/>
        <a:ea typeface="+mj-ea"/>
        <a:cs typeface="+mj-cs"/>
        <a:sym typeface="Calibri"/>
      </a:defRPr>
    </a:lvl7pPr>
    <a:lvl8pPr indent="1600200" defTabSz="1828800" latinLnBrk="0">
      <a:defRPr sz="2400">
        <a:latin typeface="+mj-lt"/>
        <a:ea typeface="+mj-ea"/>
        <a:cs typeface="+mj-cs"/>
        <a:sym typeface="Calibri"/>
      </a:defRPr>
    </a:lvl8pPr>
    <a:lvl9pPr indent="1828800" defTabSz="1828800" latinLnBrk="0">
      <a:defRPr sz="24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 defTabSz="957198">
              <a:spcBef>
                <a:spcPts val="628"/>
              </a:spcBef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>
              <a:latin typeface="HelveticaNeueLT Std"/>
              <a:ea typeface="HelveticaNeueLT Std"/>
              <a:cs typeface="HelveticaNeueLT Std"/>
              <a:sym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983439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3408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2470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843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053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747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954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0691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288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806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165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132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349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275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53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071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11405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328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909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2580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8637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921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131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 defTabSz="990478">
              <a:spcBef>
                <a:spcPts val="650"/>
              </a:spcBef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>
              <a:latin typeface="HelveticaNeueLT Std"/>
              <a:ea typeface="HelveticaNeueLT Std"/>
              <a:cs typeface="HelveticaNeueLT Std"/>
              <a:sym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926027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426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980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212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932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387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457200" algn="ctr">
              <a:buSzTx/>
              <a:buFontTx/>
              <a:buNone/>
              <a:defRPr sz="4800"/>
            </a:lvl2pPr>
            <a:lvl3pPr marL="0" indent="914400" algn="ctr">
              <a:buSzTx/>
              <a:buFontTx/>
              <a:buNone/>
              <a:defRPr sz="4800"/>
            </a:lvl3pPr>
            <a:lvl4pPr marL="0" indent="1371600" algn="ctr">
              <a:buSzTx/>
              <a:buFontTx/>
              <a:buNone/>
              <a:defRPr sz="4800"/>
            </a:lvl4pPr>
            <a:lvl5pPr marL="0" indent="1828800" algn="ctr">
              <a:buSzTx/>
              <a:buFontTx/>
              <a:buNone/>
              <a:defRPr sz="4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1114947" y="1570420"/>
            <a:ext cx="22080002" cy="1"/>
          </a:xfrm>
          <a:prstGeom prst="line">
            <a:avLst/>
          </a:prstGeom>
          <a:ln w="76200">
            <a:solidFill>
              <a:srgbClr val="D9D9D9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610248" y="846845"/>
            <a:ext cx="22075616" cy="49859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3600">
                <a:solidFill>
                  <a:srgbClr val="3B3D4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sz="half" idx="1"/>
          </p:nvPr>
        </p:nvSpPr>
        <p:spPr>
          <a:xfrm>
            <a:off x="1610248" y="2255890"/>
            <a:ext cx="21148854" cy="4338836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1pPr>
            <a:lvl2pPr marL="0" indent="4572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2pPr>
            <a:lvl3pPr marL="0" indent="9144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3pPr>
            <a:lvl4pPr marL="0" indent="13716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4pPr>
            <a:lvl5pPr marL="0" indent="18288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0" name="Shape 120"/>
          <p:cNvSpPr/>
          <p:nvPr/>
        </p:nvSpPr>
        <p:spPr>
          <a:xfrm>
            <a:off x="553778" y="530212"/>
            <a:ext cx="23276444" cy="12655577"/>
          </a:xfrm>
          <a:prstGeom prst="rect">
            <a:avLst/>
          </a:prstGeom>
          <a:ln w="12700" cap="sq">
            <a:solidFill>
              <a:srgbClr val="086A2E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3"/>
          </p:nvPr>
        </p:nvSpPr>
        <p:spPr>
          <a:xfrm>
            <a:off x="1610249" y="7083345"/>
            <a:ext cx="9748272" cy="4654634"/>
          </a:xfrm>
          <a:prstGeom prst="rect">
            <a:avLst/>
          </a:prstGeom>
          <a:ln w="12700"/>
        </p:spPr>
        <p:txBody>
          <a:bodyPr lIns="0" tIns="0" rIns="0" bIns="0"/>
          <a:lstStyle/>
          <a:p>
            <a:pPr marL="0" indent="0">
              <a:lnSpc>
                <a:spcPts val="5000"/>
              </a:lnSpc>
              <a:buSzTx/>
              <a:buFontTx/>
              <a:buNone/>
              <a:defRPr sz="4400"/>
            </a:pPr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4"/>
          </p:nvPr>
        </p:nvSpPr>
        <p:spPr>
          <a:xfrm>
            <a:off x="12590147" y="7083345"/>
            <a:ext cx="10168956" cy="4654634"/>
          </a:xfrm>
          <a:prstGeom prst="rect">
            <a:avLst/>
          </a:prstGeom>
          <a:ln w="12700"/>
        </p:spPr>
        <p:txBody>
          <a:bodyPr lIns="0" tIns="0" rIns="0" bIns="0"/>
          <a:lstStyle/>
          <a:p>
            <a:pPr marL="0" indent="0">
              <a:lnSpc>
                <a:spcPts val="5000"/>
              </a:lnSpc>
              <a:buSzTx/>
              <a:buFontTx/>
              <a:buNone/>
              <a:defRPr sz="4400"/>
            </a:pPr>
            <a:endParaRPr/>
          </a:p>
        </p:txBody>
      </p:sp>
      <p:pic>
        <p:nvPicPr>
          <p:cNvPr id="124" name="image2.png" descr="Cover_Testata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80420" y="12605425"/>
            <a:ext cx="7087623" cy="825832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365591" y="285995"/>
            <a:ext cx="23712002" cy="13176002"/>
          </a:xfrm>
          <a:prstGeom prst="rect">
            <a:avLst/>
          </a:prstGeom>
          <a:ln w="584200" cap="sq">
            <a:solidFill>
              <a:srgbClr val="086A2E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3" name="image2.tif" descr="Cover_Testata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7455" y="6224899"/>
            <a:ext cx="20759559" cy="1814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8296" y="13296515"/>
            <a:ext cx="7829434" cy="277327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610247" y="1570420"/>
            <a:ext cx="22080002" cy="1"/>
          </a:xfrm>
          <a:prstGeom prst="line">
            <a:avLst/>
          </a:prstGeom>
          <a:ln w="76200">
            <a:solidFill>
              <a:srgbClr val="D9D9D9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1610248" y="846845"/>
            <a:ext cx="22075616" cy="49859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3600">
                <a:solidFill>
                  <a:srgbClr val="3B3D4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sz="half" idx="1"/>
          </p:nvPr>
        </p:nvSpPr>
        <p:spPr>
          <a:xfrm>
            <a:off x="1610248" y="2255890"/>
            <a:ext cx="21148854" cy="4338836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1pPr>
            <a:lvl2pPr marL="0" indent="4572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2pPr>
            <a:lvl3pPr marL="0" indent="9144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3pPr>
            <a:lvl4pPr marL="0" indent="13716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4pPr>
            <a:lvl5pPr marL="0" indent="18288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5" name="Shape 145"/>
          <p:cNvSpPr/>
          <p:nvPr/>
        </p:nvSpPr>
        <p:spPr>
          <a:xfrm>
            <a:off x="771365" y="590495"/>
            <a:ext cx="22944002" cy="12595294"/>
          </a:xfrm>
          <a:prstGeom prst="rect">
            <a:avLst/>
          </a:prstGeom>
          <a:ln w="12700" cap="sq">
            <a:solidFill>
              <a:srgbClr val="086A2E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7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22693" y="12659734"/>
            <a:ext cx="8063999" cy="833029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>
            <a:spLocks noGrp="1"/>
          </p:cNvSpPr>
          <p:nvPr>
            <p:ph type="body" sz="quarter" idx="13"/>
          </p:nvPr>
        </p:nvSpPr>
        <p:spPr>
          <a:xfrm>
            <a:off x="1610249" y="7083345"/>
            <a:ext cx="9748272" cy="4654634"/>
          </a:xfrm>
          <a:prstGeom prst="rect">
            <a:avLst/>
          </a:prstGeom>
          <a:ln w="12700"/>
        </p:spPr>
        <p:txBody>
          <a:bodyPr lIns="0" tIns="0" rIns="0" bIns="0"/>
          <a:lstStyle/>
          <a:p>
            <a:pPr marL="0" indent="0">
              <a:lnSpc>
                <a:spcPts val="5000"/>
              </a:lnSpc>
              <a:buSzTx/>
              <a:buFontTx/>
              <a:buNone/>
              <a:defRPr sz="4400"/>
            </a:pPr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4"/>
          </p:nvPr>
        </p:nvSpPr>
        <p:spPr>
          <a:xfrm>
            <a:off x="12590147" y="7083345"/>
            <a:ext cx="10168956" cy="4654634"/>
          </a:xfrm>
          <a:prstGeom prst="rect">
            <a:avLst/>
          </a:prstGeom>
          <a:ln w="12700"/>
        </p:spPr>
        <p:txBody>
          <a:bodyPr lIns="0" tIns="0" rIns="0" bIns="0"/>
          <a:lstStyle/>
          <a:p>
            <a:pPr marL="0" indent="0">
              <a:lnSpc>
                <a:spcPts val="5000"/>
              </a:lnSpc>
              <a:buSzTx/>
              <a:buFontTx/>
              <a:buNone/>
              <a:defRPr sz="4400"/>
            </a:pPr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457200" algn="ctr">
              <a:buSzTx/>
              <a:buFontTx/>
              <a:buNone/>
              <a:defRPr sz="4800"/>
            </a:lvl2pPr>
            <a:lvl3pPr marL="0" indent="914400" algn="ctr">
              <a:buSzTx/>
              <a:buFontTx/>
              <a:buNone/>
              <a:defRPr sz="4800"/>
            </a:lvl3pPr>
            <a:lvl4pPr marL="0" indent="1371600" algn="ctr">
              <a:buSzTx/>
              <a:buFontTx/>
              <a:buNone/>
              <a:defRPr sz="4800"/>
            </a:lvl4pPr>
            <a:lvl5pPr marL="0" indent="1828800" algn="ctr">
              <a:buSzTx/>
              <a:buFontTx/>
              <a:buNone/>
              <a:defRPr sz="4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033122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94625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48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48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48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48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655002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0952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1" cy="2651126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1679575" y="3362326"/>
            <a:ext cx="10315576" cy="16478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457200">
              <a:buSzTx/>
              <a:buFontTx/>
              <a:buNone/>
              <a:defRPr sz="4800" b="1"/>
            </a:lvl2pPr>
            <a:lvl3pPr marL="0" indent="914400">
              <a:buSzTx/>
              <a:buFontTx/>
              <a:buNone/>
              <a:defRPr sz="4800" b="1"/>
            </a:lvl3pPr>
            <a:lvl4pPr marL="0" indent="1371600">
              <a:buSzTx/>
              <a:buFontTx/>
              <a:buNone/>
              <a:defRPr sz="4800" b="1"/>
            </a:lvl4pPr>
            <a:lvl5pPr marL="0" indent="1828800">
              <a:buSzTx/>
              <a:buFontTx/>
              <a:buNone/>
              <a:defRPr sz="48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12344400" y="3362326"/>
            <a:ext cx="10366376" cy="1647825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buSzTx/>
              <a:buFontTx/>
              <a:buNone/>
              <a:defRPr sz="48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338854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82369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152537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Titolo Testo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10366375" y="1974850"/>
            <a:ext cx="12344401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1679575" y="4114800"/>
            <a:ext cx="7864475" cy="762317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buSzTx/>
              <a:buFontTx/>
              <a:buNone/>
              <a:defRPr sz="32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81088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Titolo Testo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0366375" y="1974850"/>
            <a:ext cx="12344401" cy="974725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679575" y="4114800"/>
            <a:ext cx="7864476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457200">
              <a:buSzTx/>
              <a:buFontTx/>
              <a:buNone/>
              <a:defRPr sz="3200"/>
            </a:lvl2pPr>
            <a:lvl3pPr marL="0" indent="914400">
              <a:buSzTx/>
              <a:buFontTx/>
              <a:buNone/>
              <a:defRPr sz="3200"/>
            </a:lvl3pPr>
            <a:lvl4pPr marL="0" indent="1371600">
              <a:buSzTx/>
              <a:buFontTx/>
              <a:buNone/>
              <a:defRPr sz="3200"/>
            </a:lvl4pPr>
            <a:lvl5pPr marL="0" indent="1828800">
              <a:buSzTx/>
              <a:buFontTx/>
              <a:buNone/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705145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871753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655688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04125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1114947" y="1570420"/>
            <a:ext cx="22080002" cy="1"/>
          </a:xfrm>
          <a:prstGeom prst="line">
            <a:avLst/>
          </a:prstGeom>
          <a:ln w="76200">
            <a:solidFill>
              <a:srgbClr val="D9D9D9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610248" y="846845"/>
            <a:ext cx="22075616" cy="49859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3600">
                <a:solidFill>
                  <a:srgbClr val="3B3D4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sz="half" idx="1"/>
          </p:nvPr>
        </p:nvSpPr>
        <p:spPr>
          <a:xfrm>
            <a:off x="1610248" y="2255890"/>
            <a:ext cx="21148854" cy="4338836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1pPr>
            <a:lvl2pPr marL="0" indent="4572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2pPr>
            <a:lvl3pPr marL="0" indent="9144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3pPr>
            <a:lvl4pPr marL="0" indent="13716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4pPr>
            <a:lvl5pPr marL="0" indent="18288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0" name="Shape 120"/>
          <p:cNvSpPr/>
          <p:nvPr/>
        </p:nvSpPr>
        <p:spPr>
          <a:xfrm>
            <a:off x="553778" y="530212"/>
            <a:ext cx="23276444" cy="12655577"/>
          </a:xfrm>
          <a:prstGeom prst="rect">
            <a:avLst/>
          </a:prstGeom>
          <a:ln w="12700" cap="sq">
            <a:solidFill>
              <a:srgbClr val="086A2E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650636" y="12716430"/>
            <a:ext cx="11362698" cy="3847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ts val="3000"/>
              </a:lnSpc>
              <a:spcBef>
                <a:spcPts val="400"/>
              </a:spcBef>
              <a:defRPr sz="2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3"/>
          </p:nvPr>
        </p:nvSpPr>
        <p:spPr>
          <a:xfrm>
            <a:off x="1610249" y="7083345"/>
            <a:ext cx="9748272" cy="4654634"/>
          </a:xfrm>
          <a:prstGeom prst="rect">
            <a:avLst/>
          </a:prstGeom>
          <a:ln w="12700"/>
        </p:spPr>
        <p:txBody>
          <a:bodyPr lIns="0" tIns="0" rIns="0" bIns="0"/>
          <a:lstStyle/>
          <a:p>
            <a:pPr marL="0" indent="0">
              <a:lnSpc>
                <a:spcPts val="5000"/>
              </a:lnSpc>
              <a:buSzTx/>
              <a:buFontTx/>
              <a:buNone/>
              <a:defRPr sz="4400"/>
            </a:pPr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4"/>
          </p:nvPr>
        </p:nvSpPr>
        <p:spPr>
          <a:xfrm>
            <a:off x="12590147" y="7083345"/>
            <a:ext cx="10168956" cy="4654634"/>
          </a:xfrm>
          <a:prstGeom prst="rect">
            <a:avLst/>
          </a:prstGeom>
          <a:ln w="12700"/>
        </p:spPr>
        <p:txBody>
          <a:bodyPr lIns="0" tIns="0" rIns="0" bIns="0"/>
          <a:lstStyle/>
          <a:p>
            <a:pPr marL="0" indent="0">
              <a:lnSpc>
                <a:spcPts val="5000"/>
              </a:lnSpc>
              <a:buSzTx/>
              <a:buFontTx/>
              <a:buNone/>
              <a:defRPr sz="4400"/>
            </a:pPr>
            <a:endParaRPr/>
          </a:p>
        </p:txBody>
      </p:sp>
      <p:pic>
        <p:nvPicPr>
          <p:cNvPr id="124" name="image2.png" descr="Cover_Testata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80420" y="12605425"/>
            <a:ext cx="7087623" cy="825832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794174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365591" y="285995"/>
            <a:ext cx="23712002" cy="13176002"/>
          </a:xfrm>
          <a:prstGeom prst="rect">
            <a:avLst/>
          </a:prstGeom>
          <a:ln w="584200" cap="sq">
            <a:solidFill>
              <a:srgbClr val="086A2E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133" name="image2.tif" descr="Cover_Testata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7455" y="6224899"/>
            <a:ext cx="20759559" cy="1814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8296" y="13296515"/>
            <a:ext cx="7829434" cy="2773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7207149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48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48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48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48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610247" y="1570420"/>
            <a:ext cx="22080002" cy="1"/>
          </a:xfrm>
          <a:prstGeom prst="line">
            <a:avLst/>
          </a:prstGeom>
          <a:ln w="76200">
            <a:solidFill>
              <a:srgbClr val="D9D9D9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1610248" y="846845"/>
            <a:ext cx="22075616" cy="49859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3600">
                <a:solidFill>
                  <a:srgbClr val="3B3D4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sz="half" idx="1"/>
          </p:nvPr>
        </p:nvSpPr>
        <p:spPr>
          <a:xfrm>
            <a:off x="1610248" y="2255890"/>
            <a:ext cx="21148854" cy="4338836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1pPr>
            <a:lvl2pPr marL="0" indent="4572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2pPr>
            <a:lvl3pPr marL="0" indent="9144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3pPr>
            <a:lvl4pPr marL="0" indent="13716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4pPr>
            <a:lvl5pPr marL="0" indent="18288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5" name="Shape 145"/>
          <p:cNvSpPr/>
          <p:nvPr/>
        </p:nvSpPr>
        <p:spPr>
          <a:xfrm>
            <a:off x="771365" y="590495"/>
            <a:ext cx="22944002" cy="12595294"/>
          </a:xfrm>
          <a:prstGeom prst="rect">
            <a:avLst/>
          </a:prstGeom>
          <a:ln w="12700" cap="sq">
            <a:solidFill>
              <a:srgbClr val="086A2E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147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22693" y="12659734"/>
            <a:ext cx="8063999" cy="833029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>
            <a:spLocks noGrp="1"/>
          </p:cNvSpPr>
          <p:nvPr>
            <p:ph type="body" sz="quarter" idx="13"/>
          </p:nvPr>
        </p:nvSpPr>
        <p:spPr>
          <a:xfrm>
            <a:off x="1610249" y="7083345"/>
            <a:ext cx="9748272" cy="4654634"/>
          </a:xfrm>
          <a:prstGeom prst="rect">
            <a:avLst/>
          </a:prstGeom>
          <a:ln w="12700"/>
        </p:spPr>
        <p:txBody>
          <a:bodyPr lIns="0" tIns="0" rIns="0" bIns="0"/>
          <a:lstStyle/>
          <a:p>
            <a:pPr marL="0" indent="0">
              <a:lnSpc>
                <a:spcPts val="5000"/>
              </a:lnSpc>
              <a:buSzTx/>
              <a:buFontTx/>
              <a:buNone/>
              <a:defRPr sz="4400"/>
            </a:pPr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4"/>
          </p:nvPr>
        </p:nvSpPr>
        <p:spPr>
          <a:xfrm>
            <a:off x="12590147" y="7083345"/>
            <a:ext cx="10168956" cy="4654634"/>
          </a:xfrm>
          <a:prstGeom prst="rect">
            <a:avLst/>
          </a:prstGeom>
          <a:ln w="12700"/>
        </p:spPr>
        <p:txBody>
          <a:bodyPr lIns="0" tIns="0" rIns="0" bIns="0"/>
          <a:lstStyle/>
          <a:p>
            <a:pPr marL="0" indent="0">
              <a:lnSpc>
                <a:spcPts val="5000"/>
              </a:lnSpc>
              <a:buSzTx/>
              <a:buFontTx/>
              <a:buNone/>
              <a:defRPr sz="4400"/>
            </a:pPr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184158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457200" algn="ctr">
              <a:buSzTx/>
              <a:buFontTx/>
              <a:buNone/>
              <a:defRPr sz="4800"/>
            </a:lvl2pPr>
            <a:lvl3pPr marL="0" indent="914400" algn="ctr">
              <a:buSzTx/>
              <a:buFontTx/>
              <a:buNone/>
              <a:defRPr sz="4800"/>
            </a:lvl3pPr>
            <a:lvl4pPr marL="0" indent="1371600" algn="ctr">
              <a:buSzTx/>
              <a:buFontTx/>
              <a:buNone/>
              <a:defRPr sz="4800"/>
            </a:lvl4pPr>
            <a:lvl5pPr marL="0" indent="1828800" algn="ctr">
              <a:buSzTx/>
              <a:buFontTx/>
              <a:buNone/>
              <a:defRPr sz="4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604295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981217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48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48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48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48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985256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45477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1" cy="2651126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1679575" y="3362326"/>
            <a:ext cx="10315576" cy="16478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457200">
              <a:buSzTx/>
              <a:buFontTx/>
              <a:buNone/>
              <a:defRPr sz="4800" b="1"/>
            </a:lvl2pPr>
            <a:lvl3pPr marL="0" indent="914400">
              <a:buSzTx/>
              <a:buFontTx/>
              <a:buNone/>
              <a:defRPr sz="4800" b="1"/>
            </a:lvl3pPr>
            <a:lvl4pPr marL="0" indent="1371600">
              <a:buSzTx/>
              <a:buFontTx/>
              <a:buNone/>
              <a:defRPr sz="4800" b="1"/>
            </a:lvl4pPr>
            <a:lvl5pPr marL="0" indent="1828800">
              <a:buSzTx/>
              <a:buFontTx/>
              <a:buNone/>
              <a:defRPr sz="48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12344400" y="3362326"/>
            <a:ext cx="10366376" cy="1647825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buSzTx/>
              <a:buFontTx/>
              <a:buNone/>
              <a:defRPr sz="48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638942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125013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823624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Titolo Testo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10366375" y="1974850"/>
            <a:ext cx="12344401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1679575" y="4114800"/>
            <a:ext cx="7864475" cy="762317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buSzTx/>
              <a:buFontTx/>
              <a:buNone/>
              <a:defRPr sz="32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39047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Titolo Testo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0366375" y="1974850"/>
            <a:ext cx="12344401" cy="974725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679575" y="4114800"/>
            <a:ext cx="7864476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457200">
              <a:buSzTx/>
              <a:buFontTx/>
              <a:buNone/>
              <a:defRPr sz="3200"/>
            </a:lvl2pPr>
            <a:lvl3pPr marL="0" indent="914400">
              <a:buSzTx/>
              <a:buFontTx/>
              <a:buNone/>
              <a:defRPr sz="3200"/>
            </a:lvl3pPr>
            <a:lvl4pPr marL="0" indent="1371600">
              <a:buSzTx/>
              <a:buFontTx/>
              <a:buNone/>
              <a:defRPr sz="3200"/>
            </a:lvl4pPr>
            <a:lvl5pPr marL="0" indent="1828800">
              <a:buSzTx/>
              <a:buFontTx/>
              <a:buNone/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050689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160567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09852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8504658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1114947" y="1570420"/>
            <a:ext cx="22080002" cy="1"/>
          </a:xfrm>
          <a:prstGeom prst="line">
            <a:avLst/>
          </a:prstGeom>
          <a:ln w="76200">
            <a:solidFill>
              <a:srgbClr val="D9D9D9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610248" y="846845"/>
            <a:ext cx="22075616" cy="49859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3600">
                <a:solidFill>
                  <a:srgbClr val="3B3D4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sz="half" idx="1"/>
          </p:nvPr>
        </p:nvSpPr>
        <p:spPr>
          <a:xfrm>
            <a:off x="1610248" y="2255890"/>
            <a:ext cx="21148854" cy="4338836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1pPr>
            <a:lvl2pPr marL="0" indent="4572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2pPr>
            <a:lvl3pPr marL="0" indent="9144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3pPr>
            <a:lvl4pPr marL="0" indent="13716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4pPr>
            <a:lvl5pPr marL="0" indent="18288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0" name="Shape 120"/>
          <p:cNvSpPr/>
          <p:nvPr/>
        </p:nvSpPr>
        <p:spPr>
          <a:xfrm>
            <a:off x="553778" y="530212"/>
            <a:ext cx="23276444" cy="12655577"/>
          </a:xfrm>
          <a:prstGeom prst="rect">
            <a:avLst/>
          </a:prstGeom>
          <a:ln w="12700" cap="sq">
            <a:solidFill>
              <a:srgbClr val="086A2E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3"/>
          </p:nvPr>
        </p:nvSpPr>
        <p:spPr>
          <a:xfrm>
            <a:off x="1610249" y="7083345"/>
            <a:ext cx="9748272" cy="4654634"/>
          </a:xfrm>
          <a:prstGeom prst="rect">
            <a:avLst/>
          </a:prstGeom>
          <a:ln w="12700"/>
        </p:spPr>
        <p:txBody>
          <a:bodyPr lIns="0" tIns="0" rIns="0" bIns="0"/>
          <a:lstStyle/>
          <a:p>
            <a:pPr marL="0" indent="0">
              <a:lnSpc>
                <a:spcPts val="5000"/>
              </a:lnSpc>
              <a:buSzTx/>
              <a:buFontTx/>
              <a:buNone/>
              <a:defRPr sz="4400"/>
            </a:pPr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4"/>
          </p:nvPr>
        </p:nvSpPr>
        <p:spPr>
          <a:xfrm>
            <a:off x="12590147" y="7083345"/>
            <a:ext cx="10168956" cy="4654634"/>
          </a:xfrm>
          <a:prstGeom prst="rect">
            <a:avLst/>
          </a:prstGeom>
          <a:ln w="12700"/>
        </p:spPr>
        <p:txBody>
          <a:bodyPr lIns="0" tIns="0" rIns="0" bIns="0"/>
          <a:lstStyle/>
          <a:p>
            <a:pPr marL="0" indent="0">
              <a:lnSpc>
                <a:spcPts val="5000"/>
              </a:lnSpc>
              <a:buSzTx/>
              <a:buFontTx/>
              <a:buNone/>
              <a:defRPr sz="4400"/>
            </a:pPr>
            <a:endParaRPr/>
          </a:p>
        </p:txBody>
      </p:sp>
      <p:pic>
        <p:nvPicPr>
          <p:cNvPr id="124" name="image2.png" descr="Cover_Testata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80420" y="12605425"/>
            <a:ext cx="7087623" cy="825832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5964586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365591" y="285995"/>
            <a:ext cx="23712002" cy="13176002"/>
          </a:xfrm>
          <a:prstGeom prst="rect">
            <a:avLst/>
          </a:prstGeom>
          <a:ln w="584200" cap="sq">
            <a:solidFill>
              <a:srgbClr val="086A2E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133" name="image2.tif" descr="Cover_Testata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7455" y="6224899"/>
            <a:ext cx="20759559" cy="1814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8296" y="13296515"/>
            <a:ext cx="7829434" cy="277327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9834489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610247" y="1570420"/>
            <a:ext cx="22080002" cy="1"/>
          </a:xfrm>
          <a:prstGeom prst="line">
            <a:avLst/>
          </a:prstGeom>
          <a:ln w="76200">
            <a:solidFill>
              <a:srgbClr val="D9D9D9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1610248" y="846845"/>
            <a:ext cx="22075616" cy="49859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3600">
                <a:solidFill>
                  <a:srgbClr val="3B3D4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sz="half" idx="1"/>
          </p:nvPr>
        </p:nvSpPr>
        <p:spPr>
          <a:xfrm>
            <a:off x="1610248" y="2255890"/>
            <a:ext cx="21148854" cy="4338836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1pPr>
            <a:lvl2pPr marL="0" indent="4572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2pPr>
            <a:lvl3pPr marL="0" indent="9144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3pPr>
            <a:lvl4pPr marL="0" indent="13716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4pPr>
            <a:lvl5pPr marL="0" indent="1828800">
              <a:lnSpc>
                <a:spcPts val="3800"/>
              </a:lnSpc>
              <a:buSzTx/>
              <a:buFontTx/>
              <a:buNone/>
              <a:defRPr sz="30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5" name="Shape 145"/>
          <p:cNvSpPr/>
          <p:nvPr/>
        </p:nvSpPr>
        <p:spPr>
          <a:xfrm>
            <a:off x="771365" y="590495"/>
            <a:ext cx="22944002" cy="12595294"/>
          </a:xfrm>
          <a:prstGeom prst="rect">
            <a:avLst/>
          </a:prstGeom>
          <a:ln w="12700" cap="sq">
            <a:solidFill>
              <a:srgbClr val="086A2E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1610248" y="12589430"/>
            <a:ext cx="11362698" cy="3632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ts val="3000"/>
              </a:lnSpc>
              <a:spcBef>
                <a:spcPts val="400"/>
              </a:spcBef>
              <a:defRPr sz="2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16 marzo 2017</a:t>
            </a:r>
          </a:p>
        </p:txBody>
      </p:sp>
      <p:pic>
        <p:nvPicPr>
          <p:cNvPr id="147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22693" y="12659734"/>
            <a:ext cx="8063999" cy="833029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>
            <a:spLocks noGrp="1"/>
          </p:cNvSpPr>
          <p:nvPr>
            <p:ph type="body" sz="quarter" idx="13"/>
          </p:nvPr>
        </p:nvSpPr>
        <p:spPr>
          <a:xfrm>
            <a:off x="1610249" y="7083345"/>
            <a:ext cx="9748272" cy="4654634"/>
          </a:xfrm>
          <a:prstGeom prst="rect">
            <a:avLst/>
          </a:prstGeom>
          <a:ln w="12700"/>
        </p:spPr>
        <p:txBody>
          <a:bodyPr lIns="0" tIns="0" rIns="0" bIns="0"/>
          <a:lstStyle/>
          <a:p>
            <a:pPr marL="0" indent="0">
              <a:lnSpc>
                <a:spcPts val="5000"/>
              </a:lnSpc>
              <a:buSzTx/>
              <a:buFontTx/>
              <a:buNone/>
              <a:defRPr sz="4400"/>
            </a:pPr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4"/>
          </p:nvPr>
        </p:nvSpPr>
        <p:spPr>
          <a:xfrm>
            <a:off x="12590147" y="7083345"/>
            <a:ext cx="10168956" cy="4654634"/>
          </a:xfrm>
          <a:prstGeom prst="rect">
            <a:avLst/>
          </a:prstGeom>
          <a:ln w="12700"/>
        </p:spPr>
        <p:txBody>
          <a:bodyPr lIns="0" tIns="0" rIns="0" bIns="0"/>
          <a:lstStyle/>
          <a:p>
            <a:pPr marL="0" indent="0">
              <a:lnSpc>
                <a:spcPts val="5000"/>
              </a:lnSpc>
              <a:buSzTx/>
              <a:buFontTx/>
              <a:buNone/>
              <a:defRPr sz="4400"/>
            </a:pPr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699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1" cy="2651126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1679575" y="3362326"/>
            <a:ext cx="10315576" cy="16478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457200">
              <a:buSzTx/>
              <a:buFontTx/>
              <a:buNone/>
              <a:defRPr sz="4800" b="1"/>
            </a:lvl2pPr>
            <a:lvl3pPr marL="0" indent="914400">
              <a:buSzTx/>
              <a:buFontTx/>
              <a:buNone/>
              <a:defRPr sz="4800" b="1"/>
            </a:lvl3pPr>
            <a:lvl4pPr marL="0" indent="1371600">
              <a:buSzTx/>
              <a:buFontTx/>
              <a:buNone/>
              <a:defRPr sz="4800" b="1"/>
            </a:lvl4pPr>
            <a:lvl5pPr marL="0" indent="1828800">
              <a:buSzTx/>
              <a:buFontTx/>
              <a:buNone/>
              <a:defRPr sz="48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12344400" y="3362326"/>
            <a:ext cx="10366376" cy="1647825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buSzTx/>
              <a:buFontTx/>
              <a:buNone/>
              <a:defRPr sz="48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Titolo Testo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10366375" y="1974850"/>
            <a:ext cx="12344401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1679575" y="4114800"/>
            <a:ext cx="7864475" cy="762317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buSzTx/>
              <a:buFontTx/>
              <a:buNone/>
              <a:defRPr sz="32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Titolo Testo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0366375" y="1974850"/>
            <a:ext cx="12344401" cy="974725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679575" y="4114800"/>
            <a:ext cx="7864476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457200">
              <a:buSzTx/>
              <a:buFontTx/>
              <a:buNone/>
              <a:defRPr sz="3200"/>
            </a:lvl2pPr>
            <a:lvl3pPr marL="0" indent="914400">
              <a:buSzTx/>
              <a:buFontTx/>
              <a:buNone/>
              <a:defRPr sz="3200"/>
            </a:lvl3pPr>
            <a:lvl4pPr marL="0" indent="1371600">
              <a:buSzTx/>
              <a:buFontTx/>
              <a:buNone/>
              <a:defRPr sz="3200"/>
            </a:lvl4pPr>
            <a:lvl5pPr marL="0" indent="1828800">
              <a:buSzTx/>
              <a:buFontTx/>
              <a:buNone/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2203052" y="12802235"/>
            <a:ext cx="504548" cy="55118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5544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2203052" y="12802235"/>
            <a:ext cx="504548" cy="55118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301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5544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2203052" y="12802235"/>
            <a:ext cx="504548" cy="55118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493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5544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sr.regione.lombardia.it/wps/portal/PROUE/FESR" TargetMode="External"/><Relationship Id="rId2" Type="http://schemas.openxmlformats.org/officeDocument/2006/relationships/hyperlink" Target="http://www.openinnovation.regione.lombardia.it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fesr.regione.lombardia.it/wps/portal/PROUE/FESR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238943" y="285995"/>
            <a:ext cx="23849815" cy="13176002"/>
          </a:xfrm>
          <a:prstGeom prst="rect">
            <a:avLst/>
          </a:prstGeom>
          <a:ln w="584200" cap="sq">
            <a:solidFill>
              <a:srgbClr val="086A2E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1906125" y="5950537"/>
            <a:ext cx="20422248" cy="664797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ctr">
              <a:lnSpc>
                <a:spcPts val="7200"/>
              </a:lnSpc>
              <a:defRPr sz="48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800" b="1" dirty="0">
                <a:latin typeface="Century Gothic"/>
                <a:ea typeface="Century Gothic"/>
                <a:cs typeface="Century Gothic"/>
                <a:sym typeface="Century Gothic"/>
              </a:rPr>
              <a:t>I </a:t>
            </a:r>
            <a:r>
              <a:rPr sz="4800" b="1" dirty="0" err="1">
                <a:latin typeface="Century Gothic"/>
                <a:ea typeface="Century Gothic"/>
                <a:cs typeface="Century Gothic"/>
                <a:sym typeface="Century Gothic"/>
              </a:rPr>
              <a:t>fondi</a:t>
            </a:r>
            <a:r>
              <a:rPr sz="4800" b="1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4800" b="1" dirty="0" err="1">
                <a:latin typeface="Century Gothic"/>
                <a:ea typeface="Century Gothic"/>
                <a:cs typeface="Century Gothic"/>
                <a:sym typeface="Century Gothic"/>
              </a:rPr>
              <a:t>strutturali</a:t>
            </a:r>
            <a:r>
              <a:rPr sz="4800" b="1" dirty="0">
                <a:latin typeface="Century Gothic"/>
                <a:ea typeface="Century Gothic"/>
                <a:cs typeface="Century Gothic"/>
                <a:sym typeface="Century Gothic"/>
              </a:rPr>
              <a:t> UE in </a:t>
            </a:r>
            <a:r>
              <a:rPr sz="4800" b="1" dirty="0" err="1">
                <a:latin typeface="Century Gothic"/>
                <a:ea typeface="Century Gothic"/>
                <a:cs typeface="Century Gothic"/>
                <a:sym typeface="Century Gothic"/>
              </a:rPr>
              <a:t>Lombardia</a:t>
            </a:r>
            <a:r>
              <a:rPr lang="it-IT" sz="4800" b="1" dirty="0"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sz="4800" b="1" dirty="0">
                <a:latin typeface="Century Gothic"/>
                <a:ea typeface="Century Gothic"/>
                <a:cs typeface="Century Gothic"/>
                <a:sym typeface="Century Gothic"/>
              </a:rPr>
              <a:t>POR FESR 2014-2020</a:t>
            </a:r>
          </a:p>
          <a:p>
            <a:pPr algn="ctr">
              <a:lnSpc>
                <a:spcPts val="7200"/>
              </a:lnSpc>
              <a:defRPr sz="48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800" b="1" dirty="0">
                <a:latin typeface="Century Gothic"/>
                <a:ea typeface="Century Gothic"/>
                <a:cs typeface="Century Gothic"/>
                <a:sym typeface="Century Gothic"/>
              </a:rPr>
              <a:t>#</a:t>
            </a:r>
            <a:r>
              <a:rPr sz="4800" b="1" dirty="0" err="1">
                <a:latin typeface="Century Gothic"/>
                <a:ea typeface="Century Gothic"/>
                <a:cs typeface="Century Gothic"/>
                <a:sym typeface="Century Gothic"/>
              </a:rPr>
              <a:t>FesrLombardia</a:t>
            </a:r>
            <a:endParaRPr sz="48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lnSpc>
                <a:spcPts val="7200"/>
              </a:lnSpc>
              <a:defRPr sz="4800" b="1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48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lnSpc>
                <a:spcPts val="7200"/>
              </a:lnSpc>
              <a:defRPr sz="4800" i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800" dirty="0" err="1">
                <a:latin typeface="Century Gothic"/>
                <a:ea typeface="Century Gothic"/>
                <a:cs typeface="Century Gothic"/>
                <a:sym typeface="Century Gothic"/>
              </a:rPr>
              <a:t>Dott.ssa</a:t>
            </a:r>
            <a:r>
              <a:rPr sz="4800" dirty="0">
                <a:latin typeface="Century Gothic"/>
                <a:ea typeface="Century Gothic"/>
                <a:cs typeface="Century Gothic"/>
                <a:sym typeface="Century Gothic"/>
              </a:rPr>
              <a:t> Rosetta </a:t>
            </a:r>
            <a:r>
              <a:rPr sz="4800" dirty="0" err="1">
                <a:latin typeface="Century Gothic"/>
                <a:ea typeface="Century Gothic"/>
                <a:cs typeface="Century Gothic"/>
                <a:sym typeface="Century Gothic"/>
              </a:rPr>
              <a:t>Gagliardo</a:t>
            </a:r>
            <a:r>
              <a:rPr sz="48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br>
              <a:rPr sz="4800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sz="4800" dirty="0" err="1">
                <a:latin typeface="Century Gothic"/>
                <a:ea typeface="Century Gothic"/>
                <a:cs typeface="Century Gothic"/>
                <a:sym typeface="Century Gothic"/>
              </a:rPr>
              <a:t>Autorità</a:t>
            </a:r>
            <a:r>
              <a:rPr sz="4800" dirty="0">
                <a:latin typeface="Century Gothic"/>
                <a:ea typeface="Century Gothic"/>
                <a:cs typeface="Century Gothic"/>
                <a:sym typeface="Century Gothic"/>
              </a:rPr>
              <a:t> di </a:t>
            </a:r>
            <a:r>
              <a:rPr sz="4800" dirty="0" err="1">
                <a:latin typeface="Century Gothic"/>
                <a:ea typeface="Century Gothic"/>
                <a:cs typeface="Century Gothic"/>
                <a:sym typeface="Century Gothic"/>
              </a:rPr>
              <a:t>Gestione</a:t>
            </a:r>
            <a:r>
              <a:rPr sz="4800" dirty="0">
                <a:latin typeface="Century Gothic"/>
                <a:ea typeface="Century Gothic"/>
                <a:cs typeface="Century Gothic"/>
                <a:sym typeface="Century Gothic"/>
              </a:rPr>
              <a:t> POR FESR 2014-2020</a:t>
            </a:r>
          </a:p>
          <a:p>
            <a:pPr algn="ctr">
              <a:lnSpc>
                <a:spcPts val="7200"/>
              </a:lnSpc>
              <a:defRPr sz="4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800" b="1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algn="ctr">
              <a:lnSpc>
                <a:spcPts val="7200"/>
              </a:lnSpc>
              <a:defRPr sz="4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sz="48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Milano</a:t>
            </a:r>
            <a:r>
              <a:rPr sz="48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48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1° giugno</a:t>
            </a:r>
            <a:r>
              <a:rPr sz="48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4800" b="1" dirty="0">
                <a:latin typeface="Century Gothic"/>
                <a:ea typeface="Century Gothic"/>
                <a:cs typeface="Century Gothic"/>
                <a:sym typeface="Century Gothic"/>
              </a:rPr>
              <a:t>2017</a:t>
            </a:r>
          </a:p>
        </p:txBody>
      </p:sp>
      <p:pic>
        <p:nvPicPr>
          <p:cNvPr id="162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221" y="13296515"/>
            <a:ext cx="5872077" cy="277327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1863594" y="4244400"/>
            <a:ext cx="20600511" cy="129266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7200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dirty="0" err="1">
                <a:latin typeface="Helvetica LT Std" panose="020B0704020202030204" pitchFamily="34" charset="0"/>
              </a:rPr>
              <a:t>Milioni</a:t>
            </a:r>
            <a:r>
              <a:rPr dirty="0">
                <a:latin typeface="Helvetica LT Std" panose="020B0704020202030204" pitchFamily="34" charset="0"/>
              </a:rPr>
              <a:t> di </a:t>
            </a:r>
            <a:r>
              <a:rPr dirty="0" err="1">
                <a:latin typeface="Helvetica LT Std" panose="020B0704020202030204" pitchFamily="34" charset="0"/>
              </a:rPr>
              <a:t>opportunità</a:t>
            </a:r>
            <a:r>
              <a:rPr dirty="0">
                <a:latin typeface="Helvetica LT Std" panose="020B0704020202030204" pitchFamily="34" charset="0"/>
              </a:rPr>
              <a:t> per </a:t>
            </a:r>
            <a:r>
              <a:rPr dirty="0" err="1">
                <a:latin typeface="Helvetica LT Std" panose="020B0704020202030204" pitchFamily="34" charset="0"/>
              </a:rPr>
              <a:t>il</a:t>
            </a:r>
            <a:r>
              <a:rPr dirty="0">
                <a:latin typeface="Helvetica LT Std" panose="020B0704020202030204" pitchFamily="34" charset="0"/>
              </a:rPr>
              <a:t> </a:t>
            </a:r>
            <a:r>
              <a:rPr dirty="0" err="1">
                <a:latin typeface="Helvetica LT Std" panose="020B0704020202030204" pitchFamily="34" charset="0"/>
              </a:rPr>
              <a:t>territorio</a:t>
            </a:r>
            <a:r>
              <a:rPr dirty="0">
                <a:latin typeface="Helvetica LT Std" panose="020B0704020202030204" pitchFamily="34" charset="0"/>
              </a:rPr>
              <a:t> </a:t>
            </a:r>
            <a:r>
              <a:rPr dirty="0" err="1">
                <a:latin typeface="Helvetica LT Std" panose="020B0704020202030204" pitchFamily="34" charset="0"/>
              </a:rPr>
              <a:t>lombardo</a:t>
            </a:r>
            <a:endParaRPr dirty="0">
              <a:latin typeface="Helvetica LT Std" panose="020B0704020202030204" pitchFamily="34" charset="0"/>
            </a:endParaRPr>
          </a:p>
        </p:txBody>
      </p:sp>
      <p:pic>
        <p:nvPicPr>
          <p:cNvPr id="7" name="Immagine 6" descr="tour-por-fes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6" y="595430"/>
            <a:ext cx="23121477" cy="329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989045" y="847176"/>
            <a:ext cx="22225517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 smtClean="0">
                <a:solidFill>
                  <a:schemeClr val="tx1"/>
                </a:solidFill>
              </a:rPr>
              <a:t>POR </a:t>
            </a:r>
            <a:r>
              <a:rPr dirty="0">
                <a:solidFill>
                  <a:schemeClr val="tx1"/>
                </a:solidFill>
              </a:rPr>
              <a:t>FESR 2014-2020 DI REGIONE </a:t>
            </a:r>
            <a:r>
              <a:rPr dirty="0" smtClean="0">
                <a:solidFill>
                  <a:schemeClr val="tx1"/>
                </a:solidFill>
              </a:rPr>
              <a:t>LOMBARDIA</a:t>
            </a:r>
            <a:r>
              <a:rPr lang="it-IT" dirty="0" smtClean="0">
                <a:solidFill>
                  <a:schemeClr val="tx1"/>
                </a:solidFill>
              </a:rPr>
              <a:t>: </a:t>
            </a:r>
            <a:r>
              <a:rPr lang="it-IT" altLang="it-IT" sz="3200" b="1" dirty="0" smtClean="0">
                <a:solidFill>
                  <a:schemeClr val="tx1"/>
                </a:solidFill>
                <a:cs typeface="Arial" pitchFamily="34" charset="0"/>
                <a:sym typeface="Helvetica"/>
              </a:rPr>
              <a:t>STATO DI ATTUAZIONE AL 1° GIUGNO 2017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22" name="Shape 253"/>
          <p:cNvSpPr/>
          <p:nvPr/>
        </p:nvSpPr>
        <p:spPr>
          <a:xfrm>
            <a:off x="2333411" y="1813879"/>
            <a:ext cx="15413413" cy="307776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>
                <a:solidFill>
                  <a:srgbClr val="009900"/>
                </a:solidFill>
                <a:latin typeface="+mn-lt"/>
                <a:ea typeface="+mn-ea"/>
                <a:cs typeface="Helvetica" panose="020B0604020202020204" pitchFamily="34" charset="0"/>
              </a:rPr>
              <a:t>RISORSE </a:t>
            </a:r>
            <a:r>
              <a:rPr lang="it-IT" sz="2800" b="1" dirty="0">
                <a:solidFill>
                  <a:srgbClr val="009900"/>
                </a:solidFill>
                <a:latin typeface="+mn-lt"/>
                <a:ea typeface="+mn-ea"/>
                <a:cs typeface="Helvetica" panose="020B0604020202020204" pitchFamily="34" charset="0"/>
              </a:rPr>
              <a:t>PROGRAMMATE </a:t>
            </a:r>
            <a:r>
              <a:rPr sz="2800" b="1" dirty="0">
                <a:solidFill>
                  <a:srgbClr val="009900"/>
                </a:solidFill>
                <a:latin typeface="+mn-lt"/>
                <a:ea typeface="+mn-ea"/>
                <a:cs typeface="Helvetica" panose="020B0604020202020204" pitchFamily="34" charset="0"/>
              </a:rPr>
              <a:t>                     </a:t>
            </a:r>
          </a:p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b="1" dirty="0" smtClean="0">
                <a:latin typeface="+mn-lt"/>
              </a:rPr>
              <a:t>649</a:t>
            </a:r>
            <a:r>
              <a:rPr sz="2800" b="1" dirty="0" smtClean="0">
                <a:latin typeface="+mn-lt"/>
              </a:rPr>
              <a:t>.</a:t>
            </a:r>
            <a:r>
              <a:rPr lang="it-IT" sz="2800" b="1" dirty="0">
                <a:latin typeface="+mn-lt"/>
              </a:rPr>
              <a:t>4</a:t>
            </a:r>
            <a:r>
              <a:rPr lang="it-IT" sz="2800" b="1" dirty="0" smtClean="0">
                <a:latin typeface="+mn-lt"/>
              </a:rPr>
              <a:t>00</a:t>
            </a:r>
            <a:r>
              <a:rPr sz="2800" b="1" dirty="0" smtClean="0">
                <a:latin typeface="+mn-lt"/>
              </a:rPr>
              <a:t>.</a:t>
            </a:r>
            <a:r>
              <a:rPr lang="it-IT" sz="2800" b="1" dirty="0" smtClean="0">
                <a:latin typeface="+mn-lt"/>
              </a:rPr>
              <a:t>000 </a:t>
            </a:r>
            <a:r>
              <a:rPr sz="2800" b="1" dirty="0" smtClean="0">
                <a:latin typeface="+mn-lt"/>
              </a:rPr>
              <a:t>€</a:t>
            </a:r>
            <a:r>
              <a:rPr lang="it-IT" sz="2800" dirty="0"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/ </a:t>
            </a:r>
            <a:r>
              <a:rPr sz="2800" b="1" dirty="0" smtClean="0">
                <a:latin typeface="+mn-lt"/>
              </a:rPr>
              <a:t>937.600.000</a:t>
            </a:r>
            <a:r>
              <a:rPr lang="it-IT" sz="2800" b="1" dirty="0" smtClean="0">
                <a:latin typeface="+mn-lt"/>
              </a:rPr>
              <a:t> </a:t>
            </a:r>
            <a:r>
              <a:rPr sz="2800" b="1" dirty="0" smtClean="0">
                <a:latin typeface="+mn-lt"/>
              </a:rPr>
              <a:t>€</a:t>
            </a:r>
            <a:r>
              <a:rPr lang="it-IT" sz="2800" b="1" dirty="0" smtClean="0">
                <a:latin typeface="+mn-lt"/>
              </a:rPr>
              <a:t>  </a:t>
            </a:r>
            <a:r>
              <a:rPr lang="it-IT" sz="2800" dirty="0" smtClean="0">
                <a:latin typeface="+mn-lt"/>
              </a:rPr>
              <a:t>(</a:t>
            </a:r>
            <a:r>
              <a:rPr lang="it-IT" sz="2800" b="1" dirty="0" smtClean="0">
                <a:latin typeface="+mn-lt"/>
              </a:rPr>
              <a:t>69,3</a:t>
            </a:r>
            <a:r>
              <a:rPr sz="2800" b="1" dirty="0" smtClean="0">
                <a:latin typeface="+mn-lt"/>
              </a:rPr>
              <a:t>%</a:t>
            </a:r>
            <a:r>
              <a:rPr sz="2800" dirty="0" smtClean="0"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della </a:t>
            </a:r>
            <a:r>
              <a:rPr sz="2800" dirty="0" err="1" smtClean="0">
                <a:latin typeface="+mn-lt"/>
              </a:rPr>
              <a:t>dotazione</a:t>
            </a:r>
            <a:r>
              <a:rPr sz="2800" dirty="0" smtClean="0">
                <a:latin typeface="+mn-lt"/>
              </a:rPr>
              <a:t> </a:t>
            </a:r>
            <a:r>
              <a:rPr sz="2800" dirty="0" err="1">
                <a:latin typeface="+mn-lt"/>
              </a:rPr>
              <a:t>finanziaria</a:t>
            </a:r>
            <a:r>
              <a:rPr sz="2800" dirty="0"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al netto AT)</a:t>
            </a:r>
            <a:endParaRPr sz="2800" dirty="0">
              <a:latin typeface="+mn-lt"/>
            </a:endParaRPr>
          </a:p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endParaRPr dirty="0">
              <a:latin typeface="+mn-lt"/>
            </a:endParaRPr>
          </a:p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>
                <a:solidFill>
                  <a:srgbClr val="009900"/>
                </a:solidFill>
                <a:latin typeface="+mn-lt"/>
                <a:ea typeface="+mn-ea"/>
                <a:cs typeface="Helvetica" panose="020B0604020202020204" pitchFamily="34" charset="0"/>
              </a:rPr>
              <a:t>RISORSE ATTIVATE CON BANDI/</a:t>
            </a:r>
            <a:r>
              <a:rPr sz="2800" b="1" dirty="0" err="1">
                <a:solidFill>
                  <a:srgbClr val="009900"/>
                </a:solidFill>
                <a:latin typeface="+mn-lt"/>
                <a:ea typeface="+mn-ea"/>
                <a:cs typeface="Helvetica" panose="020B0604020202020204" pitchFamily="34" charset="0"/>
              </a:rPr>
              <a:t>AdP</a:t>
            </a:r>
            <a:r>
              <a:rPr sz="2800" b="1" dirty="0">
                <a:solidFill>
                  <a:srgbClr val="009900"/>
                </a:solidFill>
                <a:latin typeface="+mn-lt"/>
                <a:ea typeface="+mn-ea"/>
                <a:cs typeface="Helvetica" panose="020B0604020202020204" pitchFamily="34" charset="0"/>
              </a:rPr>
              <a:t>/</a:t>
            </a:r>
            <a:r>
              <a:rPr sz="2800" b="1" dirty="0" err="1">
                <a:solidFill>
                  <a:srgbClr val="009900"/>
                </a:solidFill>
                <a:latin typeface="+mn-lt"/>
                <a:ea typeface="+mn-ea"/>
                <a:cs typeface="Helvetica" panose="020B0604020202020204" pitchFamily="34" charset="0"/>
              </a:rPr>
              <a:t>AdPQ</a:t>
            </a:r>
            <a:r>
              <a:rPr sz="2800" b="1" dirty="0">
                <a:solidFill>
                  <a:srgbClr val="009900"/>
                </a:solidFill>
                <a:latin typeface="+mn-lt"/>
                <a:ea typeface="+mn-ea"/>
                <a:cs typeface="Helvetica" panose="020B0604020202020204" pitchFamily="34" charset="0"/>
              </a:rPr>
              <a:t>        </a:t>
            </a:r>
          </a:p>
          <a:p>
            <a:pPr>
              <a:defRPr sz="40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b="1" dirty="0" smtClean="0">
                <a:latin typeface="+mn-lt"/>
              </a:rPr>
              <a:t>506.800.000 €</a:t>
            </a:r>
            <a:endParaRPr lang="it-IT" sz="2800" dirty="0">
              <a:latin typeface="+mn-lt"/>
            </a:endParaRPr>
          </a:p>
          <a:p>
            <a:pPr>
              <a:defRPr sz="4000">
                <a:latin typeface="+mn-lt"/>
                <a:ea typeface="+mn-ea"/>
                <a:cs typeface="+mn-cs"/>
                <a:sym typeface="Helvetica"/>
              </a:defRPr>
            </a:pPr>
            <a:endParaRPr sz="40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2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2090" y="1853061"/>
            <a:ext cx="825818" cy="825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9842" y="3231604"/>
            <a:ext cx="825818" cy="82583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/>
          </p:nvPr>
        </p:nvGraphicFramePr>
        <p:xfrm>
          <a:off x="1236390" y="4575296"/>
          <a:ext cx="21756842" cy="7347464"/>
        </p:xfrm>
        <a:graphic>
          <a:graphicData uri="http://schemas.openxmlformats.org/drawingml/2006/table">
            <a:tbl>
              <a:tblPr/>
              <a:tblGrid>
                <a:gridCol w="5390948"/>
                <a:gridCol w="2799184"/>
                <a:gridCol w="3724147"/>
                <a:gridCol w="1202416"/>
                <a:gridCol w="2892490"/>
                <a:gridCol w="1026368"/>
                <a:gridCol w="3526971"/>
                <a:gridCol w="1194318"/>
              </a:tblGrid>
              <a:tr h="878437">
                <a:tc rowSpan="2">
                  <a:txBody>
                    <a:bodyPr/>
                    <a:lstStyle>
                      <a:lvl1pPr marL="0" marR="0" indent="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1pPr>
                      <a:lvl2pPr marL="0" marR="0" indent="4572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2pPr>
                      <a:lvl3pPr marL="0" marR="0" indent="9144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3pPr>
                      <a:lvl4pPr marL="0" marR="0" indent="13716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4pPr>
                      <a:lvl5pPr marL="0" marR="0" indent="18288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5pPr>
                      <a:lvl6pPr marL="0" marR="0" indent="22860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6pPr>
                      <a:lvl7pPr marL="0" marR="0" indent="27432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7pPr>
                      <a:lvl8pPr marL="0" marR="0" indent="32004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8pPr>
                      <a:lvl9pPr marL="0" marR="0" indent="36576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3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</a:t>
                      </a:r>
                      <a:r>
                        <a:rPr lang="it-IT" sz="3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FESR</a:t>
                      </a:r>
                      <a:endParaRPr lang="it-IT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3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Dotazione Asse</a:t>
                      </a: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1pPr>
                      <a:lvl2pPr marL="0" marR="0" indent="4572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2pPr>
                      <a:lvl3pPr marL="0" marR="0" indent="9144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3pPr>
                      <a:lvl4pPr marL="0" marR="0" indent="13716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4pPr>
                      <a:lvl5pPr marL="0" marR="0" indent="18288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5pPr>
                      <a:lvl6pPr marL="0" marR="0" indent="22860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6pPr>
                      <a:lvl7pPr marL="0" marR="0" indent="27432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7pPr>
                      <a:lvl8pPr marL="0" marR="0" indent="32004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8pPr>
                      <a:lvl9pPr marL="0" marR="0" indent="36576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3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Risorse programmate</a:t>
                      </a:r>
                      <a:endParaRPr lang="it-IT" sz="32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32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1pPr>
                      <a:lvl2pPr marL="0" marR="0" indent="4572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2pPr>
                      <a:lvl3pPr marL="0" marR="0" indent="9144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3pPr>
                      <a:lvl4pPr marL="0" marR="0" indent="13716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4pPr>
                      <a:lvl5pPr marL="0" marR="0" indent="18288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5pPr>
                      <a:lvl6pPr marL="0" marR="0" indent="22860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6pPr>
                      <a:lvl7pPr marL="0" marR="0" indent="27432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7pPr>
                      <a:lvl8pPr marL="0" marR="0" indent="32004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8pPr>
                      <a:lvl9pPr marL="0" marR="0" indent="36576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9pPr>
                    </a:lstStyle>
                    <a:p>
                      <a:pPr algn="ctr" fontAlgn="ctr"/>
                      <a:r>
                        <a:rPr lang="it-IT" sz="3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Risorse attivate</a:t>
                      </a:r>
                      <a:r>
                        <a:rPr lang="it-IT" sz="3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it-IT" sz="3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B5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8288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32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"/>
                          <a:cs typeface=""/>
                          <a:sym typeface="Calibri"/>
                        </a:rPr>
                        <a:t>Risorse concesse</a:t>
                      </a:r>
                      <a:endParaRPr lang="it-IT" sz="3200" b="1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+mn-lt"/>
                        <a:ea typeface=""/>
                        <a:cs typeface=""/>
                        <a:sym typeface="Calibri"/>
                      </a:endParaRP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6150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3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€</a:t>
                      </a:r>
                      <a:endParaRPr lang="it-IT" sz="3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%</a:t>
                      </a:r>
                      <a:endParaRPr lang="it-IT" sz="3200" b="1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€</a:t>
                      </a:r>
                      <a:endParaRPr lang="it-IT" sz="3200" b="1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3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3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3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it-IT" sz="32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67" marR="7267" marT="7267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</a:tr>
              <a:tr h="412755">
                <a:tc>
                  <a:txBody>
                    <a:bodyPr/>
                    <a:lstStyle>
                      <a:lvl1pPr marL="0" marR="0" indent="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1pPr>
                      <a:lvl2pPr marL="0" marR="0" indent="4572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2pPr>
                      <a:lvl3pPr marL="0" marR="0" indent="9144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3pPr>
                      <a:lvl4pPr marL="0" marR="0" indent="13716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4pPr>
                      <a:lvl5pPr marL="0" marR="0" indent="18288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5pPr>
                      <a:lvl6pPr marL="0" marR="0" indent="22860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6pPr>
                      <a:lvl7pPr marL="0" marR="0" indent="27432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7pPr>
                      <a:lvl8pPr marL="0" marR="0" indent="32004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8pPr>
                      <a:lvl9pPr marL="0" marR="0" indent="3657600" algn="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ea typeface=""/>
                          <a:cs typeface=""/>
                          <a:sym typeface="Calibri"/>
                        </a:defRPr>
                      </a:lvl9pPr>
                    </a:lstStyle>
                    <a:p>
                      <a:pPr marL="72000" algn="l" fontAlgn="ctr"/>
                      <a:r>
                        <a:rPr lang="it-IT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ASSE I – Ricerca e Innovazione</a:t>
                      </a:r>
                      <a:endParaRPr lang="it-IT" sz="2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</a:t>
                      </a:r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349.355.000 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265.100.000 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</a:t>
                      </a:r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233.000.000 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</a:t>
                      </a:r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144.486.603 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it-IT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Asse</a:t>
                      </a:r>
                      <a:r>
                        <a:rPr lang="it-IT" sz="2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II – Banda Ultra Larga</a:t>
                      </a:r>
                      <a:endParaRPr lang="it-IT" sz="2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</a:t>
                      </a:r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20.000.000 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20.000.000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20.000.000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20.000.000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1482">
                <a:tc>
                  <a:txBody>
                    <a:bodyPr/>
                    <a:lstStyle/>
                    <a:p>
                      <a:pPr marL="72000" marR="0" indent="0" algn="l" defTabSz="18288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Asse III – Competitività PMI</a:t>
                      </a:r>
                      <a:endParaRPr lang="it-IT" sz="28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</a:t>
                      </a:r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294.645.000 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181.500.000 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62%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</a:t>
                      </a:r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80.500.000 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</a:t>
                      </a:r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11.949.899 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2215">
                <a:tc>
                  <a:txBody>
                    <a:bodyPr/>
                    <a:lstStyle/>
                    <a:p>
                      <a:pPr marL="72000" marR="0" indent="0" algn="l" defTabSz="18288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Asse IV – Riduzione CO2</a:t>
                      </a:r>
                      <a:endParaRPr lang="it-IT" sz="28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</a:t>
                      </a:r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194.600.000 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103.800.000 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</a:t>
                      </a:r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103.800.000 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</a:t>
                      </a:r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71.295.064 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3987">
                <a:tc>
                  <a:txBody>
                    <a:bodyPr/>
                    <a:lstStyle/>
                    <a:p>
                      <a:pPr marL="72000" marR="0" indent="0" algn="l" defTabSz="18288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Asse V – Sviluppo urbano </a:t>
                      </a:r>
                      <a:endParaRPr lang="it-IT" sz="28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</a:t>
                      </a:r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60.000.000 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60.000.000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60.000.000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60.000.000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755">
                <a:tc>
                  <a:txBody>
                    <a:bodyPr/>
                    <a:lstStyle/>
                    <a:p>
                      <a:pPr marL="72000" marR="0" indent="0" algn="l" defTabSz="18288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Asse VI – Aree Interne</a:t>
                      </a:r>
                      <a:endParaRPr lang="it-IT" sz="28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</a:t>
                      </a:r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19.000.000 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19.000.000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9.500.000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9.500.000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4992">
                <a:tc>
                  <a:txBody>
                    <a:bodyPr/>
                    <a:lstStyle/>
                    <a:p>
                      <a:pPr marL="72000" marR="0" indent="0" algn="l" defTabSz="18288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TOTALE</a:t>
                      </a:r>
                      <a:endParaRPr lang="it-IT" sz="28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7940" marR="7940" marT="794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937.600.000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it-IT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649.400.000 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69%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</a:t>
                      </a:r>
                      <a:r>
                        <a:rPr lang="it-IT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506.800.000 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</a:t>
                      </a:r>
                      <a:r>
                        <a:rPr lang="it-IT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317.231.566 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8492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1205451" y="3191389"/>
            <a:ext cx="15594683" cy="1"/>
          </a:xfrm>
          <a:prstGeom prst="line">
            <a:avLst/>
          </a:prstGeom>
          <a:ln w="76200">
            <a:solidFill>
              <a:srgbClr val="1D8144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16693365" y="2640525"/>
            <a:ext cx="6862123" cy="10337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/>
          <a:p>
            <a:pPr algn="ctr">
              <a:lnSpc>
                <a:spcPct val="90000"/>
              </a:lnSpc>
              <a:spcBef>
                <a:spcPts val="2000"/>
              </a:spcBef>
              <a:defRPr sz="5600" b="1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MISURE ATTIVATE  </a:t>
            </a:r>
            <a:r>
              <a:rPr sz="4000" b="0">
                <a:latin typeface="+mj-lt"/>
                <a:ea typeface="+mj-ea"/>
                <a:cs typeface="+mj-cs"/>
                <a:sym typeface="Calibri"/>
              </a:rPr>
              <a:t>                         </a:t>
            </a:r>
          </a:p>
        </p:txBody>
      </p:sp>
      <p:sp>
        <p:nvSpPr>
          <p:cNvPr id="260" name="Shape 260"/>
          <p:cNvSpPr/>
          <p:nvPr/>
        </p:nvSpPr>
        <p:spPr>
          <a:xfrm>
            <a:off x="1215421" y="2493307"/>
            <a:ext cx="8125908" cy="1396165"/>
          </a:xfrm>
          <a:prstGeom prst="rect">
            <a:avLst/>
          </a:prstGeom>
          <a:solidFill>
            <a:srgbClr val="1D8144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1215421" y="2668171"/>
            <a:ext cx="8125908" cy="1046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5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smtClean="0">
                <a:solidFill>
                  <a:schemeClr val="bg1"/>
                </a:solidFill>
              </a:rPr>
              <a:t>2</a:t>
            </a:r>
            <a:r>
              <a:rPr lang="it-IT" dirty="0">
                <a:solidFill>
                  <a:schemeClr val="bg1"/>
                </a:solidFill>
              </a:rPr>
              <a:t>7</a:t>
            </a:r>
            <a:r>
              <a:rPr sz="3600" dirty="0" smtClean="0">
                <a:solidFill>
                  <a:schemeClr val="tx1"/>
                </a:solidFill>
              </a:rPr>
              <a:t> </a:t>
            </a:r>
            <a:r>
              <a:rPr sz="3600" dirty="0"/>
              <a:t>INIZIATIVE ISTITUITE</a:t>
            </a:r>
          </a:p>
        </p:txBody>
      </p:sp>
      <p:sp>
        <p:nvSpPr>
          <p:cNvPr id="262" name="Shape 262"/>
          <p:cNvSpPr/>
          <p:nvPr/>
        </p:nvSpPr>
        <p:spPr>
          <a:xfrm>
            <a:off x="1190022" y="4013190"/>
            <a:ext cx="22318192" cy="781752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spAutoFit/>
          </a:bodyPr>
          <a:lstStyle/>
          <a:p>
            <a:pPr>
              <a:defRPr sz="5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smtClean="0">
                <a:solidFill>
                  <a:srgbClr val="1D8144"/>
                </a:solidFill>
              </a:rPr>
              <a:t>1</a:t>
            </a:r>
            <a:r>
              <a:rPr lang="it-IT" dirty="0">
                <a:solidFill>
                  <a:srgbClr val="1D8144"/>
                </a:solidFill>
              </a:rPr>
              <a:t>7</a:t>
            </a:r>
            <a:r>
              <a:rPr dirty="0" smtClean="0">
                <a:solidFill>
                  <a:srgbClr val="1D8144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BANDI APPROVATI (ASSI 1, 3 E 4):</a:t>
            </a:r>
          </a:p>
          <a:p>
            <a:pPr marL="1335088">
              <a:buFont typeface="Arial"/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dirty="0"/>
              <a:t>6</a:t>
            </a:r>
            <a:r>
              <a:rPr dirty="0" smtClean="0"/>
              <a:t> </a:t>
            </a:r>
            <a:r>
              <a:rPr dirty="0" err="1"/>
              <a:t>bandi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ASSE 1</a:t>
            </a:r>
            <a:endParaRPr dirty="0">
              <a:solidFill>
                <a:srgbClr val="FFFFFF"/>
              </a:solidFill>
            </a:endParaRPr>
          </a:p>
          <a:p>
            <a:pPr marL="1335088">
              <a:buFont typeface="Arial"/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dirty="0"/>
              <a:t>5</a:t>
            </a:r>
            <a:r>
              <a:rPr dirty="0" smtClean="0"/>
              <a:t> </a:t>
            </a:r>
            <a:r>
              <a:rPr dirty="0" err="1"/>
              <a:t>bandi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ASSE 3</a:t>
            </a:r>
            <a:endParaRPr dirty="0">
              <a:solidFill>
                <a:srgbClr val="FFFFFF"/>
              </a:solidFill>
            </a:endParaRPr>
          </a:p>
          <a:p>
            <a:pPr marL="1335088">
              <a:buFont typeface="Arial"/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dirty="0"/>
              <a:t>6</a:t>
            </a:r>
            <a:r>
              <a:rPr dirty="0" smtClean="0"/>
              <a:t> </a:t>
            </a:r>
            <a:r>
              <a:rPr dirty="0" err="1"/>
              <a:t>bandi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ASSE </a:t>
            </a:r>
            <a:r>
              <a:rPr lang="it-IT" dirty="0" smtClean="0"/>
              <a:t>4 </a:t>
            </a:r>
          </a:p>
          <a:p>
            <a:pPr marL="1335088">
              <a:buFont typeface="Arial"/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3200" dirty="0" smtClean="0">
              <a:latin typeface="+mn-lt"/>
              <a:ea typeface="+mn-ea"/>
              <a:cs typeface="+mn-cs"/>
            </a:endParaRPr>
          </a:p>
          <a:p>
            <a:pPr marL="1335088">
              <a:buFont typeface="Arial"/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3200" b="1" dirty="0" smtClean="0">
              <a:solidFill>
                <a:srgbClr val="1D8144"/>
              </a:solidFill>
              <a:latin typeface="+mn-lt"/>
              <a:ea typeface="+mn-ea"/>
              <a:cs typeface="+mn-cs"/>
            </a:endParaRPr>
          </a:p>
          <a:p>
            <a:pPr marL="1335088" indent="-1335088">
              <a:buFont typeface="Arial"/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5600" b="1" dirty="0" smtClean="0">
                <a:solidFill>
                  <a:srgbClr val="1D8144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5600" b="1" dirty="0">
                <a:solidFill>
                  <a:srgbClr val="1D8144"/>
                </a:solidFill>
                <a:latin typeface="+mn-lt"/>
                <a:ea typeface="+mn-ea"/>
                <a:cs typeface="+mn-cs"/>
              </a:rPr>
              <a:t>3</a:t>
            </a:r>
            <a:r>
              <a:rPr lang="it-IT" dirty="0" smtClean="0"/>
              <a:t>   </a:t>
            </a:r>
            <a:r>
              <a:rPr lang="it-IT" b="1" dirty="0" smtClean="0"/>
              <a:t>BANDI DA APPROVARE IN ATTUAZIONE DI </a:t>
            </a:r>
            <a:r>
              <a:rPr lang="it-IT" b="1" dirty="0"/>
              <a:t>3</a:t>
            </a:r>
            <a:r>
              <a:rPr lang="it-IT" b="1" dirty="0" smtClean="0"/>
              <a:t> DGR GIA’ ADOTTATE</a:t>
            </a:r>
            <a:endParaRPr dirty="0" smtClean="0">
              <a:solidFill>
                <a:srgbClr val="FFFFFF"/>
              </a:solidFill>
            </a:endParaRPr>
          </a:p>
          <a:p>
            <a:pPr marL="1073150" indent="-1073150">
              <a:defRPr sz="48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 smtClean="0"/>
              <a:t> </a:t>
            </a:r>
            <a:r>
              <a:rPr sz="5600" dirty="0" smtClean="0">
                <a:solidFill>
                  <a:srgbClr val="1D8144"/>
                </a:solidFill>
              </a:rPr>
              <a:t>3</a:t>
            </a:r>
            <a:r>
              <a:rPr sz="3200" dirty="0" smtClean="0">
                <a:solidFill>
                  <a:srgbClr val="1D8144"/>
                </a:solidFill>
              </a:rPr>
              <a:t> </a:t>
            </a:r>
            <a:r>
              <a:rPr lang="it-IT" sz="3200" dirty="0" smtClean="0">
                <a:solidFill>
                  <a:srgbClr val="1D8144"/>
                </a:solidFill>
              </a:rPr>
              <a:t>  </a:t>
            </a:r>
            <a:r>
              <a:rPr sz="3600" dirty="0" smtClean="0"/>
              <a:t>ADP ADOTTATI DA RL CON:</a:t>
            </a:r>
            <a:endParaRPr dirty="0" smtClean="0">
              <a:solidFill>
                <a:srgbClr val="FFFFFF"/>
              </a:solidFill>
            </a:endParaRPr>
          </a:p>
          <a:p>
            <a:pPr marL="1260475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dirty="0" smtClean="0"/>
              <a:t>Comuni di MILANO e BOLLATE per progetti di sviluppo urbano sostenibile (ASSE 5); </a:t>
            </a:r>
            <a:endParaRPr lang="it-IT" dirty="0" smtClean="0">
              <a:solidFill>
                <a:srgbClr val="FFFFFF"/>
              </a:solidFill>
            </a:endParaRPr>
          </a:p>
          <a:p>
            <a:pPr marL="1260475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dirty="0" smtClean="0"/>
              <a:t>Mise per sviluppo di banda ultra-larga (ASSE 2)</a:t>
            </a:r>
            <a:endParaRPr lang="it-IT" dirty="0" smtClean="0">
              <a:solidFill>
                <a:srgbClr val="FFFFFF"/>
              </a:solidFill>
            </a:endParaRPr>
          </a:p>
          <a:p>
            <a:pPr>
              <a:defRPr sz="4800" b="1">
                <a:latin typeface="+mn-lt"/>
                <a:ea typeface="+mn-ea"/>
                <a:cs typeface="+mn-cs"/>
                <a:sym typeface="Helvetica"/>
              </a:defRPr>
            </a:pPr>
            <a:endParaRPr dirty="0">
              <a:solidFill>
                <a:srgbClr val="FFFFFF"/>
              </a:solidFill>
            </a:endParaRPr>
          </a:p>
          <a:p>
            <a:pPr>
              <a:defRPr sz="48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rgbClr val="FFFFFF"/>
                </a:solidFill>
              </a:rPr>
              <a:t> </a:t>
            </a:r>
            <a:r>
              <a:rPr sz="5600" dirty="0" smtClean="0">
                <a:solidFill>
                  <a:srgbClr val="1D8144"/>
                </a:solidFill>
              </a:rPr>
              <a:t>2 </a:t>
            </a:r>
            <a:r>
              <a:rPr lang="it-IT" sz="5600" dirty="0" smtClean="0">
                <a:solidFill>
                  <a:srgbClr val="1D8144"/>
                </a:solidFill>
              </a:rPr>
              <a:t> </a:t>
            </a:r>
            <a:r>
              <a:rPr sz="3200" dirty="0" smtClean="0"/>
              <a:t>CONVENZIONI TRA RL E LE AREE INTERNE DI ALTA VALTELLINA</a:t>
            </a:r>
            <a:r>
              <a:rPr lang="it-IT" sz="3200" dirty="0" smtClean="0"/>
              <a:t> E</a:t>
            </a:r>
            <a:r>
              <a:rPr sz="3200" dirty="0" smtClean="0"/>
              <a:t> </a:t>
            </a:r>
            <a:r>
              <a:rPr lang="it-IT" sz="3200" b="1" dirty="0" smtClean="0">
                <a:sym typeface="Helvetica"/>
              </a:rPr>
              <a:t>VALCHIAVENNA </a:t>
            </a:r>
            <a:endParaRPr sz="3200" dirty="0"/>
          </a:p>
        </p:txBody>
      </p:sp>
      <p:pic>
        <p:nvPicPr>
          <p:cNvPr id="26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4093" y="5054072"/>
            <a:ext cx="232593" cy="232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4092" y="5567561"/>
            <a:ext cx="232593" cy="232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1500" y="9292956"/>
            <a:ext cx="232593" cy="232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1500" y="9828356"/>
            <a:ext cx="232593" cy="23259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254"/>
          <p:cNvSpPr/>
          <p:nvPr/>
        </p:nvSpPr>
        <p:spPr>
          <a:xfrm>
            <a:off x="1013144" y="913495"/>
            <a:ext cx="11328742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 smtClean="0"/>
              <a:t>POR </a:t>
            </a:r>
            <a:r>
              <a:rPr dirty="0"/>
              <a:t>FESR 2014-2020 </a:t>
            </a:r>
            <a:r>
              <a:rPr lang="it-IT" dirty="0" smtClean="0"/>
              <a:t>- </a:t>
            </a:r>
            <a:r>
              <a:rPr lang="it-IT" dirty="0"/>
              <a:t>ATTUAZIONE </a:t>
            </a:r>
            <a:r>
              <a:rPr dirty="0" smtClean="0"/>
              <a:t>AL </a:t>
            </a:r>
            <a:r>
              <a:rPr lang="it-IT" dirty="0" smtClean="0"/>
              <a:t>1° GIUGNO</a:t>
            </a:r>
            <a:r>
              <a:rPr dirty="0" smtClean="0"/>
              <a:t> </a:t>
            </a:r>
            <a:r>
              <a:rPr dirty="0"/>
              <a:t>2017</a:t>
            </a:r>
          </a:p>
        </p:txBody>
      </p:sp>
      <p:pic>
        <p:nvPicPr>
          <p:cNvPr id="1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47658" y="3646371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597465" y="3646370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573912" y="3646370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502862" y="3714609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334535" y="3721523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166208" y="3714609"/>
            <a:ext cx="1567068" cy="1518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4092" y="6114516"/>
            <a:ext cx="232593" cy="232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542866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roup 301"/>
          <p:cNvGrpSpPr/>
          <p:nvPr/>
        </p:nvGrpSpPr>
        <p:grpSpPr>
          <a:xfrm>
            <a:off x="1143721" y="5910212"/>
            <a:ext cx="3866080" cy="2504526"/>
            <a:chOff x="0" y="0"/>
            <a:chExt cx="3866078" cy="2504525"/>
          </a:xfrm>
        </p:grpSpPr>
        <p:sp>
          <p:nvSpPr>
            <p:cNvPr id="299" name="Shape 299"/>
            <p:cNvSpPr/>
            <p:nvPr/>
          </p:nvSpPr>
          <p:spPr>
            <a:xfrm>
              <a:off x="0" y="0"/>
              <a:ext cx="3866078" cy="2504525"/>
            </a:xfrm>
            <a:prstGeom prst="rect">
              <a:avLst/>
            </a:prstGeom>
            <a:solidFill>
              <a:srgbClr val="1D8144"/>
            </a:solidFill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800" b="1"/>
              </a:pPr>
              <a:endParaRPr sz="4800" b="1"/>
            </a:p>
          </p:txBody>
        </p:sp>
        <p:sp>
          <p:nvSpPr>
            <p:cNvPr id="300" name="Shape 300"/>
            <p:cNvSpPr/>
            <p:nvPr/>
          </p:nvSpPr>
          <p:spPr>
            <a:xfrm>
              <a:off x="0" y="249950"/>
              <a:ext cx="3866078" cy="190821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48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4800" b="1" dirty="0" smtClean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802*</a:t>
              </a:r>
              <a:endParaRPr sz="48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endParaRPr>
            </a:p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3200" dirty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PROGETTI FINANZIATI </a:t>
              </a:r>
            </a:p>
          </p:txBody>
        </p:sp>
      </p:grpSp>
      <p:grpSp>
        <p:nvGrpSpPr>
          <p:cNvPr id="304" name="Group 304"/>
          <p:cNvGrpSpPr/>
          <p:nvPr/>
        </p:nvGrpSpPr>
        <p:grpSpPr>
          <a:xfrm>
            <a:off x="6528279" y="3919317"/>
            <a:ext cx="3866079" cy="1753837"/>
            <a:chOff x="0" y="0"/>
            <a:chExt cx="3866077" cy="1753835"/>
          </a:xfrm>
        </p:grpSpPr>
        <p:sp>
          <p:nvSpPr>
            <p:cNvPr id="302" name="Shape 302"/>
            <p:cNvSpPr/>
            <p:nvPr/>
          </p:nvSpPr>
          <p:spPr>
            <a:xfrm>
              <a:off x="0" y="0"/>
              <a:ext cx="3866078" cy="1753836"/>
            </a:xfrm>
            <a:prstGeom prst="rect">
              <a:avLst/>
            </a:prstGeom>
            <a:solidFill>
              <a:srgbClr val="FFFFFF"/>
            </a:solidFill>
            <a:ln w="7620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800" b="1"/>
              </a:pPr>
              <a:endParaRPr sz="4800" b="1"/>
            </a:p>
          </p:txBody>
        </p:sp>
        <p:sp>
          <p:nvSpPr>
            <p:cNvPr id="303" name="Shape 303"/>
            <p:cNvSpPr/>
            <p:nvPr/>
          </p:nvSpPr>
          <p:spPr>
            <a:xfrm>
              <a:off x="0" y="175878"/>
              <a:ext cx="3866078" cy="14020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4800"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4800" b="1" dirty="0" smtClean="0">
                  <a:latin typeface="Helvetica"/>
                  <a:ea typeface="+mn-ea"/>
                  <a:cs typeface="Helvetica"/>
                  <a:sym typeface="Helvetica"/>
                </a:rPr>
                <a:t>230*</a:t>
              </a:r>
              <a:endParaRPr sz="48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endParaRPr>
            </a:p>
            <a:p>
              <a:pPr algn="ctr">
                <a:defRPr sz="3200"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3200" b="1" dirty="0">
                  <a:latin typeface="Helvetica"/>
                  <a:ea typeface="+mn-ea"/>
                  <a:cs typeface="Helvetica"/>
                  <a:sym typeface="Helvetica"/>
                </a:rPr>
                <a:t>ASSE I </a:t>
              </a:r>
            </a:p>
          </p:txBody>
        </p:sp>
      </p:grpSp>
      <p:grpSp>
        <p:nvGrpSpPr>
          <p:cNvPr id="307" name="Group 307"/>
          <p:cNvGrpSpPr/>
          <p:nvPr/>
        </p:nvGrpSpPr>
        <p:grpSpPr>
          <a:xfrm>
            <a:off x="6528279" y="6285557"/>
            <a:ext cx="3866079" cy="1753837"/>
            <a:chOff x="0" y="0"/>
            <a:chExt cx="3866077" cy="1753835"/>
          </a:xfrm>
        </p:grpSpPr>
        <p:sp>
          <p:nvSpPr>
            <p:cNvPr id="305" name="Shape 305"/>
            <p:cNvSpPr/>
            <p:nvPr/>
          </p:nvSpPr>
          <p:spPr>
            <a:xfrm>
              <a:off x="0" y="0"/>
              <a:ext cx="3866078" cy="1753836"/>
            </a:xfrm>
            <a:prstGeom prst="rect">
              <a:avLst/>
            </a:prstGeom>
            <a:solidFill>
              <a:srgbClr val="FFFFFF"/>
            </a:solidFill>
            <a:ln w="762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800" b="1"/>
              </a:pPr>
              <a:endParaRPr sz="4800" b="1"/>
            </a:p>
          </p:txBody>
        </p:sp>
        <p:sp>
          <p:nvSpPr>
            <p:cNvPr id="306" name="Shape 306"/>
            <p:cNvSpPr/>
            <p:nvPr/>
          </p:nvSpPr>
          <p:spPr>
            <a:xfrm>
              <a:off x="0" y="175877"/>
              <a:ext cx="3866078" cy="14020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4800"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4800" b="1" dirty="0" smtClean="0">
                  <a:latin typeface="Helvetica"/>
                  <a:ea typeface="+mn-ea"/>
                  <a:cs typeface="Helvetica"/>
                  <a:sym typeface="Helvetica"/>
                </a:rPr>
                <a:t>431</a:t>
              </a:r>
              <a:endParaRPr sz="48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endParaRPr>
            </a:p>
            <a:p>
              <a:pPr algn="ctr">
                <a:defRPr sz="3200"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3200" b="1" dirty="0">
                  <a:latin typeface="Helvetica"/>
                  <a:ea typeface="+mn-ea"/>
                  <a:cs typeface="Helvetica"/>
                  <a:sym typeface="Helvetica"/>
                </a:rPr>
                <a:t>ASSE III </a:t>
              </a:r>
            </a:p>
          </p:txBody>
        </p:sp>
      </p:grpSp>
      <p:grpSp>
        <p:nvGrpSpPr>
          <p:cNvPr id="310" name="Group 310"/>
          <p:cNvGrpSpPr/>
          <p:nvPr/>
        </p:nvGrpSpPr>
        <p:grpSpPr>
          <a:xfrm>
            <a:off x="6528279" y="8651795"/>
            <a:ext cx="3866079" cy="1784749"/>
            <a:chOff x="0" y="0"/>
            <a:chExt cx="3866077" cy="1784748"/>
          </a:xfrm>
        </p:grpSpPr>
        <p:sp>
          <p:nvSpPr>
            <p:cNvPr id="308" name="Shape 308"/>
            <p:cNvSpPr/>
            <p:nvPr/>
          </p:nvSpPr>
          <p:spPr>
            <a:xfrm>
              <a:off x="0" y="0"/>
              <a:ext cx="3866078" cy="1784749"/>
            </a:xfrm>
            <a:prstGeom prst="rect">
              <a:avLst/>
            </a:prstGeom>
            <a:solidFill>
              <a:srgbClr val="FFFFFF"/>
            </a:solidFill>
            <a:ln w="76200" cap="flat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800" b="1"/>
              </a:pPr>
              <a:endParaRPr sz="4800" b="1"/>
            </a:p>
          </p:txBody>
        </p:sp>
        <p:sp>
          <p:nvSpPr>
            <p:cNvPr id="309" name="Shape 309"/>
            <p:cNvSpPr/>
            <p:nvPr/>
          </p:nvSpPr>
          <p:spPr>
            <a:xfrm>
              <a:off x="0" y="191334"/>
              <a:ext cx="3866078" cy="14020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4800"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4800" b="1" dirty="0" smtClean="0">
                  <a:latin typeface="Helvetica"/>
                  <a:ea typeface="+mn-ea"/>
                  <a:cs typeface="Helvetica"/>
                  <a:sym typeface="Helvetica"/>
                </a:rPr>
                <a:t>1</a:t>
              </a:r>
              <a:r>
                <a:rPr lang="it-IT" sz="4800" b="1" dirty="0" smtClean="0">
                  <a:latin typeface="Helvetica"/>
                  <a:ea typeface="+mn-ea"/>
                  <a:cs typeface="Helvetica"/>
                  <a:sym typeface="Helvetica"/>
                </a:rPr>
                <a:t>41</a:t>
              </a:r>
              <a:endParaRPr sz="48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endParaRPr>
            </a:p>
            <a:p>
              <a:pPr algn="ctr">
                <a:defRPr sz="3200"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3200" b="1" dirty="0">
                  <a:latin typeface="Helvetica"/>
                  <a:ea typeface="+mn-ea"/>
                  <a:cs typeface="Helvetica"/>
                  <a:sym typeface="Helvetica"/>
                </a:rPr>
                <a:t>ASSE IV </a:t>
              </a:r>
            </a:p>
          </p:txBody>
        </p:sp>
      </p:grpSp>
      <p:sp>
        <p:nvSpPr>
          <p:cNvPr id="311" name="Shape 311"/>
          <p:cNvSpPr/>
          <p:nvPr/>
        </p:nvSpPr>
        <p:spPr>
          <a:xfrm>
            <a:off x="871319" y="834590"/>
            <a:ext cx="13242728" cy="15635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/>
          <a:p>
            <a:pPr>
              <a:lnSpc>
                <a:spcPct val="140000"/>
              </a:lnSpc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sz="3200" b="1" dirty="0" smtClean="0">
                <a:latin typeface="Helvetica"/>
                <a:ea typeface="+mn-ea"/>
                <a:cs typeface="Helvetica"/>
                <a:sym typeface="Helvetica"/>
              </a:rPr>
              <a:t>POR </a:t>
            </a:r>
            <a:r>
              <a:rPr sz="3200" b="1" dirty="0">
                <a:latin typeface="Helvetica"/>
                <a:ea typeface="+mn-ea"/>
                <a:cs typeface="Helvetica"/>
                <a:sym typeface="Helvetica"/>
              </a:rPr>
              <a:t>FESR 2014-2020 </a:t>
            </a:r>
            <a:r>
              <a:rPr lang="it-IT" sz="3200" b="1" dirty="0" smtClean="0">
                <a:latin typeface="Helvetica"/>
                <a:ea typeface="+mn-ea"/>
                <a:cs typeface="Helvetica"/>
                <a:sym typeface="Helvetica"/>
              </a:rPr>
              <a:t>– ATTUAZIONE </a:t>
            </a:r>
            <a:r>
              <a:rPr sz="3200" b="1" dirty="0" smtClean="0">
                <a:latin typeface="Helvetica"/>
                <a:ea typeface="+mn-ea"/>
                <a:cs typeface="Helvetica"/>
                <a:sym typeface="Helvetica"/>
              </a:rPr>
              <a:t>AL </a:t>
            </a:r>
            <a:r>
              <a:rPr lang="it-IT" sz="3200" b="1" dirty="0" smtClean="0">
                <a:latin typeface="Helvetica"/>
                <a:ea typeface="+mn-ea"/>
                <a:cs typeface="Helvetica"/>
                <a:sym typeface="Helvetica"/>
              </a:rPr>
              <a:t>1°GIUGNO</a:t>
            </a:r>
            <a:r>
              <a:rPr sz="3200" b="1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b="1" dirty="0">
                <a:latin typeface="Helvetica"/>
                <a:ea typeface="+mn-ea"/>
                <a:cs typeface="Helvetica"/>
                <a:sym typeface="Helvetica"/>
              </a:rPr>
              <a:t>2017</a:t>
            </a:r>
          </a:p>
          <a:p>
            <a:pPr>
              <a:lnSpc>
                <a:spcPct val="140000"/>
              </a:lnSpc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sz="3200" b="1" dirty="0">
                <a:latin typeface="Helvetica"/>
                <a:ea typeface="+mn-ea"/>
                <a:cs typeface="Helvetica"/>
                <a:sym typeface="Helvetica"/>
              </a:rPr>
              <a:t>PROGETTI FINANZIATI/ACCORDI DI PROGRAMMA SOTTOSCRITTI</a:t>
            </a:r>
          </a:p>
        </p:txBody>
      </p:sp>
      <p:grpSp>
        <p:nvGrpSpPr>
          <p:cNvPr id="314" name="Group 314"/>
          <p:cNvGrpSpPr/>
          <p:nvPr/>
        </p:nvGrpSpPr>
        <p:grpSpPr>
          <a:xfrm>
            <a:off x="12176221" y="2547717"/>
            <a:ext cx="8335587" cy="1753838"/>
            <a:chOff x="0" y="0"/>
            <a:chExt cx="8335586" cy="1753836"/>
          </a:xfrm>
        </p:grpSpPr>
        <p:sp>
          <p:nvSpPr>
            <p:cNvPr id="312" name="Shape 312"/>
            <p:cNvSpPr/>
            <p:nvPr/>
          </p:nvSpPr>
          <p:spPr>
            <a:xfrm>
              <a:off x="0" y="0"/>
              <a:ext cx="8335586" cy="1753836"/>
            </a:xfrm>
            <a:prstGeom prst="rect">
              <a:avLst/>
            </a:prstGeom>
            <a:solidFill>
              <a:srgbClr val="FFFFFF"/>
            </a:solidFill>
            <a:ln w="76200" cap="flat">
              <a:solidFill>
                <a:srgbClr val="7030A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800" b="1"/>
              </a:pPr>
              <a:endParaRPr sz="4800" b="1"/>
            </a:p>
          </p:txBody>
        </p:sp>
        <p:sp>
          <p:nvSpPr>
            <p:cNvPr id="313" name="Shape 313"/>
            <p:cNvSpPr/>
            <p:nvPr/>
          </p:nvSpPr>
          <p:spPr>
            <a:xfrm>
              <a:off x="527215" y="239378"/>
              <a:ext cx="7281157" cy="129265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 algn="ctr">
                <a:defRPr sz="4000"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4000" b="1" dirty="0">
                  <a:latin typeface="Helvetica"/>
                  <a:ea typeface="+mn-ea"/>
                  <a:cs typeface="Helvetica"/>
                  <a:sym typeface="Helvetica"/>
                </a:rPr>
                <a:t>2 ACCORDI DI PROGRAMMA</a:t>
              </a:r>
            </a:p>
            <a:p>
              <a: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3200" b="1" dirty="0" smtClean="0">
                  <a:latin typeface="Helvetica"/>
                  <a:ea typeface="+mn-ea"/>
                  <a:cs typeface="Helvetica"/>
                  <a:sym typeface="Helvetica"/>
                </a:rPr>
                <a:t>ASSE V</a:t>
              </a:r>
              <a:endParaRPr sz="3200" b="1" dirty="0">
                <a:latin typeface="Helvetica"/>
                <a:ea typeface="+mn-ea"/>
                <a:cs typeface="Helvetica"/>
                <a:sym typeface="Helvetica"/>
              </a:endParaRPr>
            </a:p>
          </p:txBody>
        </p:sp>
      </p:grpSp>
      <p:grpSp>
        <p:nvGrpSpPr>
          <p:cNvPr id="317" name="Group 317"/>
          <p:cNvGrpSpPr/>
          <p:nvPr/>
        </p:nvGrpSpPr>
        <p:grpSpPr>
          <a:xfrm>
            <a:off x="12176221" y="4600803"/>
            <a:ext cx="8331201" cy="800432"/>
            <a:chOff x="0" y="0"/>
            <a:chExt cx="8331200" cy="800430"/>
          </a:xfrm>
        </p:grpSpPr>
        <p:sp>
          <p:nvSpPr>
            <p:cNvPr id="315" name="Shape 315"/>
            <p:cNvSpPr/>
            <p:nvPr/>
          </p:nvSpPr>
          <p:spPr>
            <a:xfrm>
              <a:off x="0" y="0"/>
              <a:ext cx="8331200" cy="80043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800" b="1"/>
              </a:pPr>
              <a:endParaRPr sz="4800" b="1"/>
            </a:p>
          </p:txBody>
        </p:sp>
        <p:sp>
          <p:nvSpPr>
            <p:cNvPr id="316" name="Shape 316"/>
            <p:cNvSpPr/>
            <p:nvPr/>
          </p:nvSpPr>
          <p:spPr>
            <a:xfrm>
              <a:off x="2136476" y="55502"/>
              <a:ext cx="4192113" cy="6654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COMUNE DI MILANO</a:t>
              </a:r>
            </a:p>
          </p:txBody>
        </p:sp>
      </p:grpSp>
      <p:grpSp>
        <p:nvGrpSpPr>
          <p:cNvPr id="320" name="Group 320"/>
          <p:cNvGrpSpPr/>
          <p:nvPr/>
        </p:nvGrpSpPr>
        <p:grpSpPr>
          <a:xfrm>
            <a:off x="12174520" y="5700483"/>
            <a:ext cx="8331201" cy="800433"/>
            <a:chOff x="0" y="0"/>
            <a:chExt cx="8331200" cy="800431"/>
          </a:xfrm>
        </p:grpSpPr>
        <p:sp>
          <p:nvSpPr>
            <p:cNvPr id="318" name="Shape 318"/>
            <p:cNvSpPr/>
            <p:nvPr/>
          </p:nvSpPr>
          <p:spPr>
            <a:xfrm>
              <a:off x="0" y="0"/>
              <a:ext cx="8331200" cy="80043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800" b="1"/>
              </a:pPr>
              <a:endParaRPr sz="4800" b="1">
                <a:solidFill>
                  <a:srgbClr val="FF0000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1909565" y="55502"/>
              <a:ext cx="4493536" cy="6771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dirty="0">
                  <a:solidFill>
                    <a:schemeClr val="tx1"/>
                  </a:solidFill>
                </a:rPr>
                <a:t>COMUNE DI BOLLATE</a:t>
              </a:r>
            </a:p>
          </p:txBody>
        </p:sp>
      </p:grpSp>
      <p:sp>
        <p:nvSpPr>
          <p:cNvPr id="321" name="Shape 321"/>
          <p:cNvSpPr/>
          <p:nvPr/>
        </p:nvSpPr>
        <p:spPr>
          <a:xfrm>
            <a:off x="12161047" y="7348317"/>
            <a:ext cx="8335586" cy="2363437"/>
          </a:xfrm>
          <a:prstGeom prst="rect">
            <a:avLst/>
          </a:prstGeom>
          <a:solidFill>
            <a:srgbClr val="FFFFFF"/>
          </a:solidFill>
          <a:ln w="76200">
            <a:solidFill>
              <a:srgbClr val="70BF41"/>
            </a:solidFill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91439" bIns="91439" anchor="ctr"/>
          <a:lstStyle/>
          <a:p>
            <a:pPr algn="ctr">
              <a:defRPr sz="4800" b="1"/>
            </a:pPr>
            <a:endParaRPr sz="4800" b="1"/>
          </a:p>
        </p:txBody>
      </p:sp>
      <p:sp>
        <p:nvSpPr>
          <p:cNvPr id="322" name="Shape 322"/>
          <p:cNvSpPr/>
          <p:nvPr/>
        </p:nvSpPr>
        <p:spPr>
          <a:xfrm>
            <a:off x="12418154" y="7587695"/>
            <a:ext cx="7821372" cy="190821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2 CONVENZIONI CON COMUNI </a:t>
            </a:r>
          </a:p>
          <a:p>
            <a:pPr algn="ctr"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AREE INTERNE </a:t>
            </a:r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sz="3200" b="1" dirty="0" smtClean="0">
                <a:latin typeface="Helvetica"/>
                <a:ea typeface="+mn-ea"/>
                <a:cs typeface="Helvetica"/>
                <a:sym typeface="Helvetica"/>
              </a:rPr>
              <a:t>ASSE VI</a:t>
            </a:r>
            <a:endParaRPr sz="3200" b="1" dirty="0">
              <a:latin typeface="Helvetica"/>
              <a:ea typeface="+mn-ea"/>
              <a:cs typeface="Helvetica"/>
              <a:sym typeface="Helvetica"/>
            </a:endParaRPr>
          </a:p>
        </p:txBody>
      </p:sp>
      <p:grpSp>
        <p:nvGrpSpPr>
          <p:cNvPr id="325" name="Group 325"/>
          <p:cNvGrpSpPr/>
          <p:nvPr/>
        </p:nvGrpSpPr>
        <p:grpSpPr>
          <a:xfrm>
            <a:off x="12159346" y="10017353"/>
            <a:ext cx="8331201" cy="800432"/>
            <a:chOff x="0" y="0"/>
            <a:chExt cx="8331200" cy="800430"/>
          </a:xfrm>
        </p:grpSpPr>
        <p:sp>
          <p:nvSpPr>
            <p:cNvPr id="323" name="Shape 323"/>
            <p:cNvSpPr/>
            <p:nvPr/>
          </p:nvSpPr>
          <p:spPr>
            <a:xfrm>
              <a:off x="0" y="0"/>
              <a:ext cx="8331200" cy="80043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70BF4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800" b="1"/>
              </a:pPr>
              <a:endParaRPr sz="4800" b="1"/>
            </a:p>
          </p:txBody>
        </p:sp>
        <p:sp>
          <p:nvSpPr>
            <p:cNvPr id="324" name="Shape 324"/>
            <p:cNvSpPr/>
            <p:nvPr/>
          </p:nvSpPr>
          <p:spPr>
            <a:xfrm>
              <a:off x="379313" y="67474"/>
              <a:ext cx="7609008" cy="6654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dirty="0"/>
                <a:t>AREA INTERNA VALCHIAVENNA</a:t>
              </a:r>
            </a:p>
          </p:txBody>
        </p:sp>
      </p:grpSp>
      <p:grpSp>
        <p:nvGrpSpPr>
          <p:cNvPr id="328" name="Group 328"/>
          <p:cNvGrpSpPr/>
          <p:nvPr/>
        </p:nvGrpSpPr>
        <p:grpSpPr>
          <a:xfrm>
            <a:off x="12159346" y="11110683"/>
            <a:ext cx="8331201" cy="800432"/>
            <a:chOff x="0" y="0"/>
            <a:chExt cx="8331200" cy="800430"/>
          </a:xfrm>
        </p:grpSpPr>
        <p:sp>
          <p:nvSpPr>
            <p:cNvPr id="326" name="Shape 326"/>
            <p:cNvSpPr/>
            <p:nvPr/>
          </p:nvSpPr>
          <p:spPr>
            <a:xfrm>
              <a:off x="0" y="0"/>
              <a:ext cx="8331200" cy="80043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70BF4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800" b="1"/>
              </a:pPr>
              <a:endParaRPr sz="4800" b="1"/>
            </a:p>
          </p:txBody>
        </p:sp>
        <p:sp>
          <p:nvSpPr>
            <p:cNvPr id="327" name="Shape 327"/>
            <p:cNvSpPr/>
            <p:nvPr/>
          </p:nvSpPr>
          <p:spPr>
            <a:xfrm>
              <a:off x="831650" y="55502"/>
              <a:ext cx="6649364" cy="6654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AREA INTERNA ALTA VALTELLINA</a:t>
              </a:r>
            </a:p>
          </p:txBody>
        </p:sp>
      </p:grpSp>
      <p:sp>
        <p:nvSpPr>
          <p:cNvPr id="329" name="Shape 329"/>
          <p:cNvSpPr/>
          <p:nvPr/>
        </p:nvSpPr>
        <p:spPr>
          <a:xfrm rot="16200000">
            <a:off x="4548799" y="4789600"/>
            <a:ext cx="2033225" cy="1987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9411"/>
                </a:lnTo>
                <a:lnTo>
                  <a:pt x="0" y="9411"/>
                </a:lnTo>
                <a:lnTo>
                  <a:pt x="0" y="0"/>
                </a:lnTo>
              </a:path>
            </a:pathLst>
          </a:custGeom>
          <a:ln w="25400">
            <a:solidFill>
              <a:srgbClr val="1D8144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330" name="Shape 330"/>
          <p:cNvSpPr/>
          <p:nvPr/>
        </p:nvSpPr>
        <p:spPr>
          <a:xfrm rot="16200000" flipH="1">
            <a:off x="4548799" y="7536073"/>
            <a:ext cx="2033225" cy="1987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9411"/>
                </a:lnTo>
                <a:lnTo>
                  <a:pt x="0" y="9411"/>
                </a:lnTo>
                <a:lnTo>
                  <a:pt x="0" y="0"/>
                </a:lnTo>
              </a:path>
            </a:pathLst>
          </a:custGeom>
          <a:ln w="25400">
            <a:solidFill>
              <a:srgbClr val="1D8144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331" name="Shape 331"/>
          <p:cNvSpPr/>
          <p:nvPr/>
        </p:nvSpPr>
        <p:spPr>
          <a:xfrm flipH="1">
            <a:off x="4697473" y="7162475"/>
            <a:ext cx="1837476" cy="1"/>
          </a:xfrm>
          <a:prstGeom prst="line">
            <a:avLst/>
          </a:prstGeom>
          <a:ln w="25400">
            <a:solidFill>
              <a:srgbClr val="1D8144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3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99375" y="3604726"/>
            <a:ext cx="720000" cy="72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29328" y="6032185"/>
            <a:ext cx="720000" cy="72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22783" y="8401694"/>
            <a:ext cx="720000" cy="72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818659" y="2358401"/>
            <a:ext cx="720000" cy="72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873065" y="7108006"/>
            <a:ext cx="720000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CasellaDiTesto 39"/>
          <p:cNvSpPr txBox="1"/>
          <p:nvPr/>
        </p:nvSpPr>
        <p:spPr>
          <a:xfrm>
            <a:off x="752058" y="12029121"/>
            <a:ext cx="11407288" cy="800217"/>
          </a:xfrm>
          <a:prstGeom prst="rect">
            <a:avLst/>
          </a:prstGeom>
          <a:noFill/>
          <a:ln w="254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*</a:t>
            </a:r>
            <a:r>
              <a:rPr kumimoji="0" lang="it-IT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Compresi</a:t>
            </a:r>
            <a:r>
              <a:rPr kumimoji="0" lang="it-IT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</a:t>
            </a:r>
            <a:r>
              <a:rPr lang="it-IT" sz="3200" dirty="0">
                <a:latin typeface="+mn-lt"/>
              </a:rPr>
              <a:t>3</a:t>
            </a:r>
            <a:r>
              <a:rPr lang="it-IT" sz="3200" dirty="0" smtClean="0">
                <a:latin typeface="+mn-lt"/>
              </a:rPr>
              <a:t>2</a:t>
            </a:r>
            <a:r>
              <a:rPr kumimoji="0" lang="it-IT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«Accordi per la ricerca» in fase di negoziazione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90982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roup 301"/>
          <p:cNvGrpSpPr/>
          <p:nvPr/>
        </p:nvGrpSpPr>
        <p:grpSpPr>
          <a:xfrm>
            <a:off x="1143721" y="5910212"/>
            <a:ext cx="3866080" cy="2504526"/>
            <a:chOff x="0" y="0"/>
            <a:chExt cx="3866078" cy="2504525"/>
          </a:xfrm>
        </p:grpSpPr>
        <p:sp>
          <p:nvSpPr>
            <p:cNvPr id="299" name="Shape 299"/>
            <p:cNvSpPr/>
            <p:nvPr/>
          </p:nvSpPr>
          <p:spPr>
            <a:xfrm>
              <a:off x="0" y="0"/>
              <a:ext cx="3866078" cy="2504525"/>
            </a:xfrm>
            <a:prstGeom prst="rect">
              <a:avLst/>
            </a:prstGeom>
            <a:solidFill>
              <a:srgbClr val="1D8144"/>
            </a:solidFill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800" b="1"/>
              </a:pPr>
              <a:endParaRPr sz="4800" b="1"/>
            </a:p>
          </p:txBody>
        </p:sp>
        <p:sp>
          <p:nvSpPr>
            <p:cNvPr id="300" name="Shape 300"/>
            <p:cNvSpPr/>
            <p:nvPr/>
          </p:nvSpPr>
          <p:spPr>
            <a:xfrm>
              <a:off x="0" y="249950"/>
              <a:ext cx="3866078" cy="190821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48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4800" b="1" dirty="0" smtClean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219*</a:t>
              </a:r>
              <a:endParaRPr sz="48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endParaRPr>
            </a:p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3200" dirty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PROGETTI FINANZIATI </a:t>
              </a:r>
            </a:p>
          </p:txBody>
        </p:sp>
      </p:grpSp>
      <p:grpSp>
        <p:nvGrpSpPr>
          <p:cNvPr id="304" name="Group 304"/>
          <p:cNvGrpSpPr/>
          <p:nvPr/>
        </p:nvGrpSpPr>
        <p:grpSpPr>
          <a:xfrm>
            <a:off x="9608429" y="4203433"/>
            <a:ext cx="3866079" cy="1753837"/>
            <a:chOff x="0" y="0"/>
            <a:chExt cx="3866077" cy="1753835"/>
          </a:xfrm>
        </p:grpSpPr>
        <p:sp>
          <p:nvSpPr>
            <p:cNvPr id="302" name="Shape 302"/>
            <p:cNvSpPr/>
            <p:nvPr/>
          </p:nvSpPr>
          <p:spPr>
            <a:xfrm>
              <a:off x="0" y="0"/>
              <a:ext cx="3866078" cy="1753836"/>
            </a:xfrm>
            <a:prstGeom prst="rect">
              <a:avLst/>
            </a:prstGeom>
            <a:solidFill>
              <a:srgbClr val="FFFFFF"/>
            </a:solidFill>
            <a:ln w="7620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800" b="1"/>
              </a:pPr>
              <a:endParaRPr sz="4800" b="1"/>
            </a:p>
          </p:txBody>
        </p:sp>
        <p:sp>
          <p:nvSpPr>
            <p:cNvPr id="303" name="Shape 303"/>
            <p:cNvSpPr/>
            <p:nvPr/>
          </p:nvSpPr>
          <p:spPr>
            <a:xfrm>
              <a:off x="0" y="175878"/>
              <a:ext cx="3866078" cy="14020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4800"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4800" b="1" dirty="0" smtClean="0">
                  <a:solidFill>
                    <a:schemeClr val="tx1"/>
                  </a:solidFill>
                  <a:latin typeface="Helvetica"/>
                  <a:ea typeface="+mn-ea"/>
                  <a:cs typeface="Helvetica"/>
                  <a:sym typeface="Helvetica"/>
                </a:rPr>
                <a:t>106*</a:t>
              </a:r>
              <a:endParaRPr sz="4800" b="1" dirty="0">
                <a:solidFill>
                  <a:schemeClr val="tx1"/>
                </a:solidFill>
                <a:latin typeface="Helvetica"/>
                <a:ea typeface="+mn-ea"/>
                <a:cs typeface="Helvetica"/>
                <a:sym typeface="Helvetica"/>
              </a:endParaRPr>
            </a:p>
            <a:p>
              <a:pPr algn="ctr">
                <a:defRPr sz="3200"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3200" b="1" dirty="0">
                  <a:latin typeface="Helvetica"/>
                  <a:ea typeface="+mn-ea"/>
                  <a:cs typeface="Helvetica"/>
                  <a:sym typeface="Helvetica"/>
                </a:rPr>
                <a:t>ASSE I </a:t>
              </a:r>
            </a:p>
          </p:txBody>
        </p:sp>
      </p:grpSp>
      <p:grpSp>
        <p:nvGrpSpPr>
          <p:cNvPr id="307" name="Group 307"/>
          <p:cNvGrpSpPr/>
          <p:nvPr/>
        </p:nvGrpSpPr>
        <p:grpSpPr>
          <a:xfrm>
            <a:off x="9608429" y="6376460"/>
            <a:ext cx="3866080" cy="1753838"/>
            <a:chOff x="0" y="0"/>
            <a:chExt cx="3866078" cy="1753836"/>
          </a:xfrm>
        </p:grpSpPr>
        <p:sp>
          <p:nvSpPr>
            <p:cNvPr id="305" name="Shape 305"/>
            <p:cNvSpPr/>
            <p:nvPr/>
          </p:nvSpPr>
          <p:spPr>
            <a:xfrm>
              <a:off x="0" y="0"/>
              <a:ext cx="3866078" cy="1753836"/>
            </a:xfrm>
            <a:prstGeom prst="rect">
              <a:avLst/>
            </a:prstGeom>
            <a:solidFill>
              <a:srgbClr val="FFFFFF"/>
            </a:solidFill>
            <a:ln w="762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800" b="1"/>
              </a:pPr>
              <a:endParaRPr sz="4800" b="1"/>
            </a:p>
          </p:txBody>
        </p:sp>
        <p:sp>
          <p:nvSpPr>
            <p:cNvPr id="306" name="Shape 306"/>
            <p:cNvSpPr/>
            <p:nvPr/>
          </p:nvSpPr>
          <p:spPr>
            <a:xfrm>
              <a:off x="0" y="169034"/>
              <a:ext cx="3866078" cy="141576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4800"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4800" b="1" dirty="0" smtClean="0">
                  <a:solidFill>
                    <a:schemeClr val="tx1"/>
                  </a:solidFill>
                  <a:latin typeface="Helvetica"/>
                  <a:ea typeface="+mn-ea"/>
                  <a:cs typeface="Helvetica"/>
                  <a:sym typeface="Helvetica"/>
                </a:rPr>
                <a:t>105</a:t>
              </a:r>
              <a:endParaRPr sz="4800" b="1" dirty="0">
                <a:solidFill>
                  <a:schemeClr val="tx1"/>
                </a:solidFill>
                <a:latin typeface="Helvetica"/>
                <a:ea typeface="+mn-ea"/>
                <a:cs typeface="Helvetica"/>
                <a:sym typeface="Helvetica"/>
              </a:endParaRPr>
            </a:p>
            <a:p>
              <a:pPr algn="ctr">
                <a:defRPr sz="3200"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3200" b="1" dirty="0">
                  <a:latin typeface="Helvetica"/>
                  <a:ea typeface="+mn-ea"/>
                  <a:cs typeface="Helvetica"/>
                  <a:sym typeface="Helvetica"/>
                </a:rPr>
                <a:t>ASSE III </a:t>
              </a:r>
            </a:p>
          </p:txBody>
        </p:sp>
      </p:grpSp>
      <p:grpSp>
        <p:nvGrpSpPr>
          <p:cNvPr id="310" name="Group 310"/>
          <p:cNvGrpSpPr/>
          <p:nvPr/>
        </p:nvGrpSpPr>
        <p:grpSpPr>
          <a:xfrm>
            <a:off x="9569191" y="8761694"/>
            <a:ext cx="3866079" cy="1784749"/>
            <a:chOff x="0" y="0"/>
            <a:chExt cx="3866077" cy="1784748"/>
          </a:xfrm>
        </p:grpSpPr>
        <p:sp>
          <p:nvSpPr>
            <p:cNvPr id="308" name="Shape 308"/>
            <p:cNvSpPr/>
            <p:nvPr/>
          </p:nvSpPr>
          <p:spPr>
            <a:xfrm>
              <a:off x="0" y="0"/>
              <a:ext cx="3866078" cy="1784749"/>
            </a:xfrm>
            <a:prstGeom prst="rect">
              <a:avLst/>
            </a:prstGeom>
            <a:solidFill>
              <a:srgbClr val="FFFFFF"/>
            </a:solidFill>
            <a:ln w="76200" cap="flat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800" b="1"/>
              </a:pPr>
              <a:endParaRPr sz="4800" b="1"/>
            </a:p>
          </p:txBody>
        </p:sp>
        <p:sp>
          <p:nvSpPr>
            <p:cNvPr id="309" name="Shape 309"/>
            <p:cNvSpPr/>
            <p:nvPr/>
          </p:nvSpPr>
          <p:spPr>
            <a:xfrm>
              <a:off x="0" y="191334"/>
              <a:ext cx="3866078" cy="14020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4800"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4800" b="1" dirty="0" smtClean="0">
                  <a:solidFill>
                    <a:schemeClr val="tx1"/>
                  </a:solidFill>
                  <a:latin typeface="Helvetica"/>
                  <a:ea typeface="+mn-ea"/>
                  <a:cs typeface="Helvetica"/>
                  <a:sym typeface="Helvetica"/>
                </a:rPr>
                <a:t>16</a:t>
              </a:r>
              <a:endParaRPr sz="4800" b="1" dirty="0">
                <a:solidFill>
                  <a:schemeClr val="tx1"/>
                </a:solidFill>
                <a:latin typeface="Helvetica"/>
                <a:ea typeface="+mn-ea"/>
                <a:cs typeface="Helvetica"/>
                <a:sym typeface="Helvetica"/>
              </a:endParaRPr>
            </a:p>
            <a:p>
              <a:pPr algn="ctr">
                <a:defRPr sz="3200"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3200" b="1" dirty="0">
                  <a:latin typeface="Helvetica"/>
                  <a:ea typeface="+mn-ea"/>
                  <a:cs typeface="Helvetica"/>
                  <a:sym typeface="Helvetica"/>
                </a:rPr>
                <a:t>ASSE IV </a:t>
              </a:r>
            </a:p>
          </p:txBody>
        </p:sp>
      </p:grpSp>
      <p:sp>
        <p:nvSpPr>
          <p:cNvPr id="311" name="Shape 311"/>
          <p:cNvSpPr/>
          <p:nvPr/>
        </p:nvSpPr>
        <p:spPr>
          <a:xfrm>
            <a:off x="871318" y="834590"/>
            <a:ext cx="11632569" cy="87408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>
              <a:lnSpc>
                <a:spcPct val="140000"/>
              </a:lnSpc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sz="3200" b="1" dirty="0" smtClean="0">
                <a:latin typeface="Helvetica"/>
                <a:ea typeface="+mn-ea"/>
                <a:cs typeface="Helvetica"/>
                <a:sym typeface="Helvetica"/>
              </a:rPr>
              <a:t>POR </a:t>
            </a:r>
            <a:r>
              <a:rPr sz="3200" b="1" dirty="0">
                <a:latin typeface="Helvetica"/>
                <a:ea typeface="+mn-ea"/>
                <a:cs typeface="Helvetica"/>
                <a:sym typeface="Helvetica"/>
              </a:rPr>
              <a:t>FESR 2014-2020 </a:t>
            </a:r>
            <a:r>
              <a:rPr lang="it-IT" sz="3200" b="1" dirty="0" smtClean="0">
                <a:latin typeface="Helvetica"/>
                <a:ea typeface="+mn-ea"/>
                <a:cs typeface="Helvetica"/>
                <a:sym typeface="Helvetica"/>
              </a:rPr>
              <a:t>– ATTUAZIONE </a:t>
            </a:r>
            <a:r>
              <a:rPr sz="3200" b="1" dirty="0" smtClean="0">
                <a:latin typeface="Helvetica"/>
                <a:ea typeface="+mn-ea"/>
                <a:cs typeface="Helvetica"/>
                <a:sym typeface="Helvetica"/>
              </a:rPr>
              <a:t>AL </a:t>
            </a:r>
            <a:r>
              <a:rPr lang="it-IT" sz="3200" b="1" dirty="0" smtClean="0">
                <a:latin typeface="Helvetica"/>
                <a:ea typeface="+mn-ea"/>
                <a:cs typeface="Helvetica"/>
                <a:sym typeface="Helvetica"/>
              </a:rPr>
              <a:t>1°</a:t>
            </a:r>
            <a:r>
              <a:rPr sz="3200" b="1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lang="it-IT" sz="3200" b="1" dirty="0" smtClean="0">
                <a:latin typeface="Helvetica"/>
                <a:ea typeface="+mn-ea"/>
                <a:cs typeface="Helvetica"/>
                <a:sym typeface="Helvetica"/>
              </a:rPr>
              <a:t>GIUGNO</a:t>
            </a:r>
            <a:r>
              <a:rPr sz="3200" b="1" dirty="0" smtClean="0">
                <a:latin typeface="Helvetica"/>
                <a:ea typeface="+mn-ea"/>
                <a:cs typeface="Helvetica"/>
                <a:sym typeface="Helvetica"/>
              </a:rPr>
              <a:t> 2017</a:t>
            </a:r>
            <a:endParaRPr sz="3200" b="1" dirty="0"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329" name="Shape 329"/>
          <p:cNvSpPr/>
          <p:nvPr/>
        </p:nvSpPr>
        <p:spPr>
          <a:xfrm rot="16200000">
            <a:off x="6068735" y="3299717"/>
            <a:ext cx="2003172" cy="4997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9411"/>
                </a:lnTo>
                <a:lnTo>
                  <a:pt x="0" y="9411"/>
                </a:lnTo>
                <a:lnTo>
                  <a:pt x="0" y="0"/>
                </a:lnTo>
              </a:path>
            </a:pathLst>
          </a:custGeom>
          <a:ln w="25400">
            <a:solidFill>
              <a:srgbClr val="1D8144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330" name="Shape 330"/>
          <p:cNvSpPr/>
          <p:nvPr/>
        </p:nvSpPr>
        <p:spPr>
          <a:xfrm rot="16200000" flipH="1">
            <a:off x="5957320" y="6127553"/>
            <a:ext cx="2226002" cy="4997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9411"/>
                </a:lnTo>
                <a:lnTo>
                  <a:pt x="0" y="9411"/>
                </a:lnTo>
                <a:lnTo>
                  <a:pt x="0" y="0"/>
                </a:lnTo>
              </a:path>
            </a:pathLst>
          </a:custGeom>
          <a:ln w="25400">
            <a:solidFill>
              <a:srgbClr val="1D8144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331" name="Shape 331"/>
          <p:cNvSpPr/>
          <p:nvPr/>
        </p:nvSpPr>
        <p:spPr>
          <a:xfrm flipH="1" flipV="1">
            <a:off x="4697473" y="7162476"/>
            <a:ext cx="4871718" cy="18387"/>
          </a:xfrm>
          <a:prstGeom prst="line">
            <a:avLst/>
          </a:prstGeom>
          <a:ln w="25400">
            <a:solidFill>
              <a:srgbClr val="1D8144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3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4787" y="3788099"/>
            <a:ext cx="720000" cy="72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94787" y="6057854"/>
            <a:ext cx="720000" cy="72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94787" y="8401694"/>
            <a:ext cx="720000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 1"/>
          <p:cNvSpPr/>
          <p:nvPr/>
        </p:nvSpPr>
        <p:spPr>
          <a:xfrm>
            <a:off x="3613514" y="1704627"/>
            <a:ext cx="16504839" cy="8554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000" b="1" dirty="0">
                <a:latin typeface="+mn-lt"/>
                <a:cs typeface="+mn-cs"/>
                <a:sym typeface="Helvetica"/>
              </a:rPr>
              <a:t>PROGETTI FINANZIATI/ACCORDI DI PROGRAMMA </a:t>
            </a:r>
            <a:r>
              <a:rPr lang="it-IT" sz="4000" b="1" dirty="0" smtClean="0">
                <a:latin typeface="+mn-lt"/>
                <a:cs typeface="+mn-cs"/>
                <a:sym typeface="Helvetica"/>
              </a:rPr>
              <a:t>SOTTOSCRITTI</a:t>
            </a:r>
            <a:endParaRPr lang="it-IT" sz="4000" b="1" dirty="0">
              <a:latin typeface="+mn-lt"/>
              <a:cs typeface="+mn-cs"/>
              <a:sym typeface="Helvetica"/>
            </a:endParaRPr>
          </a:p>
        </p:txBody>
      </p:sp>
      <p:sp>
        <p:nvSpPr>
          <p:cNvPr id="23" name="Shape 322"/>
          <p:cNvSpPr/>
          <p:nvPr/>
        </p:nvSpPr>
        <p:spPr>
          <a:xfrm>
            <a:off x="18561151" y="4345329"/>
            <a:ext cx="184730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endParaRPr sz="3200" b="1" dirty="0"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46572" y="12036056"/>
            <a:ext cx="12975025" cy="861772"/>
          </a:xfrm>
          <a:prstGeom prst="rect">
            <a:avLst/>
          </a:prstGeom>
          <a:noFill/>
          <a:ln w="254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* </a:t>
            </a:r>
            <a:r>
              <a:rPr kumimoji="0" lang="it-IT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Compresi 16 «Accordi per la ricerca» in fase di negoziazione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grpSp>
        <p:nvGrpSpPr>
          <p:cNvPr id="31" name="Group 314"/>
          <p:cNvGrpSpPr/>
          <p:nvPr/>
        </p:nvGrpSpPr>
        <p:grpSpPr>
          <a:xfrm>
            <a:off x="14556831" y="3920083"/>
            <a:ext cx="8335587" cy="1753838"/>
            <a:chOff x="0" y="0"/>
            <a:chExt cx="8335586" cy="1753836"/>
          </a:xfrm>
        </p:grpSpPr>
        <p:sp>
          <p:nvSpPr>
            <p:cNvPr id="32" name="Shape 312"/>
            <p:cNvSpPr/>
            <p:nvPr/>
          </p:nvSpPr>
          <p:spPr>
            <a:xfrm>
              <a:off x="0" y="0"/>
              <a:ext cx="8335586" cy="1753836"/>
            </a:xfrm>
            <a:prstGeom prst="rect">
              <a:avLst/>
            </a:prstGeom>
            <a:solidFill>
              <a:srgbClr val="FFFFFF"/>
            </a:solidFill>
            <a:ln w="76200" cap="flat">
              <a:solidFill>
                <a:srgbClr val="7030A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800" b="1"/>
              </a:pPr>
              <a:endParaRPr sz="4800" b="1"/>
            </a:p>
          </p:txBody>
        </p:sp>
        <p:sp>
          <p:nvSpPr>
            <p:cNvPr id="33" name="Shape 313"/>
            <p:cNvSpPr/>
            <p:nvPr/>
          </p:nvSpPr>
          <p:spPr>
            <a:xfrm>
              <a:off x="527215" y="239378"/>
              <a:ext cx="7281157" cy="129265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 algn="ctr">
                <a:defRPr sz="4000"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4000" b="1" dirty="0">
                  <a:latin typeface="Helvetica"/>
                  <a:ea typeface="+mn-ea"/>
                  <a:cs typeface="Helvetica"/>
                  <a:sym typeface="Helvetica"/>
                </a:rPr>
                <a:t>2 ACCORDI DI PROGRAMMA</a:t>
              </a:r>
            </a:p>
            <a:p>
              <a: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3200" b="1" dirty="0" smtClean="0">
                  <a:latin typeface="Helvetica"/>
                  <a:ea typeface="+mn-ea"/>
                  <a:cs typeface="Helvetica"/>
                  <a:sym typeface="Helvetica"/>
                </a:rPr>
                <a:t>ASSE V</a:t>
              </a:r>
              <a:endParaRPr sz="3200" b="1" dirty="0">
                <a:latin typeface="Helvetica"/>
                <a:ea typeface="+mn-ea"/>
                <a:cs typeface="Helvetica"/>
                <a:sym typeface="Helvetica"/>
              </a:endParaRPr>
            </a:p>
          </p:txBody>
        </p:sp>
      </p:grpSp>
      <p:grpSp>
        <p:nvGrpSpPr>
          <p:cNvPr id="34" name="Group 317"/>
          <p:cNvGrpSpPr/>
          <p:nvPr/>
        </p:nvGrpSpPr>
        <p:grpSpPr>
          <a:xfrm>
            <a:off x="14561217" y="6147754"/>
            <a:ext cx="8331201" cy="800432"/>
            <a:chOff x="0" y="0"/>
            <a:chExt cx="8331200" cy="800430"/>
          </a:xfrm>
        </p:grpSpPr>
        <p:sp>
          <p:nvSpPr>
            <p:cNvPr id="38" name="Shape 315"/>
            <p:cNvSpPr/>
            <p:nvPr/>
          </p:nvSpPr>
          <p:spPr>
            <a:xfrm>
              <a:off x="0" y="0"/>
              <a:ext cx="8331200" cy="80043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800" b="1"/>
              </a:pPr>
              <a:endParaRPr sz="4800" b="1"/>
            </a:p>
          </p:txBody>
        </p:sp>
        <p:sp>
          <p:nvSpPr>
            <p:cNvPr id="39" name="Shape 316"/>
            <p:cNvSpPr/>
            <p:nvPr/>
          </p:nvSpPr>
          <p:spPr>
            <a:xfrm>
              <a:off x="2136476" y="55502"/>
              <a:ext cx="4192113" cy="6654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COMUNE DI MILANO</a:t>
              </a:r>
            </a:p>
          </p:txBody>
        </p:sp>
      </p:grpSp>
      <p:grpSp>
        <p:nvGrpSpPr>
          <p:cNvPr id="40" name="Group 320"/>
          <p:cNvGrpSpPr/>
          <p:nvPr/>
        </p:nvGrpSpPr>
        <p:grpSpPr>
          <a:xfrm>
            <a:off x="14628149" y="7422020"/>
            <a:ext cx="8331201" cy="800433"/>
            <a:chOff x="0" y="0"/>
            <a:chExt cx="8331200" cy="800431"/>
          </a:xfrm>
        </p:grpSpPr>
        <p:sp>
          <p:nvSpPr>
            <p:cNvPr id="41" name="Shape 318"/>
            <p:cNvSpPr/>
            <p:nvPr/>
          </p:nvSpPr>
          <p:spPr>
            <a:xfrm>
              <a:off x="0" y="0"/>
              <a:ext cx="8331200" cy="80043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800" b="1"/>
              </a:pPr>
              <a:endParaRPr sz="4800" b="1">
                <a:solidFill>
                  <a:srgbClr val="FF0000"/>
                </a:solidFill>
              </a:endParaRPr>
            </a:p>
          </p:txBody>
        </p:sp>
        <p:sp>
          <p:nvSpPr>
            <p:cNvPr id="42" name="Shape 319"/>
            <p:cNvSpPr/>
            <p:nvPr/>
          </p:nvSpPr>
          <p:spPr>
            <a:xfrm>
              <a:off x="1909565" y="55502"/>
              <a:ext cx="4493536" cy="6771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dirty="0">
                  <a:solidFill>
                    <a:schemeClr val="tx1"/>
                  </a:solidFill>
                </a:rPr>
                <a:t>COMUNE DI BOLLATE</a:t>
              </a:r>
            </a:p>
          </p:txBody>
        </p:sp>
      </p:grpSp>
      <p:sp>
        <p:nvSpPr>
          <p:cNvPr id="43" name="CasellaDiTesto 42"/>
          <p:cNvSpPr txBox="1"/>
          <p:nvPr/>
        </p:nvSpPr>
        <p:spPr>
          <a:xfrm>
            <a:off x="7841305" y="2615533"/>
            <a:ext cx="8049256" cy="923328"/>
          </a:xfrm>
          <a:prstGeom prst="rect">
            <a:avLst/>
          </a:prstGeom>
          <a:noFill/>
          <a:ln w="5715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8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rPr>
              <a:t>PROVINCIA</a:t>
            </a:r>
            <a:r>
              <a:rPr kumimoji="0" lang="it-IT" sz="4800" b="1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rPr>
              <a:t> DI </a:t>
            </a:r>
            <a:r>
              <a:rPr lang="it-IT" sz="4800" b="1" dirty="0" smtClean="0">
                <a:solidFill>
                  <a:srgbClr val="0070C0"/>
                </a:solidFill>
              </a:rPr>
              <a:t>MILANO</a:t>
            </a:r>
            <a:endParaRPr kumimoji="0" lang="en-GB" sz="4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27968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 flipH="1">
            <a:off x="7110473" y="7461837"/>
            <a:ext cx="1837476" cy="1"/>
          </a:xfrm>
          <a:prstGeom prst="line">
            <a:avLst/>
          </a:prstGeom>
          <a:ln w="25400">
            <a:solidFill>
              <a:srgbClr val="1D8144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71" name="Shape 271"/>
          <p:cNvSpPr/>
          <p:nvPr/>
        </p:nvSpPr>
        <p:spPr>
          <a:xfrm flipH="1">
            <a:off x="15340074" y="7461837"/>
            <a:ext cx="1837476" cy="1"/>
          </a:xfrm>
          <a:prstGeom prst="line">
            <a:avLst/>
          </a:prstGeom>
          <a:ln w="25400">
            <a:solidFill>
              <a:srgbClr val="1D8144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72" name="Shape 272"/>
          <p:cNvSpPr/>
          <p:nvPr/>
        </p:nvSpPr>
        <p:spPr>
          <a:xfrm flipV="1">
            <a:off x="12055111" y="4963347"/>
            <a:ext cx="1" cy="1414284"/>
          </a:xfrm>
          <a:prstGeom prst="line">
            <a:avLst/>
          </a:prstGeom>
          <a:ln w="25400">
            <a:solidFill>
              <a:srgbClr val="1D8144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73" name="Shape 273"/>
          <p:cNvSpPr/>
          <p:nvPr/>
        </p:nvSpPr>
        <p:spPr>
          <a:xfrm flipV="1">
            <a:off x="12055111" y="8172958"/>
            <a:ext cx="1" cy="1414285"/>
          </a:xfrm>
          <a:prstGeom prst="line">
            <a:avLst/>
          </a:prstGeom>
          <a:ln w="25400">
            <a:solidFill>
              <a:srgbClr val="1D8144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6359194" y="4919287"/>
            <a:ext cx="3340035" cy="1987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9411"/>
                </a:lnTo>
                <a:lnTo>
                  <a:pt x="0" y="9411"/>
                </a:lnTo>
                <a:lnTo>
                  <a:pt x="0" y="0"/>
                </a:lnTo>
              </a:path>
            </a:pathLst>
          </a:custGeom>
          <a:ln w="25400">
            <a:solidFill>
              <a:srgbClr val="1D8144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75" name="Shape 275"/>
          <p:cNvSpPr/>
          <p:nvPr/>
        </p:nvSpPr>
        <p:spPr>
          <a:xfrm flipH="1">
            <a:off x="14410993" y="4919287"/>
            <a:ext cx="3340035" cy="1987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9411"/>
                </a:lnTo>
                <a:lnTo>
                  <a:pt x="0" y="9411"/>
                </a:lnTo>
                <a:lnTo>
                  <a:pt x="0" y="0"/>
                </a:lnTo>
              </a:path>
            </a:pathLst>
          </a:custGeom>
          <a:ln w="25400">
            <a:solidFill>
              <a:srgbClr val="1D8144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grpSp>
        <p:nvGrpSpPr>
          <p:cNvPr id="278" name="Group 278"/>
          <p:cNvGrpSpPr/>
          <p:nvPr/>
        </p:nvGrpSpPr>
        <p:grpSpPr>
          <a:xfrm>
            <a:off x="4398945" y="2950705"/>
            <a:ext cx="3866080" cy="2043586"/>
            <a:chOff x="0" y="101415"/>
            <a:chExt cx="3866078" cy="2043584"/>
          </a:xfrm>
        </p:grpSpPr>
        <p:sp>
          <p:nvSpPr>
            <p:cNvPr id="276" name="Shape 276"/>
            <p:cNvSpPr/>
            <p:nvPr/>
          </p:nvSpPr>
          <p:spPr>
            <a:xfrm>
              <a:off x="0" y="101415"/>
              <a:ext cx="3866078" cy="2043584"/>
            </a:xfrm>
            <a:prstGeom prst="rect">
              <a:avLst/>
            </a:prstGeom>
            <a:solidFill>
              <a:srgbClr val="A1A3A3"/>
            </a:solidFill>
            <a:ln w="76200" cap="flat">
              <a:solidFill>
                <a:schemeClr val="accent5"/>
              </a:solidFill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800" b="1"/>
              </a:pPr>
              <a:endParaRPr sz="4800" b="1"/>
            </a:p>
          </p:txBody>
        </p:sp>
        <p:sp>
          <p:nvSpPr>
            <p:cNvPr id="277" name="Shape 277"/>
            <p:cNvSpPr/>
            <p:nvPr/>
          </p:nvSpPr>
          <p:spPr>
            <a:xfrm>
              <a:off x="0" y="473811"/>
              <a:ext cx="3866078" cy="129265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4000" b="1" dirty="0" smtClean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952*</a:t>
              </a:r>
              <a:endParaRPr sz="40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endParaRPr>
            </a:p>
            <a:p>
              <a:pPr algn="ctr">
                <a:defRPr sz="3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3200" dirty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IMPRESE</a:t>
              </a:r>
              <a:r>
                <a:rPr sz="3200" b="1" dirty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 </a:t>
              </a:r>
            </a:p>
          </p:txBody>
        </p:sp>
      </p:grpSp>
      <p:grpSp>
        <p:nvGrpSpPr>
          <p:cNvPr id="281" name="Group 281"/>
          <p:cNvGrpSpPr/>
          <p:nvPr/>
        </p:nvGrpSpPr>
        <p:grpSpPr>
          <a:xfrm>
            <a:off x="16918514" y="6366033"/>
            <a:ext cx="6097599" cy="2191612"/>
            <a:chOff x="0" y="0"/>
            <a:chExt cx="6097597" cy="2191611"/>
          </a:xfrm>
        </p:grpSpPr>
        <p:sp>
          <p:nvSpPr>
            <p:cNvPr id="279" name="Shape 279"/>
            <p:cNvSpPr/>
            <p:nvPr/>
          </p:nvSpPr>
          <p:spPr>
            <a:xfrm>
              <a:off x="0" y="0"/>
              <a:ext cx="6097597" cy="2191611"/>
            </a:xfrm>
            <a:prstGeom prst="rect">
              <a:avLst/>
            </a:prstGeom>
            <a:solidFill>
              <a:srgbClr val="A1A3A3"/>
            </a:solidFill>
            <a:ln w="76200" cap="flat">
              <a:solidFill>
                <a:schemeClr val="accent4">
                  <a:lumMod val="60000"/>
                  <a:lumOff val="40000"/>
                </a:schemeClr>
              </a:solidFill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000" b="1"/>
              </a:pPr>
              <a:endParaRPr sz="4000" b="1"/>
            </a:p>
          </p:txBody>
        </p:sp>
        <p:sp>
          <p:nvSpPr>
            <p:cNvPr id="280" name="Shape 280"/>
            <p:cNvSpPr/>
            <p:nvPr/>
          </p:nvSpPr>
          <p:spPr>
            <a:xfrm>
              <a:off x="0" y="187675"/>
              <a:ext cx="6097597" cy="178510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4000" b="1" dirty="0" smtClean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203*</a:t>
              </a:r>
              <a:endParaRPr sz="40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endParaRPr>
            </a:p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3200" dirty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ORGANISMI DI RICERCA </a:t>
              </a:r>
            </a:p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3200" dirty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(</a:t>
              </a:r>
              <a:r>
                <a:rPr sz="3200" dirty="0" err="1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pubblici</a:t>
              </a:r>
              <a:r>
                <a:rPr sz="3200" dirty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 e </a:t>
              </a:r>
              <a:r>
                <a:rPr sz="3200" dirty="0" err="1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privati</a:t>
              </a:r>
              <a:r>
                <a:rPr sz="3200" dirty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)</a:t>
              </a:r>
            </a:p>
          </p:txBody>
        </p:sp>
      </p:grpSp>
      <p:grpSp>
        <p:nvGrpSpPr>
          <p:cNvPr id="284" name="Group 284"/>
          <p:cNvGrpSpPr/>
          <p:nvPr/>
        </p:nvGrpSpPr>
        <p:grpSpPr>
          <a:xfrm>
            <a:off x="6833420" y="9617751"/>
            <a:ext cx="10717159" cy="1790030"/>
            <a:chOff x="0" y="0"/>
            <a:chExt cx="10717157" cy="2164757"/>
          </a:xfrm>
        </p:grpSpPr>
        <p:sp>
          <p:nvSpPr>
            <p:cNvPr id="282" name="Shape 282"/>
            <p:cNvSpPr/>
            <p:nvPr/>
          </p:nvSpPr>
          <p:spPr>
            <a:xfrm>
              <a:off x="0" y="0"/>
              <a:ext cx="10717157" cy="2164757"/>
            </a:xfrm>
            <a:prstGeom prst="rect">
              <a:avLst/>
            </a:prstGeom>
            <a:solidFill>
              <a:srgbClr val="A1A3A3"/>
            </a:solidFill>
            <a:ln w="76200" cap="flat">
              <a:solidFill>
                <a:srgbClr val="00B050"/>
              </a:solidFill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endParaRPr sz="4000">
                <a:solidFill>
                  <a:srgbClr val="FFFFFF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>
              <a:off x="618628" y="436048"/>
              <a:ext cx="9479900" cy="129265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3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4000" b="1" dirty="0" smtClean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1</a:t>
              </a:r>
              <a:r>
                <a:rPr lang="it-IT" sz="4000" b="1" dirty="0" smtClean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57</a:t>
              </a:r>
              <a:r>
                <a:rPr sz="3200" b="1" dirty="0" smtClean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 </a:t>
              </a:r>
              <a:endParaRPr sz="32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endParaRPr>
            </a:p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3200" dirty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COMUNI - UNIONI DI COMUNI/AREE INTERNE</a:t>
              </a:r>
            </a:p>
          </p:txBody>
        </p:sp>
      </p:grpSp>
      <p:grpSp>
        <p:nvGrpSpPr>
          <p:cNvPr id="287" name="Group 287"/>
          <p:cNvGrpSpPr/>
          <p:nvPr/>
        </p:nvGrpSpPr>
        <p:grpSpPr>
          <a:xfrm>
            <a:off x="1703617" y="6366033"/>
            <a:ext cx="5761870" cy="2191610"/>
            <a:chOff x="0" y="0"/>
            <a:chExt cx="5761869" cy="2191609"/>
          </a:xfrm>
        </p:grpSpPr>
        <p:sp>
          <p:nvSpPr>
            <p:cNvPr id="285" name="Shape 285"/>
            <p:cNvSpPr/>
            <p:nvPr/>
          </p:nvSpPr>
          <p:spPr>
            <a:xfrm>
              <a:off x="0" y="0"/>
              <a:ext cx="5761869" cy="2191609"/>
            </a:xfrm>
            <a:prstGeom prst="rect">
              <a:avLst/>
            </a:prstGeom>
            <a:solidFill>
              <a:srgbClr val="A1A3A3"/>
            </a:solidFill>
            <a:ln w="76200" cap="flat">
              <a:solidFill>
                <a:srgbClr val="00B0F0"/>
              </a:solidFill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0" y="181743"/>
              <a:ext cx="5761869" cy="17576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4000" b="1" dirty="0" smtClean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7</a:t>
              </a:r>
              <a:endParaRPr sz="40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endParaRPr>
            </a:p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3200" dirty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CLUSTER TECNOLOGICI LOMBARDI </a:t>
              </a:r>
            </a:p>
          </p:txBody>
        </p:sp>
      </p:grpSp>
      <p:grpSp>
        <p:nvGrpSpPr>
          <p:cNvPr id="290" name="Group 290"/>
          <p:cNvGrpSpPr/>
          <p:nvPr/>
        </p:nvGrpSpPr>
        <p:grpSpPr>
          <a:xfrm>
            <a:off x="8851548" y="6366033"/>
            <a:ext cx="6680905" cy="2191610"/>
            <a:chOff x="0" y="0"/>
            <a:chExt cx="6680904" cy="2191609"/>
          </a:xfrm>
        </p:grpSpPr>
        <p:sp>
          <p:nvSpPr>
            <p:cNvPr id="288" name="Shape 288"/>
            <p:cNvSpPr/>
            <p:nvPr/>
          </p:nvSpPr>
          <p:spPr>
            <a:xfrm>
              <a:off x="0" y="0"/>
              <a:ext cx="6680904" cy="2191609"/>
            </a:xfrm>
            <a:prstGeom prst="rect">
              <a:avLst/>
            </a:prstGeom>
            <a:solidFill>
              <a:srgbClr val="1D8144"/>
            </a:solidFill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9" name="Shape 289"/>
            <p:cNvSpPr/>
            <p:nvPr/>
          </p:nvSpPr>
          <p:spPr>
            <a:xfrm>
              <a:off x="0" y="242363"/>
              <a:ext cx="6680904" cy="17068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6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6000" b="1" dirty="0" smtClean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1386*</a:t>
              </a:r>
              <a:endParaRPr sz="60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endParaRPr>
            </a:p>
            <a:p>
              <a:pPr algn="ctr">
                <a:defRPr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4000" dirty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BENEFICIARI</a:t>
              </a:r>
            </a:p>
          </p:txBody>
        </p:sp>
      </p:grpSp>
      <p:grpSp>
        <p:nvGrpSpPr>
          <p:cNvPr id="293" name="Group 293"/>
          <p:cNvGrpSpPr/>
          <p:nvPr/>
        </p:nvGrpSpPr>
        <p:grpSpPr>
          <a:xfrm>
            <a:off x="9844806" y="2930782"/>
            <a:ext cx="4620285" cy="2112990"/>
            <a:chOff x="0" y="0"/>
            <a:chExt cx="4620284" cy="2112989"/>
          </a:xfrm>
        </p:grpSpPr>
        <p:sp>
          <p:nvSpPr>
            <p:cNvPr id="291" name="Shape 291"/>
            <p:cNvSpPr/>
            <p:nvPr/>
          </p:nvSpPr>
          <p:spPr>
            <a:xfrm>
              <a:off x="0" y="0"/>
              <a:ext cx="4620284" cy="2112989"/>
            </a:xfrm>
            <a:prstGeom prst="rect">
              <a:avLst/>
            </a:prstGeom>
            <a:solidFill>
              <a:srgbClr val="A1A3A3"/>
            </a:solidFill>
            <a:ln w="76200" cap="flat">
              <a:solidFill>
                <a:schemeClr val="accent5"/>
              </a:solidFill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000" b="1"/>
              </a:pPr>
              <a:endParaRPr sz="4000" b="1"/>
            </a:p>
          </p:txBody>
        </p:sp>
        <p:sp>
          <p:nvSpPr>
            <p:cNvPr id="292" name="Shape 292"/>
            <p:cNvSpPr/>
            <p:nvPr/>
          </p:nvSpPr>
          <p:spPr>
            <a:xfrm>
              <a:off x="0" y="163943"/>
              <a:ext cx="4620284" cy="178510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4000" b="1" dirty="0" smtClean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65</a:t>
              </a:r>
              <a:endParaRPr sz="40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endParaRPr>
            </a:p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3200" dirty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ASPIRANTI IMPRENDITORI</a:t>
              </a:r>
            </a:p>
          </p:txBody>
        </p:sp>
      </p:grpSp>
      <p:grpSp>
        <p:nvGrpSpPr>
          <p:cNvPr id="296" name="Group 296"/>
          <p:cNvGrpSpPr/>
          <p:nvPr/>
        </p:nvGrpSpPr>
        <p:grpSpPr>
          <a:xfrm>
            <a:off x="16044871" y="2873626"/>
            <a:ext cx="3291819" cy="2191609"/>
            <a:chOff x="0" y="0"/>
            <a:chExt cx="3291817" cy="2191608"/>
          </a:xfrm>
        </p:grpSpPr>
        <p:sp>
          <p:nvSpPr>
            <p:cNvPr id="294" name="Shape 294"/>
            <p:cNvSpPr/>
            <p:nvPr/>
          </p:nvSpPr>
          <p:spPr>
            <a:xfrm>
              <a:off x="0" y="0"/>
              <a:ext cx="3291818" cy="2191609"/>
            </a:xfrm>
            <a:prstGeom prst="rect">
              <a:avLst/>
            </a:prstGeom>
            <a:solidFill>
              <a:srgbClr val="A1A3A3"/>
            </a:solidFill>
            <a:ln w="76200" cap="flat">
              <a:solidFill>
                <a:srgbClr val="00B0F0"/>
              </a:solidFill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252958" y="431585"/>
              <a:ext cx="2785902" cy="12750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4000" b="1" dirty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2</a:t>
              </a:r>
            </a:p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3200" dirty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PARCHI</a:t>
              </a:r>
            </a:p>
          </p:txBody>
        </p:sp>
      </p:grpSp>
      <p:sp>
        <p:nvSpPr>
          <p:cNvPr id="297" name="Shape 297"/>
          <p:cNvSpPr/>
          <p:nvPr/>
        </p:nvSpPr>
        <p:spPr>
          <a:xfrm>
            <a:off x="1031353" y="863715"/>
            <a:ext cx="19109719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 smtClean="0"/>
              <a:t>POR </a:t>
            </a:r>
            <a:r>
              <a:rPr dirty="0"/>
              <a:t>FESR 2014-2020 </a:t>
            </a:r>
            <a:r>
              <a:rPr lang="it-IT" dirty="0" smtClean="0"/>
              <a:t>– ATTUAZIONE </a:t>
            </a:r>
            <a:r>
              <a:rPr dirty="0" smtClean="0"/>
              <a:t>AL </a:t>
            </a:r>
            <a:r>
              <a:rPr lang="it-IT" dirty="0" smtClean="0"/>
              <a:t>1°</a:t>
            </a:r>
            <a:r>
              <a:rPr dirty="0" smtClean="0"/>
              <a:t> </a:t>
            </a:r>
            <a:r>
              <a:rPr lang="it-IT" dirty="0" smtClean="0"/>
              <a:t>GIUGNO</a:t>
            </a:r>
            <a:r>
              <a:rPr dirty="0" smtClean="0"/>
              <a:t> </a:t>
            </a:r>
            <a:r>
              <a:rPr dirty="0"/>
              <a:t>2017 • </a:t>
            </a:r>
            <a:r>
              <a:rPr dirty="0" smtClean="0"/>
              <a:t>N</a:t>
            </a:r>
            <a:r>
              <a:rPr lang="it-IT" dirty="0" smtClean="0"/>
              <a:t>UMERO </a:t>
            </a:r>
            <a:r>
              <a:rPr dirty="0" smtClean="0"/>
              <a:t>E </a:t>
            </a:r>
            <a:r>
              <a:rPr dirty="0"/>
              <a:t>TIPOLOGIA BENEFICIARI</a:t>
            </a:r>
          </a:p>
        </p:txBody>
      </p:sp>
      <p:pic>
        <p:nvPicPr>
          <p:cNvPr id="3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3987" y="10931528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57703" y="9237493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6680" y="9237493"/>
            <a:ext cx="1524001" cy="1524001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CasellaDiTesto 32"/>
          <p:cNvSpPr txBox="1"/>
          <p:nvPr/>
        </p:nvSpPr>
        <p:spPr>
          <a:xfrm>
            <a:off x="3819703" y="11667670"/>
            <a:ext cx="18854840" cy="800217"/>
          </a:xfrm>
          <a:prstGeom prst="rect">
            <a:avLst/>
          </a:prstGeom>
          <a:noFill/>
          <a:ln w="381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*</a:t>
            </a:r>
            <a:r>
              <a:rPr kumimoji="0" lang="it-IT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Comprensivi</a:t>
            </a:r>
            <a:r>
              <a:rPr kumimoji="0" lang="it-IT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di 130 imprese e </a:t>
            </a:r>
            <a:r>
              <a:rPr lang="it-IT" sz="3200" dirty="0" smtClean="0">
                <a:latin typeface="+mn-lt"/>
              </a:rPr>
              <a:t>80</a:t>
            </a:r>
            <a:r>
              <a:rPr kumimoji="0" lang="it-IT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</a:t>
            </a:r>
            <a:r>
              <a:rPr kumimoji="0" lang="it-IT" sz="32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OdR</a:t>
            </a:r>
            <a:r>
              <a:rPr kumimoji="0" lang="it-IT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coinvolti nei </a:t>
            </a:r>
            <a:r>
              <a:rPr lang="it-IT" sz="3200" dirty="0">
                <a:latin typeface="+mn-lt"/>
              </a:rPr>
              <a:t>3</a:t>
            </a:r>
            <a:r>
              <a:rPr lang="it-IT" sz="3200" dirty="0" smtClean="0">
                <a:latin typeface="+mn-lt"/>
              </a:rPr>
              <a:t>2</a:t>
            </a:r>
            <a:r>
              <a:rPr kumimoji="0" lang="it-IT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«Accordi per la ricerca» in fase di negoziazione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7129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roup 278"/>
          <p:cNvGrpSpPr/>
          <p:nvPr/>
        </p:nvGrpSpPr>
        <p:grpSpPr>
          <a:xfrm>
            <a:off x="7099273" y="3365020"/>
            <a:ext cx="3866080" cy="1750334"/>
            <a:chOff x="1968172" y="100107"/>
            <a:chExt cx="3866078" cy="2043584"/>
          </a:xfrm>
        </p:grpSpPr>
        <p:sp>
          <p:nvSpPr>
            <p:cNvPr id="276" name="Shape 276"/>
            <p:cNvSpPr/>
            <p:nvPr/>
          </p:nvSpPr>
          <p:spPr>
            <a:xfrm>
              <a:off x="1968172" y="100107"/>
              <a:ext cx="3866078" cy="2043584"/>
            </a:xfrm>
            <a:prstGeom prst="rect">
              <a:avLst/>
            </a:prstGeom>
            <a:solidFill>
              <a:srgbClr val="A1A3A3"/>
            </a:solidFill>
            <a:ln w="76200" cap="flat">
              <a:solidFill>
                <a:schemeClr val="accent5"/>
              </a:solidFill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800" b="1"/>
              </a:pPr>
              <a:endParaRPr sz="4800" b="1"/>
            </a:p>
          </p:txBody>
        </p:sp>
        <p:sp>
          <p:nvSpPr>
            <p:cNvPr id="277" name="Shape 277"/>
            <p:cNvSpPr/>
            <p:nvPr/>
          </p:nvSpPr>
          <p:spPr>
            <a:xfrm>
              <a:off x="1968172" y="303157"/>
              <a:ext cx="3866078" cy="15092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3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4000" dirty="0" smtClean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307*</a:t>
              </a:r>
            </a:p>
            <a:p>
              <a:pPr algn="ctr">
                <a:defRPr sz="3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3200" dirty="0" smtClean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IMPRESE </a:t>
              </a:r>
              <a:endParaRPr sz="3200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endParaRPr>
            </a:p>
          </p:txBody>
        </p:sp>
      </p:grpSp>
      <p:grpSp>
        <p:nvGrpSpPr>
          <p:cNvPr id="281" name="Group 281"/>
          <p:cNvGrpSpPr/>
          <p:nvPr/>
        </p:nvGrpSpPr>
        <p:grpSpPr>
          <a:xfrm>
            <a:off x="16918514" y="6363812"/>
            <a:ext cx="6097599" cy="2191612"/>
            <a:chOff x="0" y="0"/>
            <a:chExt cx="6097597" cy="2191611"/>
          </a:xfrm>
        </p:grpSpPr>
        <p:sp>
          <p:nvSpPr>
            <p:cNvPr id="279" name="Shape 279"/>
            <p:cNvSpPr/>
            <p:nvPr/>
          </p:nvSpPr>
          <p:spPr>
            <a:xfrm>
              <a:off x="0" y="0"/>
              <a:ext cx="6097597" cy="2191611"/>
            </a:xfrm>
            <a:prstGeom prst="rect">
              <a:avLst/>
            </a:prstGeom>
            <a:solidFill>
              <a:srgbClr val="A1A3A3"/>
            </a:solidFill>
            <a:ln w="76200" cap="flat">
              <a:solidFill>
                <a:schemeClr val="accent4">
                  <a:lumMod val="60000"/>
                  <a:lumOff val="40000"/>
                </a:schemeClr>
              </a:solidFill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000" b="1"/>
              </a:pPr>
              <a:endParaRPr sz="4000" b="1"/>
            </a:p>
          </p:txBody>
        </p:sp>
        <p:sp>
          <p:nvSpPr>
            <p:cNvPr id="280" name="Shape 280"/>
            <p:cNvSpPr/>
            <p:nvPr/>
          </p:nvSpPr>
          <p:spPr>
            <a:xfrm>
              <a:off x="0" y="156897"/>
              <a:ext cx="6097597" cy="184665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4400" b="1" dirty="0" smtClean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105*</a:t>
              </a:r>
            </a:p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3200" dirty="0" smtClean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ORGANISMI </a:t>
              </a:r>
              <a:r>
                <a:rPr sz="3200" dirty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DI RICERCA </a:t>
              </a:r>
            </a:p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3200" dirty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(</a:t>
              </a:r>
              <a:r>
                <a:rPr sz="3200" dirty="0" err="1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pubblici</a:t>
              </a:r>
              <a:r>
                <a:rPr sz="3200" dirty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 e </a:t>
              </a:r>
              <a:r>
                <a:rPr sz="3200" dirty="0" err="1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privati</a:t>
              </a:r>
              <a:r>
                <a:rPr sz="3200" dirty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)</a:t>
              </a:r>
            </a:p>
          </p:txBody>
        </p:sp>
      </p:grpSp>
      <p:grpSp>
        <p:nvGrpSpPr>
          <p:cNvPr id="284" name="Group 284"/>
          <p:cNvGrpSpPr/>
          <p:nvPr/>
        </p:nvGrpSpPr>
        <p:grpSpPr>
          <a:xfrm>
            <a:off x="1571189" y="6361659"/>
            <a:ext cx="6205938" cy="2164758"/>
            <a:chOff x="0" y="0"/>
            <a:chExt cx="10717157" cy="2164757"/>
          </a:xfrm>
        </p:grpSpPr>
        <p:sp>
          <p:nvSpPr>
            <p:cNvPr id="282" name="Shape 282"/>
            <p:cNvSpPr/>
            <p:nvPr/>
          </p:nvSpPr>
          <p:spPr>
            <a:xfrm>
              <a:off x="0" y="0"/>
              <a:ext cx="10717157" cy="2164757"/>
            </a:xfrm>
            <a:prstGeom prst="rect">
              <a:avLst/>
            </a:prstGeom>
            <a:solidFill>
              <a:srgbClr val="A1A3A3"/>
            </a:solidFill>
            <a:ln w="76200" cap="flat">
              <a:solidFill>
                <a:srgbClr val="00B050"/>
              </a:solidFill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endParaRPr sz="4000">
                <a:solidFill>
                  <a:srgbClr val="FFFFFF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>
              <a:off x="618628" y="159050"/>
              <a:ext cx="9479900" cy="184665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4400" b="1" dirty="0" smtClean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16</a:t>
              </a:r>
            </a:p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3200" dirty="0" smtClean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COMUNI </a:t>
              </a:r>
              <a:r>
                <a:rPr sz="3200" dirty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- UNIONI DI COMUNI/AREE INTERNE</a:t>
              </a:r>
            </a:p>
          </p:txBody>
        </p:sp>
      </p:grpSp>
      <p:grpSp>
        <p:nvGrpSpPr>
          <p:cNvPr id="290" name="Group 290"/>
          <p:cNvGrpSpPr/>
          <p:nvPr/>
        </p:nvGrpSpPr>
        <p:grpSpPr>
          <a:xfrm>
            <a:off x="8751152" y="6517887"/>
            <a:ext cx="6798125" cy="2191610"/>
            <a:chOff x="-100396" y="151854"/>
            <a:chExt cx="6798124" cy="2191609"/>
          </a:xfrm>
        </p:grpSpPr>
        <p:sp>
          <p:nvSpPr>
            <p:cNvPr id="288" name="Shape 288"/>
            <p:cNvSpPr/>
            <p:nvPr/>
          </p:nvSpPr>
          <p:spPr>
            <a:xfrm>
              <a:off x="16824" y="151854"/>
              <a:ext cx="6680904" cy="2191609"/>
            </a:xfrm>
            <a:prstGeom prst="rect">
              <a:avLst/>
            </a:prstGeom>
            <a:solidFill>
              <a:srgbClr val="1D8144"/>
            </a:solidFill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9" name="Shape 289"/>
            <p:cNvSpPr/>
            <p:nvPr/>
          </p:nvSpPr>
          <p:spPr>
            <a:xfrm>
              <a:off x="-100396" y="264290"/>
              <a:ext cx="6680904" cy="181587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6600" b="1" dirty="0" smtClean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457*</a:t>
              </a:r>
            </a:p>
            <a:p>
              <a:pPr algn="ctr">
                <a:defRPr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4000" dirty="0" smtClean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BENEFICIARI</a:t>
              </a:r>
              <a:endParaRPr sz="4000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endParaRPr>
            </a:p>
          </p:txBody>
        </p:sp>
      </p:grpSp>
      <p:grpSp>
        <p:nvGrpSpPr>
          <p:cNvPr id="293" name="Group 293"/>
          <p:cNvGrpSpPr/>
          <p:nvPr/>
        </p:nvGrpSpPr>
        <p:grpSpPr>
          <a:xfrm>
            <a:off x="12536839" y="3365020"/>
            <a:ext cx="5620377" cy="1662694"/>
            <a:chOff x="0" y="0"/>
            <a:chExt cx="4620284" cy="2112989"/>
          </a:xfrm>
        </p:grpSpPr>
        <p:sp>
          <p:nvSpPr>
            <p:cNvPr id="291" name="Shape 291"/>
            <p:cNvSpPr/>
            <p:nvPr/>
          </p:nvSpPr>
          <p:spPr>
            <a:xfrm>
              <a:off x="0" y="0"/>
              <a:ext cx="4620284" cy="2112989"/>
            </a:xfrm>
            <a:prstGeom prst="rect">
              <a:avLst/>
            </a:prstGeom>
            <a:solidFill>
              <a:srgbClr val="A1A3A3"/>
            </a:solidFill>
            <a:ln w="76200" cap="flat">
              <a:solidFill>
                <a:schemeClr val="accent5"/>
              </a:solidFill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000" b="1"/>
              </a:pPr>
              <a:endParaRPr sz="4000" b="1"/>
            </a:p>
          </p:txBody>
        </p:sp>
        <p:sp>
          <p:nvSpPr>
            <p:cNvPr id="292" name="Shape 292"/>
            <p:cNvSpPr/>
            <p:nvPr/>
          </p:nvSpPr>
          <p:spPr>
            <a:xfrm>
              <a:off x="0" y="235124"/>
              <a:ext cx="4620284" cy="16427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3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4000" b="1" dirty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26</a:t>
              </a:r>
            </a:p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3200" dirty="0" smtClean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ASPIRANTI </a:t>
              </a:r>
              <a:r>
                <a:rPr sz="3200" dirty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IMPRENDITORI</a:t>
              </a:r>
            </a:p>
          </p:txBody>
        </p:sp>
      </p:grpSp>
      <p:sp>
        <p:nvSpPr>
          <p:cNvPr id="297" name="Shape 297"/>
          <p:cNvSpPr/>
          <p:nvPr/>
        </p:nvSpPr>
        <p:spPr>
          <a:xfrm>
            <a:off x="1031353" y="863715"/>
            <a:ext cx="19109719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 smtClean="0"/>
              <a:t>POR </a:t>
            </a:r>
            <a:r>
              <a:rPr dirty="0"/>
              <a:t>FESR 2014-2020 </a:t>
            </a:r>
            <a:r>
              <a:rPr lang="it-IT" dirty="0" smtClean="0"/>
              <a:t>– ATTUAZIONE </a:t>
            </a:r>
            <a:r>
              <a:rPr dirty="0" smtClean="0"/>
              <a:t>AL </a:t>
            </a:r>
            <a:r>
              <a:rPr lang="it-IT" dirty="0" smtClean="0"/>
              <a:t>1°</a:t>
            </a:r>
            <a:r>
              <a:rPr dirty="0" smtClean="0"/>
              <a:t> </a:t>
            </a:r>
            <a:r>
              <a:rPr lang="it-IT" dirty="0" smtClean="0"/>
              <a:t>GIUGNO</a:t>
            </a:r>
            <a:r>
              <a:rPr dirty="0" smtClean="0"/>
              <a:t> </a:t>
            </a:r>
            <a:r>
              <a:rPr dirty="0"/>
              <a:t>2017 • </a:t>
            </a:r>
            <a:r>
              <a:rPr dirty="0" smtClean="0"/>
              <a:t>N</a:t>
            </a:r>
            <a:r>
              <a:rPr lang="it-IT" dirty="0" smtClean="0"/>
              <a:t>UMERO </a:t>
            </a:r>
            <a:r>
              <a:rPr dirty="0" smtClean="0"/>
              <a:t>E </a:t>
            </a:r>
            <a:r>
              <a:rPr dirty="0"/>
              <a:t>TIPOLOGIA </a:t>
            </a:r>
            <a:r>
              <a:rPr dirty="0" smtClean="0"/>
              <a:t>BENEFICIARI</a:t>
            </a:r>
            <a:endParaRPr dirty="0"/>
          </a:p>
        </p:txBody>
      </p:sp>
      <p:pic>
        <p:nvPicPr>
          <p:cNvPr id="3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3987" y="10931528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57703" y="9237493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6680" y="9237493"/>
            <a:ext cx="1524001" cy="1524001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9" name="Connettore 1 8"/>
          <p:cNvCxnSpPr>
            <a:endCxn id="279" idx="1"/>
          </p:cNvCxnSpPr>
          <p:nvPr/>
        </p:nvCxnSpPr>
        <p:spPr>
          <a:xfrm flipV="1">
            <a:off x="15532453" y="7459618"/>
            <a:ext cx="1386061" cy="2219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nettore 4 12"/>
          <p:cNvCxnSpPr/>
          <p:nvPr/>
        </p:nvCxnSpPr>
        <p:spPr>
          <a:xfrm rot="5400000">
            <a:off x="13940211" y="5142201"/>
            <a:ext cx="1490947" cy="1322686"/>
          </a:xfrm>
          <a:prstGeom prst="bentConnector3">
            <a:avLst/>
          </a:prstGeom>
          <a:noFill/>
          <a:ln w="25400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sellaDiTesto 15"/>
          <p:cNvSpPr txBox="1"/>
          <p:nvPr/>
        </p:nvSpPr>
        <p:spPr>
          <a:xfrm>
            <a:off x="8144540" y="1783970"/>
            <a:ext cx="8049256" cy="1107994"/>
          </a:xfrm>
          <a:prstGeom prst="rect">
            <a:avLst/>
          </a:prstGeom>
          <a:noFill/>
          <a:ln w="5715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60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rPr>
              <a:t>PROVINCIA</a:t>
            </a:r>
            <a:r>
              <a:rPr kumimoji="0" lang="it-IT" sz="6000" b="1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rPr>
              <a:t> DI </a:t>
            </a:r>
            <a:r>
              <a:rPr lang="it-IT" sz="6000" b="1" dirty="0" smtClean="0">
                <a:solidFill>
                  <a:srgbClr val="0070C0"/>
                </a:solidFill>
              </a:rPr>
              <a:t>MILANO</a:t>
            </a:r>
            <a:endParaRPr kumimoji="0" lang="en-GB" sz="60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7835737" y="7538261"/>
            <a:ext cx="1032635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Connettore 4 25"/>
          <p:cNvCxnSpPr/>
          <p:nvPr/>
        </p:nvCxnSpPr>
        <p:spPr>
          <a:xfrm rot="16200000" flipV="1">
            <a:off x="9073917" y="5191999"/>
            <a:ext cx="1389720" cy="1305510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" name="Connettore 1 2"/>
          <p:cNvCxnSpPr/>
          <p:nvPr/>
        </p:nvCxnSpPr>
        <p:spPr>
          <a:xfrm flipH="1">
            <a:off x="10421532" y="8713310"/>
            <a:ext cx="21266" cy="904125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8" name="Group 281"/>
          <p:cNvGrpSpPr/>
          <p:nvPr/>
        </p:nvGrpSpPr>
        <p:grpSpPr>
          <a:xfrm>
            <a:off x="7515599" y="8885276"/>
            <a:ext cx="5961857" cy="2523766"/>
            <a:chOff x="-157365" y="-695323"/>
            <a:chExt cx="6254962" cy="2523765"/>
          </a:xfrm>
        </p:grpSpPr>
        <p:sp>
          <p:nvSpPr>
            <p:cNvPr id="29" name="Shape 279"/>
            <p:cNvSpPr/>
            <p:nvPr/>
          </p:nvSpPr>
          <p:spPr>
            <a:xfrm>
              <a:off x="0" y="0"/>
              <a:ext cx="6097597" cy="1779852"/>
            </a:xfrm>
            <a:prstGeom prst="rect">
              <a:avLst/>
            </a:prstGeom>
            <a:solidFill>
              <a:srgbClr val="A1A3A3"/>
            </a:solidFill>
            <a:ln w="76200" cap="flat">
              <a:solidFill>
                <a:srgbClr val="00B0F0"/>
              </a:solidFill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000" b="1"/>
              </a:pPr>
              <a:endParaRPr sz="4000" b="1"/>
            </a:p>
          </p:txBody>
        </p:sp>
        <p:sp>
          <p:nvSpPr>
            <p:cNvPr id="33" name="Shape 280"/>
            <p:cNvSpPr/>
            <p:nvPr/>
          </p:nvSpPr>
          <p:spPr>
            <a:xfrm>
              <a:off x="-157365" y="-695323"/>
              <a:ext cx="6097597" cy="252376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lang="it-IT" sz="44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endParaRPr>
            </a:p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4400" b="1" dirty="0" smtClean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3</a:t>
              </a:r>
            </a:p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3200" dirty="0" smtClean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CLUSTER TECNOLOGICI LOMBARDI</a:t>
              </a:r>
              <a:endParaRPr sz="3200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endParaRPr>
            </a:p>
          </p:txBody>
        </p:sp>
      </p:grpSp>
      <p:sp>
        <p:nvSpPr>
          <p:cNvPr id="4" name="Rettangolo 3"/>
          <p:cNvSpPr/>
          <p:nvPr/>
        </p:nvSpPr>
        <p:spPr>
          <a:xfrm>
            <a:off x="14630400" y="8986965"/>
            <a:ext cx="903767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en-GB" sz="2800" b="1" dirty="0" smtClean="0">
                <a:latin typeface="Arial" panose="020B0604020202020204" pitchFamily="34" charset="0"/>
              </a:rPr>
              <a:t>Lombardy </a:t>
            </a:r>
            <a:r>
              <a:rPr lang="en-GB" sz="2800" b="1" dirty="0">
                <a:latin typeface="Arial" panose="020B0604020202020204" pitchFamily="34" charset="0"/>
              </a:rPr>
              <a:t>Green </a:t>
            </a:r>
            <a:r>
              <a:rPr lang="en-GB" sz="2800" b="1" dirty="0" smtClean="0">
                <a:latin typeface="Arial" panose="020B0604020202020204" pitchFamily="34" charset="0"/>
              </a:rPr>
              <a:t>Chemistry Association</a:t>
            </a:r>
          </a:p>
          <a:p>
            <a:r>
              <a:rPr lang="en-GB" sz="2800" b="1" dirty="0" smtClean="0">
                <a:latin typeface="Arial" panose="020B0604020202020204" pitchFamily="34" charset="0"/>
              </a:rPr>
              <a:t>      (</a:t>
            </a:r>
            <a:r>
              <a:rPr lang="en-GB" sz="2800" b="1" dirty="0">
                <a:latin typeface="Arial" panose="020B0604020202020204" pitchFamily="34" charset="0"/>
              </a:rPr>
              <a:t>ECOINDUSTRIA)</a:t>
            </a:r>
          </a:p>
          <a:p>
            <a:pPr marL="457200" indent="-457200">
              <a:buAutoNum type="arabicParenR"/>
            </a:pPr>
            <a:endParaRPr lang="en-GB" sz="2800" dirty="0"/>
          </a:p>
          <a:p>
            <a:r>
              <a:rPr lang="en-GB" sz="2800" b="1" dirty="0" smtClean="0">
                <a:latin typeface="Arial" panose="020B0604020202020204" pitchFamily="34" charset="0"/>
              </a:rPr>
              <a:t>2)  Lombardy </a:t>
            </a:r>
            <a:r>
              <a:rPr lang="en-GB" sz="2800" b="1" dirty="0">
                <a:latin typeface="Arial" panose="020B0604020202020204" pitchFamily="34" charset="0"/>
              </a:rPr>
              <a:t>Energy </a:t>
            </a:r>
            <a:r>
              <a:rPr lang="en-GB" sz="2800" b="1" dirty="0" err="1">
                <a:latin typeface="Arial" panose="020B0604020202020204" pitchFamily="34" charset="0"/>
              </a:rPr>
              <a:t>Cleantech</a:t>
            </a:r>
            <a:r>
              <a:rPr lang="en-GB" sz="2800" b="1" dirty="0">
                <a:latin typeface="Arial" panose="020B0604020202020204" pitchFamily="34" charset="0"/>
              </a:rPr>
              <a:t> </a:t>
            </a:r>
            <a:r>
              <a:rPr lang="en-GB" sz="2800" b="1" dirty="0" smtClean="0">
                <a:latin typeface="Arial" panose="020B0604020202020204" pitchFamily="34" charset="0"/>
              </a:rPr>
              <a:t>Cluster</a:t>
            </a:r>
          </a:p>
          <a:p>
            <a:r>
              <a:rPr lang="en-GB" sz="2800" b="1" dirty="0" smtClean="0">
                <a:latin typeface="Arial" panose="020B0604020202020204" pitchFamily="34" charset="0"/>
              </a:rPr>
              <a:t>      (</a:t>
            </a:r>
            <a:r>
              <a:rPr lang="en-GB" sz="2800" b="1" dirty="0">
                <a:latin typeface="Arial" panose="020B0604020202020204" pitchFamily="34" charset="0"/>
              </a:rPr>
              <a:t>ECOINDUSTRIA)</a:t>
            </a:r>
          </a:p>
          <a:p>
            <a:endParaRPr lang="en-GB" sz="3200" dirty="0"/>
          </a:p>
          <a:p>
            <a:r>
              <a:rPr lang="it-IT" sz="3200" b="1" dirty="0" smtClean="0"/>
              <a:t>3)   Cluster </a:t>
            </a:r>
            <a:r>
              <a:rPr lang="it-IT" sz="3200" b="1" dirty="0"/>
              <a:t>Lombardo Scienze della </a:t>
            </a:r>
            <a:r>
              <a:rPr lang="it-IT" sz="3200" b="1" dirty="0" smtClean="0"/>
              <a:t>Vita</a:t>
            </a:r>
          </a:p>
          <a:p>
            <a:r>
              <a:rPr lang="it-IT" sz="3200" b="1" dirty="0"/>
              <a:t> </a:t>
            </a:r>
            <a:r>
              <a:rPr lang="it-IT" sz="3200" b="1" dirty="0" smtClean="0"/>
              <a:t>      (INDUSTRIE DELLA SALUTE)</a:t>
            </a:r>
            <a:r>
              <a:rPr lang="it-IT" sz="2800" dirty="0"/>
              <a:t>	</a:t>
            </a:r>
          </a:p>
          <a:p>
            <a:r>
              <a:rPr lang="en-GB" sz="2800" dirty="0"/>
              <a:t>	</a:t>
            </a:r>
          </a:p>
          <a:p>
            <a:endParaRPr lang="en-GB" sz="1800" dirty="0"/>
          </a:p>
        </p:txBody>
      </p:sp>
      <p:sp>
        <p:nvSpPr>
          <p:cNvPr id="7" name="Freccia a destra 6"/>
          <p:cNvSpPr/>
          <p:nvPr/>
        </p:nvSpPr>
        <p:spPr>
          <a:xfrm>
            <a:off x="13684099" y="9942744"/>
            <a:ext cx="680484" cy="1467322"/>
          </a:xfrm>
          <a:prstGeom prst="rightArrow">
            <a:avLst/>
          </a:prstGeom>
          <a:solidFill>
            <a:srgbClr val="00B0F0"/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00B0F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Parentesi graffa aperta 7"/>
          <p:cNvSpPr/>
          <p:nvPr/>
        </p:nvSpPr>
        <p:spPr>
          <a:xfrm>
            <a:off x="14364583" y="8986965"/>
            <a:ext cx="321101" cy="3468564"/>
          </a:xfrm>
          <a:prstGeom prst="leftBrace">
            <a:avLst/>
          </a:prstGeom>
          <a:noFill/>
          <a:ln w="571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 w="38100">
                <a:solidFill>
                  <a:schemeClr val="tx1"/>
                </a:solidFill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3751226" y="11767901"/>
            <a:ext cx="9999851" cy="1292660"/>
          </a:xfrm>
          <a:prstGeom prst="rect">
            <a:avLst/>
          </a:prstGeom>
          <a:noFill/>
          <a:ln w="381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*</a:t>
            </a:r>
            <a:r>
              <a:rPr kumimoji="0" lang="it-IT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Comprensivi</a:t>
            </a:r>
            <a:r>
              <a:rPr kumimoji="0" lang="it-IT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di </a:t>
            </a:r>
            <a:r>
              <a:rPr lang="it-IT" sz="3200" dirty="0" smtClean="0">
                <a:latin typeface="+mn-lt"/>
              </a:rPr>
              <a:t>56</a:t>
            </a:r>
            <a:r>
              <a:rPr kumimoji="0" lang="it-IT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imprese e </a:t>
            </a:r>
            <a:r>
              <a:rPr lang="it-IT" sz="3200" dirty="0" smtClean="0">
                <a:latin typeface="+mn-lt"/>
              </a:rPr>
              <a:t>44</a:t>
            </a:r>
            <a:r>
              <a:rPr kumimoji="0" lang="it-IT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</a:t>
            </a:r>
            <a:r>
              <a:rPr kumimoji="0" lang="it-IT" sz="32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OdR</a:t>
            </a:r>
            <a:r>
              <a:rPr kumimoji="0" lang="it-IT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coinvolti 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nei </a:t>
            </a:r>
            <a:r>
              <a:rPr lang="it-IT" sz="3200" dirty="0" smtClean="0">
                <a:latin typeface="+mn-lt"/>
              </a:rPr>
              <a:t>16</a:t>
            </a:r>
            <a:r>
              <a:rPr kumimoji="0" lang="it-IT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«Accordi per la ricerca» in fase di negoziazione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62470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/>
        </p:nvSpPr>
        <p:spPr>
          <a:xfrm>
            <a:off x="12053356" y="6150666"/>
            <a:ext cx="4944858" cy="1987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9411"/>
                </a:lnTo>
                <a:lnTo>
                  <a:pt x="0" y="9411"/>
                </a:lnTo>
                <a:lnTo>
                  <a:pt x="0" y="0"/>
                </a:lnTo>
              </a:path>
            </a:pathLst>
          </a:custGeom>
          <a:ln w="25400">
            <a:solidFill>
              <a:srgbClr val="1D8144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334" name="Shape 334"/>
          <p:cNvSpPr/>
          <p:nvPr/>
        </p:nvSpPr>
        <p:spPr>
          <a:xfrm flipH="1">
            <a:off x="6395250" y="6150666"/>
            <a:ext cx="4944858" cy="1987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9411"/>
                </a:lnTo>
                <a:lnTo>
                  <a:pt x="0" y="9411"/>
                </a:lnTo>
                <a:lnTo>
                  <a:pt x="0" y="0"/>
                </a:lnTo>
              </a:path>
            </a:pathLst>
          </a:custGeom>
          <a:ln w="25400">
            <a:solidFill>
              <a:srgbClr val="1D8144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3906222" y="2603686"/>
            <a:ext cx="15569669" cy="10337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spcBef>
                <a:spcPts val="2000"/>
              </a:spcBef>
              <a:defRPr sz="5600" b="1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TOTALE CONTRIBUTI CONCESSI </a:t>
            </a:r>
          </a:p>
        </p:txBody>
      </p:sp>
      <p:sp>
        <p:nvSpPr>
          <p:cNvPr id="337" name="Shape 337"/>
          <p:cNvSpPr/>
          <p:nvPr/>
        </p:nvSpPr>
        <p:spPr>
          <a:xfrm>
            <a:off x="8518966" y="3940404"/>
            <a:ext cx="6355533" cy="2545239"/>
          </a:xfrm>
          <a:prstGeom prst="rect">
            <a:avLst/>
          </a:prstGeom>
          <a:solidFill>
            <a:srgbClr val="1D8144"/>
          </a:solidFill>
          <a:ln w="12700">
            <a:miter lim="4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38" name="Shape 338"/>
          <p:cNvSpPr/>
          <p:nvPr/>
        </p:nvSpPr>
        <p:spPr>
          <a:xfrm>
            <a:off x="8518966" y="4566693"/>
            <a:ext cx="6355533" cy="129266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4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48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lang="it-IT" sz="72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300*</a:t>
            </a:r>
            <a:r>
              <a:rPr sz="72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4800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4800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€</a:t>
            </a:r>
          </a:p>
        </p:txBody>
      </p:sp>
      <p:sp>
        <p:nvSpPr>
          <p:cNvPr id="339" name="Shape 339"/>
          <p:cNvSpPr/>
          <p:nvPr/>
        </p:nvSpPr>
        <p:spPr>
          <a:xfrm>
            <a:off x="4491625" y="7868390"/>
            <a:ext cx="3866079" cy="2043583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4"/>
            </a:solidFill>
            <a:miter/>
          </a:ln>
        </p:spPr>
        <p:txBody>
          <a:bodyPr tIns="91439" bIns="91439" anchor="ctr"/>
          <a:lstStyle/>
          <a:p>
            <a:pPr algn="ctr">
              <a:defRPr sz="4800" b="1"/>
            </a:pPr>
            <a:endParaRPr sz="4800" b="1"/>
          </a:p>
        </p:txBody>
      </p:sp>
      <p:sp>
        <p:nvSpPr>
          <p:cNvPr id="340" name="Shape 340"/>
          <p:cNvSpPr/>
          <p:nvPr/>
        </p:nvSpPr>
        <p:spPr>
          <a:xfrm>
            <a:off x="4454716" y="7989782"/>
            <a:ext cx="3866079" cy="1656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48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800" b="1" dirty="0" smtClean="0">
                <a:latin typeface="Helvetica"/>
                <a:ea typeface="+mn-ea"/>
                <a:cs typeface="Helvetica"/>
                <a:sym typeface="Helvetica"/>
              </a:rPr>
              <a:t>228,6*</a:t>
            </a:r>
            <a:r>
              <a:rPr sz="4800" b="1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4000" dirty="0" err="1"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4000" dirty="0">
                <a:latin typeface="Helvetica"/>
                <a:ea typeface="+mn-ea"/>
                <a:cs typeface="Helvetica"/>
                <a:sym typeface="Helvetica"/>
              </a:rPr>
              <a:t> €</a:t>
            </a:r>
          </a:p>
          <a:p>
            <a:pPr algn="ctr"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ASSE </a:t>
            </a:r>
            <a:r>
              <a:rPr sz="4000" b="1" dirty="0" smtClean="0">
                <a:latin typeface="Helvetica"/>
                <a:ea typeface="+mn-ea"/>
                <a:cs typeface="Helvetica"/>
                <a:sym typeface="Helvetica"/>
              </a:rPr>
              <a:t>I</a:t>
            </a:r>
            <a:r>
              <a:rPr lang="it-IT" sz="4000" b="1" dirty="0" smtClean="0">
                <a:latin typeface="Helvetica"/>
                <a:ea typeface="+mn-ea"/>
                <a:cs typeface="Helvetica"/>
                <a:sym typeface="Helvetica"/>
              </a:rPr>
              <a:t>/III</a:t>
            </a:r>
            <a:r>
              <a:rPr sz="4800" b="1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endParaRPr sz="4800" b="1" dirty="0"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15072672" y="7796031"/>
            <a:ext cx="3866079" cy="2043583"/>
          </a:xfrm>
          <a:prstGeom prst="rect">
            <a:avLst/>
          </a:prstGeom>
          <a:solidFill>
            <a:srgbClr val="FFFFFF"/>
          </a:solidFill>
          <a:ln w="76200">
            <a:solidFill>
              <a:srgbClr val="00B050"/>
            </a:solidFill>
            <a:miter/>
          </a:ln>
        </p:spPr>
        <p:txBody>
          <a:bodyPr tIns="91439" bIns="91439" anchor="ctr"/>
          <a:lstStyle/>
          <a:p>
            <a:pPr algn="ctr">
              <a:defRPr sz="4800" b="1"/>
            </a:pPr>
            <a:endParaRPr sz="4800" b="1"/>
          </a:p>
        </p:txBody>
      </p:sp>
      <p:sp>
        <p:nvSpPr>
          <p:cNvPr id="344" name="Shape 344"/>
          <p:cNvSpPr/>
          <p:nvPr/>
        </p:nvSpPr>
        <p:spPr>
          <a:xfrm>
            <a:off x="15072672" y="7989782"/>
            <a:ext cx="3866079" cy="1656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48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800" b="1" dirty="0" smtClean="0">
                <a:latin typeface="Helvetica"/>
                <a:ea typeface="+mn-ea"/>
                <a:cs typeface="Helvetica"/>
                <a:sym typeface="Helvetica"/>
              </a:rPr>
              <a:t>71,3</a:t>
            </a:r>
            <a:r>
              <a:rPr sz="4800" b="1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4000" dirty="0" err="1"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4000" dirty="0">
                <a:latin typeface="Helvetica"/>
                <a:ea typeface="+mn-ea"/>
                <a:cs typeface="Helvetica"/>
                <a:sym typeface="Helvetica"/>
              </a:rPr>
              <a:t> €</a:t>
            </a:r>
          </a:p>
          <a:p>
            <a:pPr algn="ctr"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ASSE IV</a:t>
            </a:r>
            <a:r>
              <a:rPr sz="4800" b="1" dirty="0">
                <a:latin typeface="Helvetica"/>
                <a:ea typeface="+mn-ea"/>
                <a:cs typeface="Helvetica"/>
                <a:sym typeface="Helvetica"/>
              </a:rPr>
              <a:t> </a:t>
            </a:r>
          </a:p>
        </p:txBody>
      </p:sp>
      <p:sp>
        <p:nvSpPr>
          <p:cNvPr id="345" name="Shape 345"/>
          <p:cNvSpPr/>
          <p:nvPr/>
        </p:nvSpPr>
        <p:spPr>
          <a:xfrm>
            <a:off x="1019952" y="902664"/>
            <a:ext cx="11328742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 smtClean="0"/>
              <a:t>POR </a:t>
            </a:r>
            <a:r>
              <a:rPr dirty="0"/>
              <a:t>FESR 2014-2020 </a:t>
            </a:r>
            <a:r>
              <a:rPr lang="it-IT" dirty="0" smtClean="0"/>
              <a:t>- </a:t>
            </a:r>
            <a:r>
              <a:rPr lang="it-IT" dirty="0"/>
              <a:t>ATTUAZIONE </a:t>
            </a:r>
            <a:r>
              <a:rPr dirty="0" smtClean="0"/>
              <a:t>AL </a:t>
            </a:r>
            <a:r>
              <a:rPr lang="it-IT" dirty="0" smtClean="0"/>
              <a:t>1°</a:t>
            </a:r>
            <a:r>
              <a:rPr dirty="0" smtClean="0"/>
              <a:t> </a:t>
            </a:r>
            <a:r>
              <a:rPr lang="it-IT" dirty="0" smtClean="0"/>
              <a:t>GIUGNO</a:t>
            </a:r>
            <a:r>
              <a:rPr dirty="0" smtClean="0"/>
              <a:t> </a:t>
            </a:r>
            <a:r>
              <a:rPr dirty="0"/>
              <a:t>2017</a:t>
            </a:r>
          </a:p>
        </p:txBody>
      </p:sp>
      <p:pic>
        <p:nvPicPr>
          <p:cNvPr id="1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4365" y="7195429"/>
            <a:ext cx="1120695" cy="1120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06222" y="9464238"/>
            <a:ext cx="1138253" cy="1138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17078" y="7240439"/>
            <a:ext cx="1111183" cy="111118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ttangolo 2"/>
          <p:cNvSpPr/>
          <p:nvPr/>
        </p:nvSpPr>
        <p:spPr>
          <a:xfrm>
            <a:off x="858207" y="11219500"/>
            <a:ext cx="12192000" cy="1077218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>
            <a:spAutoFit/>
          </a:bodyPr>
          <a:lstStyle/>
          <a:p>
            <a:pPr>
              <a:defRPr sz="4800" b="1"/>
            </a:pPr>
            <a:r>
              <a:rPr lang="it-IT" sz="3200" dirty="0" smtClean="0">
                <a:latin typeface="Helvetica"/>
                <a:cs typeface="Helvetica"/>
              </a:rPr>
              <a:t>* Di cui 106 </a:t>
            </a:r>
            <a:r>
              <a:rPr lang="it-IT" sz="3200" dirty="0">
                <a:latin typeface="Helvetica"/>
                <a:cs typeface="Helvetica"/>
              </a:rPr>
              <a:t>mln </a:t>
            </a:r>
            <a:r>
              <a:rPr lang="it-IT" sz="3200" dirty="0" smtClean="0">
                <a:latin typeface="Helvetica"/>
                <a:cs typeface="Helvetica"/>
              </a:rPr>
              <a:t>€ come contributi </a:t>
            </a:r>
            <a:r>
              <a:rPr lang="it-IT" sz="3200" dirty="0" err="1">
                <a:latin typeface="Helvetica"/>
                <a:cs typeface="Helvetica"/>
              </a:rPr>
              <a:t>max</a:t>
            </a:r>
            <a:r>
              <a:rPr lang="it-IT" sz="3200" dirty="0">
                <a:latin typeface="Helvetica"/>
                <a:cs typeface="Helvetica"/>
              </a:rPr>
              <a:t> </a:t>
            </a:r>
            <a:r>
              <a:rPr lang="it-IT" sz="3200" dirty="0" smtClean="0">
                <a:latin typeface="Helvetica"/>
                <a:cs typeface="Helvetica"/>
              </a:rPr>
              <a:t>sui </a:t>
            </a:r>
            <a:r>
              <a:rPr lang="it-IT" sz="3200" dirty="0">
                <a:latin typeface="Helvetica"/>
                <a:cs typeface="Helvetica"/>
              </a:rPr>
              <a:t>3</a:t>
            </a:r>
            <a:r>
              <a:rPr lang="it-IT" sz="3200" dirty="0" smtClean="0">
                <a:latin typeface="Helvetica"/>
                <a:cs typeface="Helvetica"/>
              </a:rPr>
              <a:t>2 </a:t>
            </a:r>
            <a:r>
              <a:rPr lang="it-IT" sz="3200" dirty="0">
                <a:latin typeface="Helvetica"/>
                <a:cs typeface="Helvetica"/>
              </a:rPr>
              <a:t>«Accordi per la ricerca» in </a:t>
            </a:r>
            <a:r>
              <a:rPr lang="it-IT" sz="3200" dirty="0" smtClean="0">
                <a:latin typeface="Helvetica"/>
                <a:cs typeface="Helvetica"/>
              </a:rPr>
              <a:t>fase negoziazione</a:t>
            </a:r>
            <a:endParaRPr lang="it-IT" sz="3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224062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/>
        </p:nvSpPr>
        <p:spPr>
          <a:xfrm>
            <a:off x="12053355" y="6150666"/>
            <a:ext cx="4944860" cy="2201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9411"/>
                </a:lnTo>
                <a:lnTo>
                  <a:pt x="0" y="9411"/>
                </a:lnTo>
                <a:lnTo>
                  <a:pt x="0" y="0"/>
                </a:lnTo>
              </a:path>
            </a:pathLst>
          </a:custGeom>
          <a:ln w="25400">
            <a:solidFill>
              <a:srgbClr val="1D8144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334" name="Shape 334"/>
          <p:cNvSpPr/>
          <p:nvPr/>
        </p:nvSpPr>
        <p:spPr>
          <a:xfrm flipH="1">
            <a:off x="6395250" y="6150666"/>
            <a:ext cx="4944856" cy="2201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9411"/>
                </a:lnTo>
                <a:lnTo>
                  <a:pt x="0" y="9411"/>
                </a:lnTo>
                <a:lnTo>
                  <a:pt x="0" y="0"/>
                </a:lnTo>
              </a:path>
            </a:pathLst>
          </a:custGeom>
          <a:ln w="25400">
            <a:solidFill>
              <a:srgbClr val="1D8144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3911897" y="1901259"/>
            <a:ext cx="15569669" cy="9602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spcBef>
                <a:spcPts val="2000"/>
              </a:spcBef>
              <a:defRPr sz="5600" b="1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TOTALE CONTRIBUTI </a:t>
            </a:r>
            <a:r>
              <a:rPr dirty="0" smtClean="0"/>
              <a:t>CONCESSI</a:t>
            </a:r>
            <a:endParaRPr lang="it-IT" dirty="0" smtClean="0"/>
          </a:p>
        </p:txBody>
      </p:sp>
      <p:sp>
        <p:nvSpPr>
          <p:cNvPr id="337" name="Shape 337"/>
          <p:cNvSpPr/>
          <p:nvPr/>
        </p:nvSpPr>
        <p:spPr>
          <a:xfrm>
            <a:off x="8518966" y="4347321"/>
            <a:ext cx="6355533" cy="2239232"/>
          </a:xfrm>
          <a:prstGeom prst="rect">
            <a:avLst/>
          </a:prstGeom>
          <a:solidFill>
            <a:srgbClr val="1D8144"/>
          </a:solidFill>
          <a:ln w="12700">
            <a:miter lim="4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38" name="Shape 338"/>
          <p:cNvSpPr/>
          <p:nvPr/>
        </p:nvSpPr>
        <p:spPr>
          <a:xfrm>
            <a:off x="8518966" y="4386907"/>
            <a:ext cx="6355533" cy="203132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4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72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124,2*  </a:t>
            </a:r>
          </a:p>
          <a:p>
            <a:pPr algn="ctr">
              <a:defRPr sz="4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4800" dirty="0" err="1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4800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4800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€</a:t>
            </a:r>
          </a:p>
        </p:txBody>
      </p:sp>
      <p:sp>
        <p:nvSpPr>
          <p:cNvPr id="339" name="Shape 339"/>
          <p:cNvSpPr/>
          <p:nvPr/>
        </p:nvSpPr>
        <p:spPr>
          <a:xfrm>
            <a:off x="4524921" y="8354707"/>
            <a:ext cx="3866079" cy="2043583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4"/>
            </a:solidFill>
            <a:miter/>
          </a:ln>
        </p:spPr>
        <p:txBody>
          <a:bodyPr tIns="91439" bIns="91439" anchor="ctr"/>
          <a:lstStyle/>
          <a:p>
            <a:pPr algn="ctr">
              <a:defRPr sz="4800" b="1"/>
            </a:pPr>
            <a:endParaRPr sz="4800" b="1"/>
          </a:p>
        </p:txBody>
      </p:sp>
      <p:sp>
        <p:nvSpPr>
          <p:cNvPr id="340" name="Shape 340"/>
          <p:cNvSpPr/>
          <p:nvPr/>
        </p:nvSpPr>
        <p:spPr>
          <a:xfrm>
            <a:off x="4595130" y="8507623"/>
            <a:ext cx="3866079" cy="16619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4800" b="1">
                <a:latin typeface="+mn-lt"/>
                <a:ea typeface="+mn-ea"/>
                <a:cs typeface="+mn-cs"/>
                <a:sym typeface="Helvetica"/>
              </a:defRPr>
            </a:pPr>
            <a:r>
              <a:rPr sz="4800" b="1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lang="it-IT" sz="4800" b="1" dirty="0" smtClean="0">
                <a:latin typeface="Helvetica"/>
                <a:ea typeface="+mn-ea"/>
                <a:cs typeface="Helvetica"/>
                <a:sym typeface="Helvetica"/>
              </a:rPr>
              <a:t>104,5* </a:t>
            </a:r>
            <a:r>
              <a:rPr sz="4000" dirty="0" err="1" smtClean="0"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40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4000" dirty="0">
                <a:latin typeface="Helvetica"/>
                <a:ea typeface="+mn-ea"/>
                <a:cs typeface="Helvetica"/>
                <a:sym typeface="Helvetica"/>
              </a:rPr>
              <a:t>€</a:t>
            </a:r>
          </a:p>
          <a:p>
            <a:pPr algn="ctr"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ASSE </a:t>
            </a:r>
            <a:r>
              <a:rPr sz="4000" b="1" dirty="0" smtClean="0">
                <a:latin typeface="Helvetica"/>
                <a:ea typeface="+mn-ea"/>
                <a:cs typeface="Helvetica"/>
                <a:sym typeface="Helvetica"/>
              </a:rPr>
              <a:t>I</a:t>
            </a:r>
            <a:r>
              <a:rPr lang="it-IT" sz="4000" b="1" dirty="0" smtClean="0">
                <a:latin typeface="Helvetica"/>
                <a:ea typeface="+mn-ea"/>
                <a:cs typeface="Helvetica"/>
                <a:sym typeface="Helvetica"/>
              </a:rPr>
              <a:t>/III</a:t>
            </a:r>
            <a:r>
              <a:rPr sz="4800" b="1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endParaRPr sz="4800" b="1" dirty="0"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15080057" y="8357939"/>
            <a:ext cx="3866079" cy="2043583"/>
          </a:xfrm>
          <a:prstGeom prst="rect">
            <a:avLst/>
          </a:prstGeom>
          <a:solidFill>
            <a:srgbClr val="FFFFFF"/>
          </a:solidFill>
          <a:ln w="76200">
            <a:solidFill>
              <a:srgbClr val="00B050"/>
            </a:solidFill>
            <a:miter/>
          </a:ln>
        </p:spPr>
        <p:txBody>
          <a:bodyPr tIns="91439" bIns="91439" anchor="ctr"/>
          <a:lstStyle/>
          <a:p>
            <a:pPr algn="ctr">
              <a:defRPr sz="4800" b="1"/>
            </a:pPr>
            <a:endParaRPr sz="4800" b="1"/>
          </a:p>
        </p:txBody>
      </p:sp>
      <p:sp>
        <p:nvSpPr>
          <p:cNvPr id="344" name="Shape 344"/>
          <p:cNvSpPr/>
          <p:nvPr/>
        </p:nvSpPr>
        <p:spPr>
          <a:xfrm>
            <a:off x="15080057" y="8548457"/>
            <a:ext cx="3866079" cy="1656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48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800" b="1" dirty="0" smtClean="0">
                <a:latin typeface="Helvetica"/>
                <a:ea typeface="+mn-ea"/>
                <a:cs typeface="Helvetica"/>
                <a:sym typeface="Helvetica"/>
              </a:rPr>
              <a:t>19,7</a:t>
            </a:r>
            <a:r>
              <a:rPr sz="4800" b="1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4000" dirty="0" err="1"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4000" dirty="0">
                <a:latin typeface="Helvetica"/>
                <a:ea typeface="+mn-ea"/>
                <a:cs typeface="Helvetica"/>
                <a:sym typeface="Helvetica"/>
              </a:rPr>
              <a:t> €</a:t>
            </a:r>
          </a:p>
          <a:p>
            <a:pPr algn="ctr"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ASSE IV</a:t>
            </a:r>
            <a:r>
              <a:rPr sz="4800" b="1" dirty="0">
                <a:latin typeface="Helvetica"/>
                <a:ea typeface="+mn-ea"/>
                <a:cs typeface="Helvetica"/>
                <a:sym typeface="Helvetica"/>
              </a:rPr>
              <a:t> </a:t>
            </a:r>
          </a:p>
        </p:txBody>
      </p:sp>
      <p:sp>
        <p:nvSpPr>
          <p:cNvPr id="345" name="Shape 345"/>
          <p:cNvSpPr/>
          <p:nvPr/>
        </p:nvSpPr>
        <p:spPr>
          <a:xfrm>
            <a:off x="1019952" y="902664"/>
            <a:ext cx="11328742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 smtClean="0"/>
              <a:t>POR </a:t>
            </a:r>
            <a:r>
              <a:rPr dirty="0"/>
              <a:t>FESR 2014-2020 </a:t>
            </a:r>
            <a:r>
              <a:rPr lang="it-IT" dirty="0" smtClean="0"/>
              <a:t>- </a:t>
            </a:r>
            <a:r>
              <a:rPr lang="it-IT" dirty="0"/>
              <a:t>ATTUAZIONE </a:t>
            </a:r>
            <a:r>
              <a:rPr dirty="0" smtClean="0"/>
              <a:t>AL </a:t>
            </a:r>
            <a:r>
              <a:rPr lang="it-IT" dirty="0" smtClean="0"/>
              <a:t>1°</a:t>
            </a:r>
            <a:r>
              <a:rPr dirty="0" smtClean="0"/>
              <a:t> </a:t>
            </a:r>
            <a:r>
              <a:rPr lang="it-IT" dirty="0" smtClean="0"/>
              <a:t>GIUGNO</a:t>
            </a:r>
            <a:r>
              <a:rPr dirty="0" smtClean="0"/>
              <a:t> </a:t>
            </a:r>
            <a:r>
              <a:rPr dirty="0"/>
              <a:t>2017</a:t>
            </a:r>
          </a:p>
        </p:txBody>
      </p:sp>
      <p:pic>
        <p:nvPicPr>
          <p:cNvPr id="1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95452" y="7699981"/>
            <a:ext cx="1120695" cy="1120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77894" y="9943502"/>
            <a:ext cx="1138253" cy="1138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454256" y="7952031"/>
            <a:ext cx="1111183" cy="1111183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CasellaDiTesto 17"/>
          <p:cNvSpPr txBox="1"/>
          <p:nvPr/>
        </p:nvSpPr>
        <p:spPr>
          <a:xfrm>
            <a:off x="7445975" y="2970442"/>
            <a:ext cx="8049256" cy="1107994"/>
          </a:xfrm>
          <a:prstGeom prst="rect">
            <a:avLst/>
          </a:prstGeom>
          <a:noFill/>
          <a:ln w="5715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60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rPr>
              <a:t>PROVINCIA</a:t>
            </a:r>
            <a:r>
              <a:rPr kumimoji="0" lang="it-IT" sz="6000" b="1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rPr>
              <a:t> DI </a:t>
            </a:r>
            <a:r>
              <a:rPr lang="it-IT" sz="6000" b="1" dirty="0" smtClean="0">
                <a:solidFill>
                  <a:srgbClr val="0070C0"/>
                </a:solidFill>
              </a:rPr>
              <a:t>MILANO</a:t>
            </a:r>
            <a:endParaRPr kumimoji="0" lang="en-GB" sz="60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1198449" y="11425013"/>
            <a:ext cx="12192000" cy="1077218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>
            <a:spAutoFit/>
          </a:bodyPr>
          <a:lstStyle/>
          <a:p>
            <a:pPr>
              <a:defRPr sz="4800" b="1"/>
            </a:pPr>
            <a:r>
              <a:rPr lang="it-IT" sz="3200" dirty="0" smtClean="0">
                <a:latin typeface="Helvetica"/>
                <a:cs typeface="Helvetica"/>
              </a:rPr>
              <a:t>* Di cui 53,4 </a:t>
            </a:r>
            <a:r>
              <a:rPr lang="it-IT" sz="3200" dirty="0">
                <a:latin typeface="Helvetica"/>
                <a:cs typeface="Helvetica"/>
              </a:rPr>
              <a:t>mln </a:t>
            </a:r>
            <a:r>
              <a:rPr lang="it-IT" sz="3200" dirty="0" smtClean="0">
                <a:latin typeface="Helvetica"/>
                <a:cs typeface="Helvetica"/>
              </a:rPr>
              <a:t>€ come contributi </a:t>
            </a:r>
            <a:r>
              <a:rPr lang="it-IT" sz="3200" dirty="0" err="1">
                <a:latin typeface="Helvetica"/>
                <a:cs typeface="Helvetica"/>
              </a:rPr>
              <a:t>max</a:t>
            </a:r>
            <a:r>
              <a:rPr lang="it-IT" sz="3200" dirty="0">
                <a:latin typeface="Helvetica"/>
                <a:cs typeface="Helvetica"/>
              </a:rPr>
              <a:t> </a:t>
            </a:r>
            <a:r>
              <a:rPr lang="it-IT" sz="3200" dirty="0" smtClean="0">
                <a:latin typeface="Helvetica"/>
                <a:cs typeface="Helvetica"/>
              </a:rPr>
              <a:t>sui 16 </a:t>
            </a:r>
            <a:r>
              <a:rPr lang="it-IT" sz="3200" dirty="0">
                <a:latin typeface="Helvetica"/>
                <a:cs typeface="Helvetica"/>
              </a:rPr>
              <a:t>«Accordi per la ricerca» in </a:t>
            </a:r>
            <a:r>
              <a:rPr lang="it-IT" sz="3200" dirty="0" smtClean="0">
                <a:latin typeface="Helvetica"/>
                <a:cs typeface="Helvetica"/>
              </a:rPr>
              <a:t>fase negoziazione</a:t>
            </a:r>
            <a:endParaRPr lang="it-IT" sz="3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476918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/>
        </p:nvSpPr>
        <p:spPr>
          <a:xfrm>
            <a:off x="4422444" y="716848"/>
            <a:ext cx="15569669" cy="1046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spcBef>
                <a:spcPts val="2000"/>
              </a:spcBef>
              <a:defRPr sz="56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    </a:t>
            </a:r>
          </a:p>
        </p:txBody>
      </p:sp>
      <p:pic>
        <p:nvPicPr>
          <p:cNvPr id="35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07520" y="1741389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2695" y="1763329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410324" y="1763329"/>
            <a:ext cx="1524001" cy="1524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354"/>
          <p:cNvSpPr/>
          <p:nvPr/>
        </p:nvSpPr>
        <p:spPr>
          <a:xfrm>
            <a:off x="1028393" y="975360"/>
            <a:ext cx="9748195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dirty="0"/>
              <a:t>POR FESR 2014-2020 – </a:t>
            </a:r>
            <a:r>
              <a:rPr lang="it-IT" dirty="0" smtClean="0"/>
              <a:t>FOCUS ASSE 1/3/4</a:t>
            </a:r>
            <a:endParaRPr dirty="0"/>
          </a:p>
        </p:txBody>
      </p:sp>
      <p:sp>
        <p:nvSpPr>
          <p:cNvPr id="19" name="Rettangolo 18"/>
          <p:cNvSpPr/>
          <p:nvPr/>
        </p:nvSpPr>
        <p:spPr>
          <a:xfrm>
            <a:off x="1824375" y="3700587"/>
            <a:ext cx="21424642" cy="1846657"/>
          </a:xfrm>
          <a:prstGeom prst="rect">
            <a:avLst/>
          </a:prstGeom>
          <a:solidFill>
            <a:srgbClr val="00B050"/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>
              <a:defRPr sz="3200" b="1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400" b="1" dirty="0" smtClean="0">
                <a:solidFill>
                  <a:schemeClr val="bg1"/>
                </a:solidFill>
                <a:sym typeface="Helvetica"/>
              </a:rPr>
              <a:t>UNA FOTOGRAFIA IN COSTANTE  MOVIMENTO</a:t>
            </a:r>
          </a:p>
          <a:p>
            <a:pPr algn="ctr">
              <a:defRPr sz="3200" b="1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b="1" dirty="0" smtClean="0">
                <a:solidFill>
                  <a:schemeClr val="bg1"/>
                </a:solidFill>
                <a:sym typeface="Helvetica"/>
              </a:rPr>
              <a:t>QUANTI </a:t>
            </a:r>
            <a:r>
              <a:rPr lang="it-IT" sz="3200" b="1" dirty="0">
                <a:solidFill>
                  <a:schemeClr val="bg1"/>
                </a:solidFill>
                <a:sym typeface="Helvetica"/>
              </a:rPr>
              <a:t>I BANDI APERTI E DI PROSSIMA APERTURA E PER QUALE VOLUME DI RISORSE ECONOMICHE </a:t>
            </a:r>
            <a:r>
              <a:rPr lang="it-IT" sz="3200" b="1" dirty="0" smtClean="0">
                <a:solidFill>
                  <a:schemeClr val="bg1"/>
                </a:solidFill>
                <a:sym typeface="Helvetica"/>
              </a:rPr>
              <a:t>SONO/VERRANNO APERTI PROSSIMAMENTE?</a:t>
            </a:r>
            <a:endParaRPr lang="it-IT" sz="3200" dirty="0">
              <a:solidFill>
                <a:schemeClr val="bg1"/>
              </a:solidFill>
              <a:sym typeface="Helvetica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4375" y="5980452"/>
            <a:ext cx="21424642" cy="511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425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/>
        </p:nvSpPr>
        <p:spPr>
          <a:xfrm>
            <a:off x="4422444" y="716848"/>
            <a:ext cx="15569669" cy="1046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spcBef>
                <a:spcPts val="2000"/>
              </a:spcBef>
              <a:defRPr sz="56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    </a:t>
            </a:r>
          </a:p>
        </p:txBody>
      </p:sp>
      <p:pic>
        <p:nvPicPr>
          <p:cNvPr id="35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07520" y="1741389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2695" y="1763329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410324" y="1763329"/>
            <a:ext cx="1524001" cy="1524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354"/>
          <p:cNvSpPr/>
          <p:nvPr/>
        </p:nvSpPr>
        <p:spPr>
          <a:xfrm>
            <a:off x="1028393" y="975360"/>
            <a:ext cx="9748195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dirty="0"/>
              <a:t>POR FESR 2014-2020 – </a:t>
            </a:r>
            <a:r>
              <a:rPr lang="it-IT" dirty="0" smtClean="0"/>
              <a:t>FOCUS ASSE 1/3/4</a:t>
            </a:r>
            <a:endParaRPr dirty="0"/>
          </a:p>
        </p:txBody>
      </p:sp>
      <p:sp>
        <p:nvSpPr>
          <p:cNvPr id="19" name="Rettangolo 18"/>
          <p:cNvSpPr/>
          <p:nvPr/>
        </p:nvSpPr>
        <p:spPr>
          <a:xfrm>
            <a:off x="1824375" y="3700587"/>
            <a:ext cx="21424642" cy="1846657"/>
          </a:xfrm>
          <a:prstGeom prst="rect">
            <a:avLst/>
          </a:prstGeom>
          <a:solidFill>
            <a:srgbClr val="00B050"/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>
              <a:defRPr sz="3200" b="1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400" b="1" dirty="0" smtClean="0">
                <a:solidFill>
                  <a:schemeClr val="bg1"/>
                </a:solidFill>
                <a:sym typeface="Helvetica"/>
              </a:rPr>
              <a:t>UNA FOTOGRAFIA IN COSTANTE  MOVIMENTO</a:t>
            </a:r>
          </a:p>
          <a:p>
            <a:pPr algn="ctr">
              <a:defRPr sz="3200" b="1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b="1" dirty="0" smtClean="0">
                <a:solidFill>
                  <a:schemeClr val="bg1"/>
                </a:solidFill>
                <a:sym typeface="Helvetica"/>
              </a:rPr>
              <a:t>QUANTI </a:t>
            </a:r>
            <a:r>
              <a:rPr lang="it-IT" sz="3200" b="1" dirty="0">
                <a:solidFill>
                  <a:schemeClr val="bg1"/>
                </a:solidFill>
                <a:sym typeface="Helvetica"/>
              </a:rPr>
              <a:t>I BANDI APERTI E DI PROSSIMA APERTURA E PER QUALE VOLUME DI RISORSE ECONOMICHE </a:t>
            </a:r>
            <a:r>
              <a:rPr lang="it-IT" sz="3200" b="1" dirty="0" smtClean="0">
                <a:solidFill>
                  <a:schemeClr val="bg1"/>
                </a:solidFill>
                <a:sym typeface="Helvetica"/>
              </a:rPr>
              <a:t>SONO/VERRANNO APERTI PROSSIMAMENTE?</a:t>
            </a:r>
            <a:endParaRPr lang="it-IT" sz="3200" dirty="0">
              <a:solidFill>
                <a:schemeClr val="bg1"/>
              </a:solidFill>
              <a:sym typeface="Helvetica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4375" y="6278880"/>
            <a:ext cx="21424641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928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66"/>
          <p:cNvSpPr/>
          <p:nvPr/>
        </p:nvSpPr>
        <p:spPr>
          <a:xfrm>
            <a:off x="14668280" y="11314013"/>
            <a:ext cx="3751813" cy="1"/>
          </a:xfrm>
          <a:prstGeom prst="line">
            <a:avLst/>
          </a:prstGeom>
          <a:ln w="76200">
            <a:solidFill>
              <a:srgbClr val="1D8144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7" name="Shape 166"/>
          <p:cNvSpPr/>
          <p:nvPr/>
        </p:nvSpPr>
        <p:spPr>
          <a:xfrm>
            <a:off x="8722484" y="10875959"/>
            <a:ext cx="3751813" cy="1"/>
          </a:xfrm>
          <a:prstGeom prst="line">
            <a:avLst/>
          </a:prstGeom>
          <a:ln w="76200">
            <a:solidFill>
              <a:srgbClr val="1D8144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6" name="Shape 166"/>
          <p:cNvSpPr/>
          <p:nvPr/>
        </p:nvSpPr>
        <p:spPr>
          <a:xfrm>
            <a:off x="14668281" y="10653565"/>
            <a:ext cx="3751813" cy="1"/>
          </a:xfrm>
          <a:prstGeom prst="line">
            <a:avLst/>
          </a:prstGeom>
          <a:ln w="76200">
            <a:solidFill>
              <a:srgbClr val="1D8144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8727552" y="10010734"/>
            <a:ext cx="3751813" cy="1"/>
          </a:xfrm>
          <a:prstGeom prst="line">
            <a:avLst/>
          </a:prstGeom>
          <a:ln w="76200">
            <a:solidFill>
              <a:srgbClr val="1D8144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14705200" y="9993117"/>
            <a:ext cx="3751813" cy="1"/>
          </a:xfrm>
          <a:prstGeom prst="line">
            <a:avLst/>
          </a:prstGeom>
          <a:ln w="76200">
            <a:solidFill>
              <a:srgbClr val="1D8144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2949051" y="9993117"/>
            <a:ext cx="3751813" cy="1"/>
          </a:xfrm>
          <a:prstGeom prst="line">
            <a:avLst/>
          </a:prstGeom>
          <a:ln w="76200">
            <a:solidFill>
              <a:srgbClr val="1D8144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1278544" y="8113956"/>
            <a:ext cx="3916513" cy="3758323"/>
          </a:xfrm>
          <a:prstGeom prst="rect">
            <a:avLst/>
          </a:prstGeom>
          <a:solidFill>
            <a:srgbClr val="FFFFFF"/>
          </a:solidFill>
          <a:ln w="76200">
            <a:solidFill>
              <a:srgbClr val="1D8144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7219273" y="8113956"/>
            <a:ext cx="3916513" cy="3758323"/>
          </a:xfrm>
          <a:prstGeom prst="rect">
            <a:avLst/>
          </a:prstGeom>
          <a:solidFill>
            <a:srgbClr val="FFFFFF"/>
          </a:solidFill>
          <a:ln w="76200">
            <a:solidFill>
              <a:srgbClr val="1D8144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13160001" y="8113956"/>
            <a:ext cx="3916513" cy="3758323"/>
          </a:xfrm>
          <a:prstGeom prst="rect">
            <a:avLst/>
          </a:prstGeom>
          <a:solidFill>
            <a:srgbClr val="FFFFFF"/>
          </a:solidFill>
          <a:ln w="76200">
            <a:solidFill>
              <a:srgbClr val="1D8144"/>
            </a:solidFill>
            <a:prstDash val="sysDot"/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19100730" y="8113956"/>
            <a:ext cx="3916512" cy="3758323"/>
          </a:xfrm>
          <a:prstGeom prst="rect">
            <a:avLst/>
          </a:prstGeom>
          <a:solidFill>
            <a:srgbClr val="FFFFFF"/>
          </a:solidFill>
          <a:ln w="76200">
            <a:solidFill>
              <a:srgbClr val="1D8144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" name="Shape 172"/>
          <p:cNvSpPr/>
          <p:nvPr/>
        </p:nvSpPr>
        <p:spPr>
          <a:xfrm flipH="1" flipV="1">
            <a:off x="16544188" y="4305614"/>
            <a:ext cx="3751813" cy="1"/>
          </a:xfrm>
          <a:prstGeom prst="line">
            <a:avLst/>
          </a:prstGeom>
          <a:ln w="76200">
            <a:solidFill>
              <a:srgbClr val="1D8144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4087999" y="4305614"/>
            <a:ext cx="3751813" cy="1"/>
          </a:xfrm>
          <a:prstGeom prst="line">
            <a:avLst/>
          </a:prstGeom>
          <a:ln w="76200">
            <a:solidFill>
              <a:srgbClr val="1D8144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957962" y="882372"/>
            <a:ext cx="10011887" cy="1148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t>IL POR FESR 2014-2020 DI REGIONE LOMBARDIA</a:t>
            </a:r>
          </a:p>
          <a:p>
            <a:pPr algn="ctr"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t> </a:t>
            </a:r>
          </a:p>
        </p:txBody>
      </p:sp>
      <p:grpSp>
        <p:nvGrpSpPr>
          <p:cNvPr id="177" name="Group 177"/>
          <p:cNvGrpSpPr/>
          <p:nvPr/>
        </p:nvGrpSpPr>
        <p:grpSpPr>
          <a:xfrm>
            <a:off x="1250301" y="3058450"/>
            <a:ext cx="4834040" cy="2451512"/>
            <a:chOff x="0" y="0"/>
            <a:chExt cx="4834038" cy="2451511"/>
          </a:xfrm>
        </p:grpSpPr>
        <p:sp>
          <p:nvSpPr>
            <p:cNvPr id="175" name="Shape 175"/>
            <p:cNvSpPr/>
            <p:nvPr/>
          </p:nvSpPr>
          <p:spPr>
            <a:xfrm>
              <a:off x="0" y="0"/>
              <a:ext cx="4834039" cy="2451512"/>
            </a:xfrm>
            <a:prstGeom prst="rect">
              <a:avLst/>
            </a:prstGeom>
            <a:solidFill>
              <a:srgbClr val="1D8144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327020" y="598520"/>
              <a:ext cx="4144478" cy="10972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dirty="0"/>
                <a:t>POR FESR 2014-2020 </a:t>
              </a:r>
            </a:p>
            <a:p>
              <a:pPr algn="ctr">
                <a:defRPr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dirty="0"/>
                <a:t>6 </a:t>
              </a:r>
              <a:r>
                <a:rPr dirty="0" err="1"/>
                <a:t>assi</a:t>
              </a:r>
              <a:r>
                <a:rPr dirty="0"/>
                <a:t> di </a:t>
              </a:r>
              <a:r>
                <a:rPr dirty="0" err="1"/>
                <a:t>intervento</a:t>
              </a:r>
              <a:endParaRPr dirty="0"/>
            </a:p>
          </p:txBody>
        </p:sp>
      </p:grpSp>
      <p:grpSp>
        <p:nvGrpSpPr>
          <p:cNvPr id="180" name="Group 180"/>
          <p:cNvGrpSpPr/>
          <p:nvPr/>
        </p:nvGrpSpPr>
        <p:grpSpPr>
          <a:xfrm>
            <a:off x="8648188" y="3080064"/>
            <a:ext cx="7087623" cy="2451101"/>
            <a:chOff x="0" y="0"/>
            <a:chExt cx="7087622" cy="2451100"/>
          </a:xfrm>
        </p:grpSpPr>
        <p:sp>
          <p:nvSpPr>
            <p:cNvPr id="178" name="Shape 178"/>
            <p:cNvSpPr/>
            <p:nvPr/>
          </p:nvSpPr>
          <p:spPr>
            <a:xfrm>
              <a:off x="0" y="0"/>
              <a:ext cx="7087623" cy="2451100"/>
            </a:xfrm>
            <a:prstGeom prst="rect">
              <a:avLst/>
            </a:prstGeom>
            <a:solidFill>
              <a:srgbClr val="1D8144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613233" y="369714"/>
              <a:ext cx="5861156" cy="15544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3000" b="1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dirty="0" err="1"/>
                <a:t>modello</a:t>
              </a:r>
              <a:r>
                <a:rPr dirty="0"/>
                <a:t> di </a:t>
              </a:r>
              <a:r>
                <a:rPr dirty="0" err="1"/>
                <a:t>crescita</a:t>
              </a:r>
              <a:r>
                <a:rPr dirty="0"/>
                <a:t> </a:t>
              </a:r>
              <a:r>
                <a:rPr dirty="0" err="1"/>
                <a:t>intelligente</a:t>
              </a:r>
              <a:r>
                <a:rPr dirty="0"/>
                <a:t>, </a:t>
              </a:r>
              <a:r>
                <a:rPr dirty="0" err="1"/>
                <a:t>sostenibile</a:t>
              </a:r>
              <a:r>
                <a:rPr dirty="0"/>
                <a:t> e </a:t>
              </a:r>
              <a:r>
                <a:rPr dirty="0" err="1"/>
                <a:t>inclusiva</a:t>
              </a:r>
              <a:endParaRPr dirty="0"/>
            </a:p>
          </p:txBody>
        </p:sp>
      </p:grpSp>
      <p:grpSp>
        <p:nvGrpSpPr>
          <p:cNvPr id="183" name="Group 183"/>
          <p:cNvGrpSpPr/>
          <p:nvPr/>
        </p:nvGrpSpPr>
        <p:grpSpPr>
          <a:xfrm>
            <a:off x="18198059" y="3080269"/>
            <a:ext cx="4841823" cy="2451101"/>
            <a:chOff x="0" y="0"/>
            <a:chExt cx="4841821" cy="2451100"/>
          </a:xfrm>
        </p:grpSpPr>
        <p:sp>
          <p:nvSpPr>
            <p:cNvPr id="181" name="Shape 181"/>
            <p:cNvSpPr/>
            <p:nvPr/>
          </p:nvSpPr>
          <p:spPr>
            <a:xfrm>
              <a:off x="0" y="0"/>
              <a:ext cx="4841822" cy="2451100"/>
            </a:xfrm>
            <a:prstGeom prst="rect">
              <a:avLst/>
            </a:prstGeom>
            <a:solidFill>
              <a:srgbClr val="1D8144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0" y="369509"/>
              <a:ext cx="4841822" cy="15544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dirty="0" err="1"/>
                <a:t>Strategia</a:t>
              </a:r>
              <a:r>
                <a:rPr dirty="0"/>
                <a:t> Europa 2020</a:t>
              </a:r>
            </a:p>
            <a:p>
              <a:pPr algn="ctr">
                <a:defRPr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dirty="0" err="1"/>
                <a:t>Politiche</a:t>
              </a:r>
              <a:r>
                <a:rPr dirty="0"/>
                <a:t> </a:t>
              </a:r>
              <a:r>
                <a:rPr dirty="0" err="1"/>
                <a:t>regionali</a:t>
              </a:r>
              <a:r>
                <a:rPr dirty="0"/>
                <a:t> di </a:t>
              </a:r>
              <a:r>
                <a:rPr dirty="0" err="1" smtClean="0"/>
                <a:t>sviluppo</a:t>
              </a:r>
              <a:r>
                <a:rPr dirty="0" smtClean="0"/>
                <a:t> </a:t>
              </a:r>
              <a:endParaRPr dirty="0"/>
            </a:p>
          </p:txBody>
        </p:sp>
      </p:grpSp>
      <p:sp>
        <p:nvSpPr>
          <p:cNvPr id="184" name="Shape 184"/>
          <p:cNvSpPr/>
          <p:nvPr/>
        </p:nvSpPr>
        <p:spPr>
          <a:xfrm>
            <a:off x="1249647" y="8314177"/>
            <a:ext cx="3941913" cy="3357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3200" b="1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Unione</a:t>
            </a:r>
            <a:r>
              <a:rPr dirty="0"/>
              <a:t> </a:t>
            </a:r>
          </a:p>
          <a:p>
            <a:pPr algn="ctr">
              <a:defRPr sz="3200" b="1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Europea</a:t>
            </a:r>
            <a:endParaRPr dirty="0"/>
          </a:p>
          <a:p>
            <a:pPr algn="ctr">
              <a:defRPr sz="3200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b="1" dirty="0"/>
          </a:p>
          <a:p>
            <a:pPr algn="ctr">
              <a:defRPr sz="3200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485.237.258€ </a:t>
            </a:r>
          </a:p>
          <a:p>
            <a:pPr algn="ctr">
              <a:defRPr sz="3200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algn="ctr">
              <a:defRPr sz="5000" b="1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50</a:t>
            </a:r>
            <a:r>
              <a:rPr sz="3000" dirty="0"/>
              <a:t>%</a:t>
            </a:r>
          </a:p>
        </p:txBody>
      </p:sp>
      <p:sp>
        <p:nvSpPr>
          <p:cNvPr id="185" name="Shape 185"/>
          <p:cNvSpPr/>
          <p:nvPr/>
        </p:nvSpPr>
        <p:spPr>
          <a:xfrm>
            <a:off x="7224298" y="8314177"/>
            <a:ext cx="3941913" cy="341631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3200" b="1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Governo</a:t>
            </a:r>
            <a:r>
              <a:rPr dirty="0"/>
              <a:t> </a:t>
            </a:r>
          </a:p>
          <a:p>
            <a:pPr algn="ctr">
              <a:defRPr sz="3200" b="1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centrale</a:t>
            </a:r>
            <a:r>
              <a:rPr dirty="0"/>
              <a:t> </a:t>
            </a:r>
          </a:p>
          <a:p>
            <a:pPr algn="ctr">
              <a:defRPr sz="3200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b="1" dirty="0"/>
          </a:p>
          <a:p>
            <a:pPr algn="ctr">
              <a:defRPr sz="3200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dirty="0" smtClean="0"/>
              <a:t>33</a:t>
            </a:r>
            <a:r>
              <a:rPr dirty="0" smtClean="0"/>
              <a:t>9.666.081</a:t>
            </a:r>
            <a:r>
              <a:rPr dirty="0"/>
              <a:t>€</a:t>
            </a:r>
          </a:p>
          <a:p>
            <a:pPr algn="ctr">
              <a:defRPr sz="3200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algn="ctr">
              <a:defRPr sz="5000" b="1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35</a:t>
            </a:r>
            <a:r>
              <a:rPr sz="3000" dirty="0"/>
              <a:t>%</a:t>
            </a:r>
          </a:p>
        </p:txBody>
      </p:sp>
      <p:sp>
        <p:nvSpPr>
          <p:cNvPr id="186" name="Shape 186"/>
          <p:cNvSpPr/>
          <p:nvPr/>
        </p:nvSpPr>
        <p:spPr>
          <a:xfrm>
            <a:off x="13173916" y="8314177"/>
            <a:ext cx="3941913" cy="3357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3200" b="1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Regione Lombardia</a:t>
            </a:r>
          </a:p>
          <a:p>
            <a:pPr algn="ctr">
              <a:defRPr sz="3200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b="1"/>
          </a:p>
          <a:p>
            <a:pPr algn="ctr">
              <a:defRPr sz="3200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145.571.177€</a:t>
            </a:r>
          </a:p>
          <a:p>
            <a:pPr algn="ctr">
              <a:defRPr sz="3200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algn="ctr">
              <a:defRPr sz="5000" b="1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15</a:t>
            </a:r>
            <a:r>
              <a:rPr sz="3000"/>
              <a:t>%</a:t>
            </a:r>
          </a:p>
        </p:txBody>
      </p:sp>
      <p:sp>
        <p:nvSpPr>
          <p:cNvPr id="187" name="Shape 187"/>
          <p:cNvSpPr/>
          <p:nvPr/>
        </p:nvSpPr>
        <p:spPr>
          <a:xfrm>
            <a:off x="19123533" y="8314177"/>
            <a:ext cx="3941913" cy="3357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3200" b="1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Fesr</a:t>
            </a:r>
            <a:r>
              <a:rPr dirty="0"/>
              <a:t> </a:t>
            </a:r>
          </a:p>
          <a:p>
            <a:pPr algn="ctr">
              <a:defRPr sz="3200" b="1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2014-2020</a:t>
            </a:r>
          </a:p>
          <a:p>
            <a:pPr algn="ctr">
              <a:defRPr sz="3200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b="1" dirty="0"/>
          </a:p>
          <a:p>
            <a:pPr algn="ctr">
              <a:defRPr sz="3200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970.474.516€</a:t>
            </a:r>
          </a:p>
          <a:p>
            <a:pPr algn="ctr">
              <a:defRPr sz="3200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algn="ctr">
              <a:defRPr sz="5000" b="1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100</a:t>
            </a:r>
            <a:r>
              <a:rPr sz="3000" dirty="0"/>
              <a:t>%</a:t>
            </a:r>
          </a:p>
        </p:txBody>
      </p:sp>
      <p:sp>
        <p:nvSpPr>
          <p:cNvPr id="188" name="Shape 188"/>
          <p:cNvSpPr/>
          <p:nvPr/>
        </p:nvSpPr>
        <p:spPr>
          <a:xfrm>
            <a:off x="1406576" y="6283959"/>
            <a:ext cx="21570848" cy="116954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Il </a:t>
            </a:r>
            <a:r>
              <a:rPr dirty="0" err="1"/>
              <a:t>Programma</a:t>
            </a:r>
            <a:r>
              <a:rPr dirty="0"/>
              <a:t> </a:t>
            </a:r>
            <a:r>
              <a:rPr dirty="0" err="1"/>
              <a:t>Operativo</a:t>
            </a:r>
            <a:r>
              <a:rPr dirty="0"/>
              <a:t> </a:t>
            </a:r>
            <a:r>
              <a:rPr dirty="0" err="1"/>
              <a:t>Regionale</a:t>
            </a:r>
            <a:r>
              <a:rPr dirty="0"/>
              <a:t> è </a:t>
            </a:r>
            <a:r>
              <a:rPr dirty="0" err="1"/>
              <a:t>articolato</a:t>
            </a:r>
            <a:r>
              <a:rPr dirty="0"/>
              <a:t> in 6 </a:t>
            </a:r>
            <a:r>
              <a:rPr dirty="0" err="1"/>
              <a:t>assi</a:t>
            </a:r>
            <a:r>
              <a:rPr dirty="0"/>
              <a:t> di </a:t>
            </a:r>
            <a:r>
              <a:rPr dirty="0" err="1"/>
              <a:t>intervento</a:t>
            </a:r>
            <a:r>
              <a:rPr dirty="0"/>
              <a:t> (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Asse</a:t>
            </a:r>
            <a:r>
              <a:rPr dirty="0"/>
              <a:t> di </a:t>
            </a:r>
            <a:r>
              <a:rPr dirty="0" err="1"/>
              <a:t>Assistenza</a:t>
            </a:r>
            <a:r>
              <a:rPr dirty="0"/>
              <a:t> </a:t>
            </a:r>
            <a:r>
              <a:rPr dirty="0" err="1"/>
              <a:t>Tecnica</a:t>
            </a:r>
            <a:r>
              <a:rPr dirty="0"/>
              <a:t>) </a:t>
            </a:r>
            <a:r>
              <a:rPr lang="it-IT" dirty="0" smtClean="0"/>
              <a:t>e</a:t>
            </a:r>
            <a:r>
              <a:rPr dirty="0" smtClean="0"/>
              <a:t> </a:t>
            </a:r>
            <a:r>
              <a:rPr dirty="0"/>
              <a:t>ha un volume </a:t>
            </a:r>
            <a:r>
              <a:rPr dirty="0" err="1"/>
              <a:t>complessivo</a:t>
            </a:r>
            <a:r>
              <a:rPr dirty="0"/>
              <a:t> di </a:t>
            </a:r>
            <a:r>
              <a:rPr dirty="0" err="1"/>
              <a:t>risorse</a:t>
            </a:r>
            <a:r>
              <a:rPr dirty="0"/>
              <a:t> </a:t>
            </a:r>
            <a:r>
              <a:rPr dirty="0" err="1"/>
              <a:t>finanziarie</a:t>
            </a:r>
            <a:r>
              <a:rPr dirty="0"/>
              <a:t> </a:t>
            </a:r>
            <a:r>
              <a:rPr dirty="0" err="1"/>
              <a:t>pari</a:t>
            </a:r>
            <a:r>
              <a:rPr dirty="0"/>
              <a:t> a </a:t>
            </a:r>
            <a:r>
              <a:rPr b="1" dirty="0" smtClean="0">
                <a:solidFill>
                  <a:srgbClr val="1D8144"/>
                </a:solidFill>
              </a:rPr>
              <a:t>970.474.516</a:t>
            </a:r>
            <a:r>
              <a:rPr lang="it-IT" b="1" dirty="0" smtClean="0">
                <a:solidFill>
                  <a:srgbClr val="1D8144"/>
                </a:solidFill>
              </a:rPr>
              <a:t> </a:t>
            </a:r>
            <a:r>
              <a:rPr b="1" dirty="0" smtClean="0">
                <a:solidFill>
                  <a:srgbClr val="00B050"/>
                </a:solidFill>
              </a:rPr>
              <a:t> </a:t>
            </a:r>
            <a:r>
              <a:rPr dirty="0" err="1"/>
              <a:t>così</a:t>
            </a:r>
            <a:r>
              <a:rPr dirty="0"/>
              <a:t> </a:t>
            </a:r>
            <a:r>
              <a:rPr dirty="0" err="1"/>
              <a:t>ripartito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3571" y="1739732"/>
            <a:ext cx="3122207" cy="312220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362"/>
          <p:cNvSpPr>
            <a:spLocks noGrp="1"/>
          </p:cNvSpPr>
          <p:nvPr>
            <p:ph type="body" sz="quarter" idx="13"/>
          </p:nvPr>
        </p:nvSpPr>
        <p:spPr>
          <a:xfrm>
            <a:off x="1592929" y="5256227"/>
            <a:ext cx="21148854" cy="165994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marL="0" indent="0" algn="ctr">
              <a:buNone/>
              <a:defRPr sz="5600" b="1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ASSE 1 </a:t>
            </a:r>
          </a:p>
          <a:p>
            <a:pPr marL="0" indent="0" algn="ctr">
              <a:buNone/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«RAFFORZARE LA RICERCA, LO SVILUPPO TECNOLOGICO E L’INNOVAZIONE</a:t>
            </a:r>
            <a:r>
              <a:rPr b="0" dirty="0"/>
              <a:t>»</a:t>
            </a:r>
          </a:p>
        </p:txBody>
      </p:sp>
      <p:sp>
        <p:nvSpPr>
          <p:cNvPr id="8" name="Shape 363"/>
          <p:cNvSpPr/>
          <p:nvPr/>
        </p:nvSpPr>
        <p:spPr>
          <a:xfrm>
            <a:off x="3618913" y="8321237"/>
            <a:ext cx="17477297" cy="3103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4800" b="1">
                <a:latin typeface="+mn-lt"/>
                <a:ea typeface="+mn-ea"/>
                <a:cs typeface="+mn-cs"/>
                <a:sym typeface="Helvetica"/>
              </a:defRPr>
            </a:pPr>
            <a:r>
              <a:rPr sz="5600" dirty="0"/>
              <a:t>349.355.000</a:t>
            </a:r>
            <a:r>
              <a:rPr dirty="0"/>
              <a:t> </a:t>
            </a:r>
            <a:r>
              <a:rPr sz="4000" b="0" dirty="0"/>
              <a:t>€ </a:t>
            </a:r>
          </a:p>
          <a:p>
            <a:pPr algn="ctr">
              <a:defRPr sz="4800" b="1">
                <a:latin typeface="+mn-lt"/>
                <a:ea typeface="+mn-ea"/>
                <a:cs typeface="+mn-cs"/>
                <a:sym typeface="Helvetica"/>
              </a:defRPr>
            </a:pPr>
            <a:endParaRPr sz="4000" b="0" dirty="0"/>
          </a:p>
          <a:p>
            <a:pPr algn="ctr">
              <a:defRPr sz="4800" b="1">
                <a:latin typeface="+mn-lt"/>
                <a:ea typeface="+mn-ea"/>
                <a:cs typeface="+mn-cs"/>
                <a:sym typeface="Helvetica"/>
              </a:defRPr>
            </a:pPr>
            <a:r>
              <a:rPr sz="5600" dirty="0">
                <a:solidFill>
                  <a:schemeClr val="accent4"/>
                </a:solidFill>
              </a:rPr>
              <a:t>36</a:t>
            </a:r>
            <a:r>
              <a:rPr sz="4000" dirty="0">
                <a:solidFill>
                  <a:schemeClr val="accent4"/>
                </a:solidFill>
              </a:rPr>
              <a:t>%</a:t>
            </a:r>
            <a:r>
              <a:rPr dirty="0"/>
              <a:t> </a:t>
            </a:r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dotazione</a:t>
            </a:r>
            <a:r>
              <a:rPr dirty="0"/>
              <a:t> </a:t>
            </a:r>
            <a:r>
              <a:rPr dirty="0" err="1"/>
              <a:t>totale</a:t>
            </a:r>
            <a:r>
              <a:rPr dirty="0"/>
              <a:t> POR FESR 2014-2020</a:t>
            </a:r>
          </a:p>
        </p:txBody>
      </p:sp>
    </p:spTree>
    <p:extLst>
      <p:ext uri="{BB962C8B-B14F-4D97-AF65-F5344CB8AC3E}">
        <p14:creationId xmlns:p14="http://schemas.microsoft.com/office/powerpoint/2010/main" val="1128900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/>
        </p:nvSpPr>
        <p:spPr>
          <a:xfrm>
            <a:off x="612140" y="1679627"/>
            <a:ext cx="18226882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3200" b="1">
                <a:solidFill>
                  <a:srgbClr val="FFC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3200" b="1" dirty="0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ASSE 1: «RAFFORZARE LA RICERCA, LO SVILUPPO TECNOLOGICO E L’INNOVAZIONE»</a:t>
            </a:r>
          </a:p>
        </p:txBody>
      </p:sp>
      <p:sp>
        <p:nvSpPr>
          <p:cNvPr id="378" name="Shape 378"/>
          <p:cNvSpPr/>
          <p:nvPr/>
        </p:nvSpPr>
        <p:spPr>
          <a:xfrm>
            <a:off x="1009741" y="907348"/>
            <a:ext cx="2678828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STRUTTURA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24148" y="806209"/>
            <a:ext cx="720000" cy="720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Table 446"/>
          <p:cNvGraphicFramePr/>
          <p:nvPr>
            <p:extLst>
              <p:ext uri="{D42A27DB-BD31-4B8C-83A1-F6EECF244321}">
                <p14:modId xmlns:p14="http://schemas.microsoft.com/office/powerpoint/2010/main" val="2941189454"/>
              </p:ext>
            </p:extLst>
          </p:nvPr>
        </p:nvGraphicFramePr>
        <p:xfrm>
          <a:off x="765111" y="2761862"/>
          <a:ext cx="22897322" cy="958579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034073"/>
                <a:gridCol w="4553338"/>
                <a:gridCol w="2183364"/>
                <a:gridCol w="3435835"/>
                <a:gridCol w="10690712"/>
              </a:tblGrid>
              <a:tr h="1996750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 dirty="0" err="1">
                          <a:solidFill>
                            <a:srgbClr val="FFFFFF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Priorità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 </a:t>
                      </a:r>
                      <a:endParaRPr lang="it-IT" sz="3200" b="1" dirty="0" smtClean="0">
                        <a:solidFill>
                          <a:srgbClr val="FFFFFF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  <a:sym typeface="Helvetica"/>
                      </a:endParaRPr>
                    </a:p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 dirty="0" smtClean="0">
                          <a:solidFill>
                            <a:srgbClr val="FFFFFF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(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Reg. n. 1303/13)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 dirty="0" err="1">
                          <a:solidFill>
                            <a:srgbClr val="FFFFFF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Risultato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 </a:t>
                      </a:r>
                      <a:r>
                        <a:rPr sz="3200" b="1" dirty="0" err="1">
                          <a:solidFill>
                            <a:srgbClr val="FFFFFF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atteso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 (</a:t>
                      </a:r>
                      <a:r>
                        <a:rPr sz="3200" b="1" dirty="0" err="1">
                          <a:solidFill>
                            <a:srgbClr val="FFFFFF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AdP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 dirty="0" err="1">
                          <a:solidFill>
                            <a:srgbClr val="FFFFFF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Azione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 del POR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 dirty="0" err="1">
                          <a:solidFill>
                            <a:srgbClr val="FFFFFF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Risorse</a:t>
                      </a:r>
                      <a:endParaRPr sz="3200" b="1" dirty="0">
                        <a:solidFill>
                          <a:srgbClr val="FFFFFF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3200" b="1" dirty="0" smtClean="0">
                          <a:solidFill>
                            <a:srgbClr val="FFFFFF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Misure</a:t>
                      </a:r>
                      <a:r>
                        <a:rPr lang="it-IT" sz="3200" b="1" baseline="0" dirty="0" smtClean="0">
                          <a:solidFill>
                            <a:srgbClr val="FFFFFF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 istituite</a:t>
                      </a:r>
                      <a:endParaRPr sz="3200" b="1" dirty="0">
                        <a:solidFill>
                          <a:srgbClr val="FFFFFF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66926">
                <a:tc rowSpan="4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3200" b="1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1</a:t>
                      </a:r>
                      <a:r>
                        <a:rPr sz="3200" b="1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.</a:t>
                      </a:r>
                      <a:r>
                        <a:rPr lang="it-IT" sz="3200" b="1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b</a:t>
                      </a:r>
                      <a:r>
                        <a:rPr sz="3200" b="1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.</a:t>
                      </a:r>
                      <a:endParaRPr sz="3200" b="1" dirty="0"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it-IT"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1</a:t>
                      </a:r>
                      <a:r>
                        <a:rPr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.1</a:t>
                      </a:r>
                      <a:r>
                        <a:rPr sz="3200" dirty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. </a:t>
                      </a:r>
                      <a:r>
                        <a:rPr lang="it-IT"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Incremento attività di innovazione delle imprese</a:t>
                      </a:r>
                      <a:endParaRPr sz="3200" dirty="0"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 b="1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it-IT" sz="3200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  <a:r>
                        <a:rPr sz="3200" b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sz="3200" b="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Azion</a:t>
                      </a:r>
                      <a:r>
                        <a:rPr lang="it-IT" sz="3200" b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</a:t>
                      </a:r>
                      <a:endParaRPr sz="3200" b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>
                        <a:defRPr sz="28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it-IT" sz="3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</a:t>
                      </a:r>
                      <a:r>
                        <a:rPr sz="3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 </a:t>
                      </a:r>
                      <a:r>
                        <a:rPr sz="3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</a:t>
                      </a:r>
                      <a:r>
                        <a:rPr sz="32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dotazione</a:t>
                      </a:r>
                      <a:endParaRPr sz="3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285.519</a:t>
                      </a:r>
                      <a:r>
                        <a:rPr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.000 </a:t>
                      </a:r>
                      <a:r>
                        <a:rPr sz="3200" dirty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€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/>
                        <a:defRPr sz="1800"/>
                      </a:pPr>
                      <a:r>
                        <a:rPr lang="pt-BR"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1. Linea R&amp;S per MPMI (FRIM FESR 2020) (30 mln €)</a:t>
                      </a:r>
                    </a:p>
                    <a:p>
                      <a:pPr algn="l">
                        <a:defRPr sz="1800"/>
                      </a:pPr>
                      <a:r>
                        <a:rPr lang="it-IT"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2.</a:t>
                      </a:r>
                      <a:r>
                        <a:rPr lang="it-IT" sz="3200" baseline="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 </a:t>
                      </a:r>
                      <a:r>
                        <a:rPr lang="it-IT"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«Smart Fashion and Design» (32 mln €)</a:t>
                      </a:r>
                    </a:p>
                    <a:p>
                      <a:pPr algn="l">
                        <a:defRPr sz="1800"/>
                      </a:pPr>
                      <a:r>
                        <a:rPr lang="it-IT"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3.</a:t>
                      </a:r>
                      <a:r>
                        <a:rPr lang="it-IT" sz="3200" baseline="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 </a:t>
                      </a:r>
                      <a:r>
                        <a:rPr lang="it-IT"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Linea R&amp;S per Aggregazioni (53,3 mln €)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it-IT"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4.</a:t>
                      </a:r>
                      <a:r>
                        <a:rPr lang="it-IT" sz="3200" baseline="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 </a:t>
                      </a:r>
                      <a:r>
                        <a:rPr lang="it-IT"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Accordi per la ricerca e l’innovazione (106,7 mln €)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it-IT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5. </a:t>
                      </a:r>
                      <a:r>
                        <a:rPr lang="it-IT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Linea FRIM FESR 2020 «Ricerca e sviluppo» (30 mln €)</a:t>
                      </a:r>
                      <a:endParaRPr lang="it-IT" sz="32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  <a:sym typeface="Helvetica"/>
                      </a:endParaRP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it-IT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6. </a:t>
                      </a:r>
                      <a:r>
                        <a:rPr lang="it-IT"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Linea</a:t>
                      </a:r>
                      <a:r>
                        <a:rPr lang="it-IT" sz="3200" baseline="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 Innovazione (10 mln €)</a:t>
                      </a:r>
                      <a:endParaRPr lang="it-IT" sz="3200" dirty="0" smtClean="0"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1566">
                <a:tc vMerge="1">
                  <a:txBody>
                    <a:bodyPr/>
                    <a:lstStyle/>
                    <a:p>
                      <a:pPr algn="ctr">
                        <a:defRPr sz="1800"/>
                      </a:pPr>
                      <a:endParaRPr sz="2800" b="1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it-IT"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1</a:t>
                      </a:r>
                      <a:r>
                        <a:rPr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.</a:t>
                      </a:r>
                      <a:r>
                        <a:rPr lang="it-IT"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2</a:t>
                      </a:r>
                      <a:r>
                        <a:rPr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. </a:t>
                      </a:r>
                      <a:r>
                        <a:rPr lang="it-IT"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Rafforzamento del sistema innovativo regionale</a:t>
                      </a:r>
                      <a:endParaRPr sz="3200" dirty="0"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 b="1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sz="3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sz="3200" b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sz="3200" b="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Azioni</a:t>
                      </a:r>
                      <a:endParaRPr sz="3200" b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>
                        <a:defRPr sz="28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sz="3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  <a:r>
                        <a:rPr lang="it-IT" sz="3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</a:t>
                      </a:r>
                      <a:r>
                        <a:rPr sz="3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</a:t>
                      </a:r>
                      <a:r>
                        <a:rPr sz="32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dotazione</a:t>
                      </a:r>
                      <a:endParaRPr sz="3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60</a:t>
                      </a:r>
                      <a:r>
                        <a:rPr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.8</a:t>
                      </a:r>
                      <a:r>
                        <a:rPr lang="it-IT"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36</a:t>
                      </a:r>
                      <a:r>
                        <a:rPr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.000 </a:t>
                      </a:r>
                      <a:r>
                        <a:rPr sz="3200" dirty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€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lang="it-IT"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7. Sviluppo e supporto ai Cluster tecnologici lombardi (CTL) (1 mln €)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3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it-IT"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1</a:t>
                      </a:r>
                      <a:r>
                        <a:rPr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.3</a:t>
                      </a:r>
                      <a:r>
                        <a:rPr sz="3200" dirty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. </a:t>
                      </a:r>
                      <a:r>
                        <a:rPr lang="it-IT"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Promozione nuovi mercati</a:t>
                      </a:r>
                      <a:r>
                        <a:rPr lang="it-IT" sz="3200" baseline="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 per l’innovazione</a:t>
                      </a:r>
                      <a:endParaRPr sz="3200" dirty="0"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 b="1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it-IT" sz="3200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  <a:r>
                        <a:rPr sz="3200" b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sz="3200" b="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Azion</a:t>
                      </a:r>
                      <a:r>
                        <a:rPr lang="it-IT" sz="3200" b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</a:t>
                      </a:r>
                      <a:endParaRPr sz="3200" b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>
                        <a:defRPr sz="28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sz="3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1% dot</a:t>
                      </a:r>
                      <a:r>
                        <a:rPr lang="it-IT" sz="3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</a:t>
                      </a:r>
                      <a:r>
                        <a:rPr sz="320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azione</a:t>
                      </a:r>
                      <a:endParaRPr sz="3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3</a:t>
                      </a:r>
                      <a:r>
                        <a:rPr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.</a:t>
                      </a:r>
                      <a:r>
                        <a:rPr lang="it-IT"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000</a:t>
                      </a:r>
                      <a:r>
                        <a:rPr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.000 </a:t>
                      </a:r>
                      <a:r>
                        <a:rPr sz="3200" dirty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€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it-IT"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8. Appalto pubblico </a:t>
                      </a:r>
                      <a:r>
                        <a:rPr lang="it-IT" sz="3200" dirty="0" err="1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pre</a:t>
                      </a:r>
                      <a:r>
                        <a:rPr lang="it-IT" sz="320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-commerciale: manifestazione di interessi aperta</a:t>
                      </a:r>
                      <a:r>
                        <a:rPr lang="it-IT" sz="3200" baseline="0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 agli attori del sistema socio sanitario</a:t>
                      </a:r>
                      <a:endParaRPr sz="3200" dirty="0"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97594">
                <a:tc vMerge="1">
                  <a:txBody>
                    <a:bodyPr/>
                    <a:lstStyle/>
                    <a:p>
                      <a:pPr algn="l">
                        <a:defRPr sz="28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dirty="0"/>
                    </a:p>
                  </a:txBody>
                  <a:tcPr marL="45720" marR="45720" horzOverflow="overflow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8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sz="3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3200" b="1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6</a:t>
                      </a:r>
                      <a:r>
                        <a:rPr sz="3200" b="1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 </a:t>
                      </a:r>
                      <a:r>
                        <a:rPr sz="3200" b="1" dirty="0" err="1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azioni</a:t>
                      </a:r>
                      <a:endParaRPr sz="3200" b="1" dirty="0"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3200" b="1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349.355.000</a:t>
                      </a:r>
                      <a:r>
                        <a:rPr sz="3200" b="1" dirty="0" smtClean="0"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Helvetica"/>
                        </a:rPr>
                        <a:t>€</a:t>
                      </a:r>
                      <a:endParaRPr sz="3200" b="1" dirty="0"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endParaRPr sz="3200" b="1" dirty="0"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9582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920887" y="2548948"/>
            <a:ext cx="21503261" cy="646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algn="just"/>
            <a:endParaRPr lang="en-GB" sz="3000" b="1" dirty="0">
              <a:latin typeface="Helvetica"/>
            </a:endParaRPr>
          </a:p>
        </p:txBody>
      </p:sp>
      <p:sp>
        <p:nvSpPr>
          <p:cNvPr id="368" name="Shape 368"/>
          <p:cNvSpPr/>
          <p:nvPr/>
        </p:nvSpPr>
        <p:spPr>
          <a:xfrm>
            <a:off x="612140" y="2100997"/>
            <a:ext cx="22080001" cy="10649067"/>
          </a:xfrm>
          <a:prstGeom prst="rect">
            <a:avLst/>
          </a:prstGeom>
          <a:ln w="254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2800" b="1" kern="1200" dirty="0" smtClean="0">
              <a:solidFill>
                <a:prstClr val="black"/>
              </a:solidFill>
              <a:latin typeface="Helvetica" pitchFamily="34" charset="0"/>
              <a:cs typeface="Arial" pitchFamily="34" charset="0"/>
              <a:sym typeface="Helvetica"/>
            </a:endParaRPr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b="1" kern="1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        QUADRO DI CONTESTO</a:t>
            </a:r>
          </a:p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b="1" kern="1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          </a:t>
            </a:r>
          </a:p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b="1" kern="1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</a:t>
            </a:r>
            <a:r>
              <a:rPr lang="it-IT" sz="2800" b="1" kern="1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       </a:t>
            </a:r>
            <a:endParaRPr lang="it-IT" sz="2800" kern="1200" dirty="0">
              <a:solidFill>
                <a:prstClr val="black"/>
              </a:solidFill>
              <a:latin typeface="Helvetica" pitchFamily="34" charset="0"/>
              <a:cs typeface="Arial" pitchFamily="34" charset="0"/>
              <a:sym typeface="Helvetica"/>
            </a:endParaRPr>
          </a:p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b="1" kern="1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</a:t>
            </a:r>
          </a:p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b="1" kern="1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      </a:t>
            </a:r>
          </a:p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2800" b="1" kern="1200" dirty="0" smtClean="0">
              <a:solidFill>
                <a:prstClr val="black"/>
              </a:solidFill>
              <a:latin typeface="Helvetica" pitchFamily="34" charset="0"/>
              <a:cs typeface="Arial" pitchFamily="34" charset="0"/>
              <a:sym typeface="Helvetica"/>
            </a:endParaRP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b="1" kern="1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</a:t>
            </a:r>
            <a:r>
              <a:rPr lang="it-IT" sz="2800" b="1" kern="1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       </a:t>
            </a:r>
            <a:r>
              <a:rPr lang="it-IT" sz="3200" b="1" kern="1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POSIZIONAMENTO </a:t>
            </a:r>
            <a:r>
              <a:rPr lang="it-IT" sz="3200" b="1" kern="1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COMPETITIVO DI RL NEL SETTORE DELLA R&amp;I </a:t>
            </a:r>
            <a:r>
              <a:rPr lang="it-IT" sz="2800" b="1" kern="1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(</a:t>
            </a:r>
            <a:r>
              <a:rPr lang="it-IT" sz="2800" kern="1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strutture accademiche:12 università, una scuola</a:t>
            </a: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kern="1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        superiore universitaria; strutture per la ricerca: 12 istituti del CNR, 17 IRCCS, Centro Comune di Ricerca Europeo (JRC) a</a:t>
            </a: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kern="1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        Ispra, </a:t>
            </a:r>
            <a:r>
              <a:rPr lang="it-IT" sz="2800" kern="1200" dirty="0" err="1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prov</a:t>
            </a:r>
            <a:r>
              <a:rPr lang="it-IT" sz="2800" kern="1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Varese</a:t>
            </a:r>
            <a:endParaRPr lang="it-IT" sz="2800" kern="1200" dirty="0" smtClean="0">
              <a:solidFill>
                <a:prstClr val="black"/>
              </a:solidFill>
              <a:latin typeface="Helvetica" pitchFamily="34" charset="0"/>
              <a:cs typeface="Arial" pitchFamily="34" charset="0"/>
              <a:sym typeface="Helvetica"/>
            </a:endParaRP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2800" kern="1200" dirty="0">
              <a:solidFill>
                <a:prstClr val="black"/>
              </a:solidFill>
              <a:latin typeface="Helvetica" pitchFamily="34" charset="0"/>
              <a:cs typeface="Arial" pitchFamily="34" charset="0"/>
              <a:sym typeface="Helvetica"/>
            </a:endParaRP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2800" kern="1200" dirty="0" smtClean="0">
              <a:solidFill>
                <a:prstClr val="black"/>
              </a:solidFill>
              <a:latin typeface="Helvetica" pitchFamily="34" charset="0"/>
              <a:cs typeface="Arial" pitchFamily="34" charset="0"/>
              <a:sym typeface="Helvetica"/>
            </a:endParaRP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kern="1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</a:t>
            </a:r>
            <a:r>
              <a:rPr lang="it-IT" sz="2800" kern="1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        </a:t>
            </a: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b="1" kern="1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</a:t>
            </a:r>
            <a:r>
              <a:rPr lang="it-IT" sz="2800" b="1" kern="1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       </a:t>
            </a:r>
            <a:r>
              <a:rPr lang="it-IT" sz="3200" b="1" dirty="0" smtClean="0"/>
              <a:t>STRATEGIA DI SPECIALIZZAZIONE INTELLIGENTE</a:t>
            </a:r>
            <a:r>
              <a:rPr lang="it-IT" sz="2800" b="1" dirty="0" smtClean="0"/>
              <a:t>» condizionalità ex ante</a:t>
            </a: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kern="1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          </a:t>
            </a: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kern="1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</a:t>
            </a:r>
            <a:r>
              <a:rPr lang="it-IT" sz="2800" kern="1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         Interventi </a:t>
            </a:r>
            <a:r>
              <a:rPr lang="it-IT" sz="2800" kern="1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basati su 7 </a:t>
            </a:r>
            <a:r>
              <a:rPr lang="it-IT" sz="2800" b="1" kern="1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«</a:t>
            </a:r>
            <a:r>
              <a:rPr lang="it-IT" sz="2800" b="1" kern="1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sistemi di </a:t>
            </a:r>
            <a:r>
              <a:rPr lang="it-IT" sz="2800" b="1" kern="1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competenze» (7 Aree di Specializzazione) </a:t>
            </a:r>
            <a:r>
              <a:rPr lang="it-IT" sz="2800" kern="1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in grado di coinvolgere le eccellenze </a:t>
            </a:r>
            <a:endParaRPr lang="it-IT" sz="2800" kern="1200" dirty="0" smtClean="0">
              <a:solidFill>
                <a:prstClr val="black"/>
              </a:solidFill>
              <a:latin typeface="Helvetica" pitchFamily="34" charset="0"/>
              <a:cs typeface="Arial" pitchFamily="34" charset="0"/>
              <a:sym typeface="Helvetica"/>
            </a:endParaRP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kern="1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</a:t>
            </a:r>
            <a:r>
              <a:rPr lang="it-IT" sz="2800" kern="1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         scientifico-economiche </a:t>
            </a:r>
            <a:r>
              <a:rPr lang="it-IT" sz="2800" kern="1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del territorio </a:t>
            </a:r>
            <a:r>
              <a:rPr lang="it-IT" sz="2800" kern="1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con </a:t>
            </a:r>
            <a:r>
              <a:rPr lang="it-IT" sz="2800" kern="1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«effetto traino» sull’intero sistema produttivo </a:t>
            </a:r>
            <a:r>
              <a:rPr lang="it-IT" sz="2800" dirty="0">
                <a:sym typeface="Helvetica"/>
              </a:rPr>
              <a:t>Con la strategia di </a:t>
            </a:r>
            <a:r>
              <a:rPr lang="it-IT" sz="2800" dirty="0" smtClean="0">
                <a:sym typeface="Helvetica"/>
              </a:rPr>
              <a:t>specializzazione</a:t>
            </a: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dirty="0">
                <a:sym typeface="Helvetica"/>
              </a:rPr>
              <a:t> </a:t>
            </a:r>
            <a:r>
              <a:rPr lang="it-IT" sz="2800" dirty="0" smtClean="0">
                <a:sym typeface="Helvetica"/>
              </a:rPr>
              <a:t>          </a:t>
            </a:r>
            <a:r>
              <a:rPr lang="it-IT" sz="2800" dirty="0">
                <a:sym typeface="Helvetica"/>
              </a:rPr>
              <a:t>richiesta dalla Commissione Europea, </a:t>
            </a:r>
            <a:r>
              <a:rPr lang="it-IT" sz="2800" dirty="0" smtClean="0">
                <a:sym typeface="Helvetica"/>
              </a:rPr>
              <a:t>Regione </a:t>
            </a:r>
            <a:r>
              <a:rPr lang="it-IT" sz="2800" dirty="0">
                <a:sym typeface="Helvetica"/>
              </a:rPr>
              <a:t>Lombardia coglie la grande opportunità di </a:t>
            </a:r>
            <a:r>
              <a:rPr lang="it-IT" sz="2800" b="1" dirty="0">
                <a:sym typeface="Helvetica"/>
              </a:rPr>
              <a:t>cambiare il modo di </a:t>
            </a:r>
            <a:r>
              <a:rPr lang="it-IT" sz="2800" b="1" dirty="0" smtClean="0">
                <a:sym typeface="Helvetica"/>
              </a:rPr>
              <a:t>leggere</a:t>
            </a: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b="1" dirty="0">
                <a:sym typeface="Helvetica"/>
              </a:rPr>
              <a:t> </a:t>
            </a:r>
            <a:r>
              <a:rPr lang="it-IT" sz="2800" b="1" dirty="0" smtClean="0">
                <a:sym typeface="Helvetica"/>
              </a:rPr>
              <a:t>          </a:t>
            </a:r>
            <a:r>
              <a:rPr lang="it-IT" sz="2800" b="1" dirty="0">
                <a:sym typeface="Helvetica"/>
              </a:rPr>
              <a:t>il proprio territorio </a:t>
            </a:r>
            <a:r>
              <a:rPr lang="it-IT" sz="2800" dirty="0">
                <a:sym typeface="Helvetica"/>
              </a:rPr>
              <a:t>rispetto al passato, </a:t>
            </a:r>
            <a:r>
              <a:rPr lang="it-IT" sz="2800" dirty="0" smtClean="0">
                <a:sym typeface="Helvetica"/>
              </a:rPr>
              <a:t>passando </a:t>
            </a:r>
            <a:r>
              <a:rPr lang="it-IT" sz="2800" b="1" dirty="0">
                <a:sym typeface="Helvetica"/>
              </a:rPr>
              <a:t>da un approccio verticale</a:t>
            </a:r>
            <a:r>
              <a:rPr lang="it-IT" sz="2800" dirty="0">
                <a:sym typeface="Helvetica"/>
              </a:rPr>
              <a:t>, con una visione per settori tradizionali, </a:t>
            </a:r>
            <a:endParaRPr lang="it-IT" sz="2800" dirty="0" smtClean="0">
              <a:sym typeface="Helvetica"/>
            </a:endParaRP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b="1" dirty="0">
                <a:sym typeface="Helvetica"/>
              </a:rPr>
              <a:t> </a:t>
            </a:r>
            <a:r>
              <a:rPr lang="it-IT" sz="2800" b="1" dirty="0" smtClean="0">
                <a:sym typeface="Helvetica"/>
              </a:rPr>
              <a:t>          ad </a:t>
            </a:r>
            <a:r>
              <a:rPr lang="it-IT" sz="2800" b="1" dirty="0">
                <a:sym typeface="Helvetica"/>
              </a:rPr>
              <a:t>una nuova logica orizzontale con una </a:t>
            </a:r>
            <a:r>
              <a:rPr lang="it-IT" sz="2800" b="1" dirty="0" smtClean="0">
                <a:sym typeface="Helvetica"/>
              </a:rPr>
              <a:t>visione </a:t>
            </a:r>
            <a:r>
              <a:rPr lang="it-IT" sz="2800" b="1" dirty="0">
                <a:sym typeface="Helvetica"/>
              </a:rPr>
              <a:t>per “sistemi di competenza (DGR n. 3486 del 24/4/2015</a:t>
            </a:r>
            <a:r>
              <a:rPr lang="it-IT" sz="2800" b="1" dirty="0" smtClean="0">
                <a:sym typeface="Helvetica"/>
              </a:rPr>
              <a:t>); </a:t>
            </a:r>
            <a:endParaRPr lang="en-GB" sz="2800" b="1" dirty="0">
              <a:sym typeface="Helvetica"/>
            </a:endParaRP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2800" b="1" dirty="0" smtClean="0">
              <a:sym typeface="Helvetica"/>
            </a:endParaRP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b="1" dirty="0">
                <a:sym typeface="Helvetica"/>
              </a:rPr>
              <a:t> </a:t>
            </a:r>
            <a:r>
              <a:rPr lang="it-IT" sz="2800" b="1" dirty="0" smtClean="0">
                <a:sym typeface="Helvetica"/>
              </a:rPr>
              <a:t>          </a:t>
            </a: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b="1" dirty="0">
                <a:sym typeface="Helvetica"/>
              </a:rPr>
              <a:t> </a:t>
            </a:r>
            <a:r>
              <a:rPr lang="it-IT" sz="2800" b="1" dirty="0" smtClean="0">
                <a:sym typeface="Helvetica"/>
              </a:rPr>
              <a:t>          </a:t>
            </a:r>
            <a:endParaRPr lang="en-US" sz="2800" b="1" kern="1200" dirty="0">
              <a:solidFill>
                <a:prstClr val="black"/>
              </a:solidFill>
              <a:latin typeface="Helvetica" pitchFamily="34" charset="0"/>
              <a:ea typeface="+mn-ea"/>
              <a:cs typeface="Arial" pitchFamily="34" charset="0"/>
              <a:sym typeface="Helvetica"/>
            </a:endParaRP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b="1" dirty="0"/>
              <a:t> </a:t>
            </a:r>
            <a:r>
              <a:rPr lang="it-IT" sz="2800" b="1" dirty="0" smtClean="0"/>
              <a:t>                    </a:t>
            </a:r>
          </a:p>
        </p:txBody>
      </p:sp>
      <p:sp>
        <p:nvSpPr>
          <p:cNvPr id="369" name="Shape 369"/>
          <p:cNvSpPr/>
          <p:nvPr/>
        </p:nvSpPr>
        <p:spPr>
          <a:xfrm>
            <a:off x="612140" y="1679627"/>
            <a:ext cx="18226882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3200" b="1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b="0" dirty="0"/>
          </a:p>
        </p:txBody>
      </p:sp>
      <p:sp>
        <p:nvSpPr>
          <p:cNvPr id="370" name="Shape 370"/>
          <p:cNvSpPr/>
          <p:nvPr/>
        </p:nvSpPr>
        <p:spPr>
          <a:xfrm>
            <a:off x="628402" y="902637"/>
            <a:ext cx="17691061" cy="116954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it-IT" dirty="0" smtClean="0"/>
              <a:t>ASSE </a:t>
            </a:r>
            <a:r>
              <a:rPr lang="it-IT" dirty="0"/>
              <a:t>1: «RAFFORZARE LA RICERCA, LO SVILUPPO TECNOLOGICO E L’INNOVAZIONE</a:t>
            </a:r>
            <a:r>
              <a:rPr lang="it-IT" b="0" dirty="0"/>
              <a:t>»</a:t>
            </a:r>
          </a:p>
          <a:p>
            <a:endParaRPr dirty="0"/>
          </a:p>
        </p:txBody>
      </p:sp>
      <p:pic>
        <p:nvPicPr>
          <p:cNvPr id="37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282" y="7567204"/>
            <a:ext cx="665469" cy="665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24148" y="806209"/>
            <a:ext cx="720000" cy="72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281" y="4960540"/>
            <a:ext cx="665469" cy="665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537495" y="1662854"/>
            <a:ext cx="18226882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3200" b="1">
                <a:solidFill>
                  <a:srgbClr val="FFC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3200" b="1" dirty="0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ASSE 1: «RAFFORZARE LA RICERCA, LO SVILUPPO TECNOLOGICO E L’INNOVAZIONE</a:t>
            </a:r>
            <a:r>
              <a:rPr sz="3200" dirty="0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»</a:t>
            </a:r>
          </a:p>
        </p:txBody>
      </p:sp>
      <p:sp>
        <p:nvSpPr>
          <p:cNvPr id="370" name="Shape 370"/>
          <p:cNvSpPr/>
          <p:nvPr/>
        </p:nvSpPr>
        <p:spPr>
          <a:xfrm>
            <a:off x="848660" y="729112"/>
            <a:ext cx="13588976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it-IT" dirty="0" smtClean="0"/>
              <a:t>SMART SPECIALISATION STRATEGY (S3) DI REGIONE LOMBARDIA</a:t>
            </a:r>
            <a:endParaRPr dirty="0"/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24148" y="806209"/>
            <a:ext cx="720000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/>
          <p:cNvSpPr txBox="1"/>
          <p:nvPr/>
        </p:nvSpPr>
        <p:spPr>
          <a:xfrm>
            <a:off x="7170228" y="2509625"/>
            <a:ext cx="9834466" cy="1231104"/>
          </a:xfrm>
          <a:prstGeom prst="rect">
            <a:avLst/>
          </a:prstGeom>
          <a:noFill/>
          <a:ln w="5715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algn="ctr"/>
            <a:r>
              <a:rPr lang="it-IT" b="1" dirty="0" smtClean="0">
                <a:latin typeface="Helvetica"/>
              </a:rPr>
              <a:t>SMART SPECIALISATION STRATEGY (S3) </a:t>
            </a:r>
          </a:p>
          <a:p>
            <a:pPr algn="ctr"/>
            <a:r>
              <a:rPr lang="it-IT" sz="3200" b="1" dirty="0" smtClean="0">
                <a:latin typeface="Helvetica"/>
              </a:rPr>
              <a:t>(DGR n. 3486 del 24/4/2015)</a:t>
            </a:r>
            <a:endParaRPr lang="en-GB" sz="3200" b="1" dirty="0">
              <a:latin typeface="Helvetica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638616" y="7305523"/>
            <a:ext cx="22399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b="1" dirty="0" smtClean="0">
                <a:solidFill>
                  <a:srgbClr val="FFC000"/>
                </a:solidFill>
                <a:latin typeface="Helvetica"/>
              </a:rPr>
              <a:t>STRATEGIA FONDATA SU UN NUOVO DI MODO DI LEGGERE IL TERRITORIO </a:t>
            </a:r>
          </a:p>
          <a:p>
            <a:pPr algn="just"/>
            <a:r>
              <a:rPr lang="it-IT" sz="3000" dirty="0">
                <a:latin typeface="Helvetica"/>
              </a:rPr>
              <a:t>D</a:t>
            </a:r>
            <a:r>
              <a:rPr lang="it-IT" sz="3000" dirty="0" smtClean="0">
                <a:latin typeface="Helvetica"/>
              </a:rPr>
              <a:t>a </a:t>
            </a:r>
            <a:r>
              <a:rPr lang="it-IT" sz="3000" dirty="0">
                <a:latin typeface="Helvetica"/>
              </a:rPr>
              <a:t>un visione verticale per </a:t>
            </a:r>
            <a:r>
              <a:rPr lang="it-IT" sz="3000" dirty="0" smtClean="0">
                <a:latin typeface="Helvetica"/>
              </a:rPr>
              <a:t>settori tradizionali </a:t>
            </a:r>
            <a:r>
              <a:rPr lang="it-IT" sz="3000" dirty="0">
                <a:latin typeface="Helvetica"/>
              </a:rPr>
              <a:t>ad una </a:t>
            </a:r>
            <a:r>
              <a:rPr lang="it-IT" sz="3000" dirty="0" smtClean="0">
                <a:latin typeface="Helvetica"/>
              </a:rPr>
              <a:t>visione intersettoriale per </a:t>
            </a:r>
            <a:r>
              <a:rPr lang="it-IT" sz="3000" b="1" dirty="0" smtClean="0">
                <a:latin typeface="Helvetica"/>
              </a:rPr>
              <a:t>«sistemi </a:t>
            </a:r>
            <a:r>
              <a:rPr lang="it-IT" sz="3000" b="1" dirty="0">
                <a:latin typeface="Helvetica"/>
              </a:rPr>
              <a:t>di </a:t>
            </a:r>
            <a:r>
              <a:rPr lang="it-IT" sz="3000" b="1" dirty="0" smtClean="0">
                <a:latin typeface="Helvetica"/>
              </a:rPr>
              <a:t>competenze» (Aree di specializzazione) PRODUTTIVE e SCIENTIFICHE, già fondate su una consistente componente di ricerca e con carattere di riconosciuta eccellenza a livello nazionale e europeo; DAI SETTORI AI SISTEMI DI COMPETENZE</a:t>
            </a:r>
            <a:endParaRPr lang="en-GB" sz="3000" b="1" dirty="0">
              <a:latin typeface="Helvetica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811945" y="10826498"/>
            <a:ext cx="5115501" cy="67710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r>
              <a:rPr lang="it-IT" sz="3200" b="1" dirty="0" smtClean="0">
                <a:solidFill>
                  <a:srgbClr val="FFC000"/>
                </a:solidFill>
              </a:rPr>
              <a:t>7 AREE DI </a:t>
            </a:r>
            <a:r>
              <a:rPr lang="it-IT" sz="2800" b="1" dirty="0" smtClean="0">
                <a:solidFill>
                  <a:srgbClr val="FFC000"/>
                </a:solidFill>
                <a:latin typeface="Helvetica LT Std" panose="020B0704020202030204" pitchFamily="34" charset="0"/>
              </a:rPr>
              <a:t>SPECIALIZZAZIONE</a:t>
            </a:r>
            <a:endParaRPr lang="en-GB" sz="3200" b="1" dirty="0">
              <a:solidFill>
                <a:srgbClr val="FFC000"/>
              </a:solidFill>
              <a:latin typeface="Helvetica LT Std" panose="020B0704020202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643148" y="9188166"/>
            <a:ext cx="7651102" cy="400109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it-IT" sz="3100" b="1" dirty="0">
                <a:latin typeface="Helvetica LT Std" panose="020B0704020202030204" pitchFamily="34" charset="0"/>
              </a:rPr>
              <a:t>• </a:t>
            </a:r>
            <a:r>
              <a:rPr lang="it-IT" sz="3100" b="1" dirty="0" smtClean="0">
                <a:latin typeface="Helvetica LT Std" panose="020B0704020202030204" pitchFamily="34" charset="0"/>
              </a:rPr>
              <a:t>AEROSPAZIO</a:t>
            </a:r>
          </a:p>
          <a:p>
            <a:r>
              <a:rPr lang="it-IT" sz="3100" b="1" dirty="0" smtClean="0">
                <a:latin typeface="Helvetica LT Std" panose="020B0704020202030204" pitchFamily="34" charset="0"/>
              </a:rPr>
              <a:t>• AGROALIMENTARE</a:t>
            </a:r>
          </a:p>
          <a:p>
            <a:r>
              <a:rPr lang="it-IT" sz="3100" b="1" dirty="0" smtClean="0">
                <a:latin typeface="Helvetica LT Std" panose="020B0704020202030204" pitchFamily="34" charset="0"/>
              </a:rPr>
              <a:t>• ECOINDUSTRIA</a:t>
            </a:r>
          </a:p>
          <a:p>
            <a:r>
              <a:rPr lang="it-IT" sz="3100" b="1" dirty="0" smtClean="0">
                <a:latin typeface="Helvetica LT Std" panose="020B0704020202030204" pitchFamily="34" charset="0"/>
              </a:rPr>
              <a:t>• INDUSTRIA DELLA SALUTE</a:t>
            </a:r>
          </a:p>
          <a:p>
            <a:r>
              <a:rPr lang="it-IT" sz="3100" b="1" dirty="0" smtClean="0">
                <a:latin typeface="Helvetica LT Std" panose="020B0704020202030204" pitchFamily="34" charset="0"/>
              </a:rPr>
              <a:t>• INDUSTRIE CREATIVE E CULTURALI</a:t>
            </a:r>
          </a:p>
          <a:p>
            <a:r>
              <a:rPr lang="it-IT" sz="3100" b="1" dirty="0" smtClean="0">
                <a:latin typeface="Helvetica LT Std" panose="020B0704020202030204" pitchFamily="34" charset="0"/>
              </a:rPr>
              <a:t>• MANIFATTURIERO AVANZATO</a:t>
            </a:r>
          </a:p>
          <a:p>
            <a:r>
              <a:rPr lang="it-IT" sz="3100" b="1" dirty="0" smtClean="0">
                <a:latin typeface="Helvetica LT Std" panose="020B0704020202030204" pitchFamily="34" charset="0"/>
              </a:rPr>
              <a:t>• MOBILITÀ SOSTENIBILE</a:t>
            </a:r>
          </a:p>
          <a:p>
            <a:r>
              <a:rPr lang="it-IT" sz="3100" b="1" dirty="0" smtClean="0">
                <a:latin typeface="Helvetica LT Std" panose="020B0704020202030204" pitchFamily="34" charset="0"/>
              </a:rPr>
              <a:t>SMART CITY AND COMMUNITIES</a:t>
            </a:r>
            <a:endParaRPr lang="en-GB" sz="3100" b="1" dirty="0">
              <a:latin typeface="Helvetica LT Std" panose="020B0704020202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689122" y="4259243"/>
            <a:ext cx="2177210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FFC000"/>
                </a:solidFill>
                <a:latin typeface="Helvetica"/>
              </a:rPr>
              <a:t>OBIETTIVO della S3</a:t>
            </a:r>
          </a:p>
          <a:p>
            <a:pPr algn="just"/>
            <a:r>
              <a:rPr lang="it-IT" sz="3000" dirty="0" smtClean="0">
                <a:latin typeface="Helvetica"/>
              </a:rPr>
              <a:t>Disegnare una traiettoria </a:t>
            </a:r>
            <a:r>
              <a:rPr lang="it-IT" sz="3000" dirty="0">
                <a:latin typeface="Helvetica"/>
              </a:rPr>
              <a:t>di sviluppo del </a:t>
            </a:r>
            <a:r>
              <a:rPr lang="it-IT" sz="3000" dirty="0" smtClean="0">
                <a:latin typeface="Helvetica"/>
              </a:rPr>
              <a:t>territorio</a:t>
            </a:r>
            <a:r>
              <a:rPr lang="it-IT" sz="3000" dirty="0">
                <a:latin typeface="Helvetica"/>
              </a:rPr>
              <a:t> </a:t>
            </a:r>
            <a:r>
              <a:rPr lang="it-IT" sz="3000" dirty="0" smtClean="0">
                <a:latin typeface="Helvetica"/>
              </a:rPr>
              <a:t>fondata sull’integrazione impresa/ricerca, individuando settori produttivi/ambiti tecnologici su cui </a:t>
            </a:r>
            <a:r>
              <a:rPr lang="it-IT" sz="4000" b="1" dirty="0">
                <a:latin typeface="Helvetica"/>
              </a:rPr>
              <a:t>concentrare </a:t>
            </a:r>
            <a:r>
              <a:rPr lang="it-IT" sz="3000" dirty="0">
                <a:latin typeface="Helvetica"/>
              </a:rPr>
              <a:t>gli </a:t>
            </a:r>
            <a:r>
              <a:rPr lang="it-IT" sz="4000" b="1" dirty="0" smtClean="0">
                <a:latin typeface="Helvetica"/>
              </a:rPr>
              <a:t>investimenti e così</a:t>
            </a:r>
            <a:r>
              <a:rPr lang="it-IT" sz="3000" dirty="0" smtClean="0">
                <a:latin typeface="Helvetica"/>
              </a:rPr>
              <a:t> favorire </a:t>
            </a:r>
            <a:r>
              <a:rPr lang="it-IT" sz="3000" dirty="0">
                <a:latin typeface="Helvetica"/>
              </a:rPr>
              <a:t>l’affermazione di </a:t>
            </a:r>
            <a:r>
              <a:rPr lang="it-IT" sz="3000" dirty="0" smtClean="0">
                <a:latin typeface="Helvetica"/>
              </a:rPr>
              <a:t>nuove </a:t>
            </a:r>
            <a:r>
              <a:rPr lang="it-IT" sz="4200" dirty="0" smtClean="0">
                <a:latin typeface="Helvetica"/>
              </a:rPr>
              <a:t>«</a:t>
            </a:r>
            <a:r>
              <a:rPr lang="it-IT" sz="4200" b="1" dirty="0" smtClean="0">
                <a:latin typeface="Helvetica"/>
              </a:rPr>
              <a:t>industrie emergenti</a:t>
            </a:r>
            <a:r>
              <a:rPr lang="it-IT" sz="4200" dirty="0" smtClean="0">
                <a:latin typeface="Helvetica"/>
              </a:rPr>
              <a:t>», </a:t>
            </a:r>
            <a:r>
              <a:rPr lang="it-IT" sz="3000" dirty="0" smtClean="0">
                <a:latin typeface="Helvetica"/>
              </a:rPr>
              <a:t>caratterizzate </a:t>
            </a:r>
            <a:r>
              <a:rPr lang="it-IT" sz="3000" dirty="0">
                <a:latin typeface="Helvetica"/>
              </a:rPr>
              <a:t>da </a:t>
            </a:r>
            <a:r>
              <a:rPr lang="it-IT" sz="3000" dirty="0" smtClean="0">
                <a:latin typeface="Helvetica"/>
              </a:rPr>
              <a:t>elevati tassi </a:t>
            </a:r>
            <a:r>
              <a:rPr lang="it-IT" sz="3000" dirty="0">
                <a:latin typeface="Helvetica"/>
              </a:rPr>
              <a:t>di crescita e </a:t>
            </a:r>
            <a:r>
              <a:rPr lang="it-IT" sz="4200" b="1" dirty="0">
                <a:latin typeface="Helvetica"/>
              </a:rPr>
              <a:t>grandi </a:t>
            </a:r>
            <a:r>
              <a:rPr lang="it-IT" sz="4200" b="1" dirty="0" smtClean="0">
                <a:latin typeface="Helvetica"/>
              </a:rPr>
              <a:t>potenzialità di mercato</a:t>
            </a:r>
            <a:r>
              <a:rPr lang="it-IT" sz="3000" dirty="0" smtClean="0">
                <a:latin typeface="Helvetica"/>
              </a:rPr>
              <a:t>, sia come evoluzione </a:t>
            </a:r>
            <a:r>
              <a:rPr lang="it-IT" sz="3000" dirty="0">
                <a:latin typeface="Helvetica"/>
              </a:rPr>
              <a:t>di settori tradizionali </a:t>
            </a:r>
            <a:r>
              <a:rPr lang="it-IT" sz="3000" dirty="0" smtClean="0">
                <a:latin typeface="Helvetica"/>
              </a:rPr>
              <a:t>esistenti </a:t>
            </a:r>
            <a:r>
              <a:rPr lang="it-IT" sz="3000" dirty="0">
                <a:latin typeface="Helvetica"/>
              </a:rPr>
              <a:t>sia come nascita  </a:t>
            </a:r>
            <a:r>
              <a:rPr lang="it-IT" sz="3000" dirty="0" smtClean="0">
                <a:latin typeface="Helvetica"/>
              </a:rPr>
              <a:t>di nuovi settori</a:t>
            </a:r>
          </a:p>
          <a:p>
            <a:pPr algn="just"/>
            <a:endParaRPr lang="it-IT" sz="3000" dirty="0">
              <a:latin typeface="Helvetica"/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606161" y="4259243"/>
            <a:ext cx="848741" cy="808356"/>
          </a:xfrm>
          <a:prstGeom prst="rightArrow">
            <a:avLst/>
          </a:prstGeom>
          <a:solidFill>
            <a:srgbClr val="FFC000"/>
          </a:solidFill>
          <a:ln w="25400" cap="flat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endParaRPr lang="en-GB"/>
          </a:p>
        </p:txBody>
      </p:sp>
      <p:sp>
        <p:nvSpPr>
          <p:cNvPr id="26" name="Freccia a destra 25"/>
          <p:cNvSpPr/>
          <p:nvPr/>
        </p:nvSpPr>
        <p:spPr>
          <a:xfrm>
            <a:off x="553831" y="7384727"/>
            <a:ext cx="953400" cy="808356"/>
          </a:xfrm>
          <a:prstGeom prst="rightArrow">
            <a:avLst/>
          </a:prstGeom>
          <a:solidFill>
            <a:srgbClr val="FFC000"/>
          </a:solidFill>
          <a:ln w="25400" cap="flat">
            <a:solidFill>
              <a:srgbClr val="00B05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endParaRPr lang="en-GB"/>
          </a:p>
        </p:txBody>
      </p:sp>
      <p:sp>
        <p:nvSpPr>
          <p:cNvPr id="19" name="Parentesi graffa aperta 18"/>
          <p:cNvSpPr/>
          <p:nvPr/>
        </p:nvSpPr>
        <p:spPr>
          <a:xfrm>
            <a:off x="7585185" y="9352752"/>
            <a:ext cx="57963" cy="3448848"/>
          </a:xfrm>
          <a:prstGeom prst="leftBrace">
            <a:avLst/>
          </a:prstGeom>
          <a:noFill/>
          <a:ln w="571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8181102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920887" y="2548948"/>
            <a:ext cx="21503261" cy="646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algn="just"/>
            <a:endParaRPr lang="en-GB" sz="3000" b="1" dirty="0">
              <a:latin typeface="Helvetica"/>
            </a:endParaRPr>
          </a:p>
        </p:txBody>
      </p:sp>
      <p:sp>
        <p:nvSpPr>
          <p:cNvPr id="368" name="Shape 368"/>
          <p:cNvSpPr/>
          <p:nvPr/>
        </p:nvSpPr>
        <p:spPr>
          <a:xfrm>
            <a:off x="612140" y="2100997"/>
            <a:ext cx="22080001" cy="15019494"/>
          </a:xfrm>
          <a:prstGeom prst="rect">
            <a:avLst/>
          </a:prstGeom>
          <a:ln w="254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2800" b="1" kern="1200" dirty="0" smtClean="0">
              <a:solidFill>
                <a:prstClr val="black"/>
              </a:solidFill>
              <a:latin typeface="Helvetica" pitchFamily="34" charset="0"/>
              <a:cs typeface="Arial" pitchFamily="34" charset="0"/>
              <a:sym typeface="Helvetica"/>
            </a:endParaRPr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b="1" kern="1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        QUADRO DI CONTESTO E  DRIVER DI EVOLUZIONE PER LA DEFINZIONE DI UN ECOSISTEMA DELL’INNOVAZIONE</a:t>
            </a:r>
          </a:p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b="1" kern="1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          </a:t>
            </a: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b="1" kern="1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</a:t>
            </a:r>
            <a:r>
              <a:rPr lang="it-IT" sz="2800" b="1" kern="1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       </a:t>
            </a:r>
            <a:r>
              <a:rPr lang="it-IT" b="1" dirty="0">
                <a:sym typeface="Helvetica"/>
              </a:rPr>
              <a:t>MODELLO DI GOVERNANCE EVOLUTO:  sviluppo e implementazione di un ambiente abilitante</a:t>
            </a: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b="1" dirty="0">
              <a:sym typeface="Helvetica"/>
            </a:endParaRP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b="1" dirty="0">
                <a:sym typeface="Helvetica"/>
              </a:rPr>
              <a:t>                     LEGGE REGIONALE: «LOMBARDIA E’ RICERCA N. 29/2016» Fondata sul metodo della </a:t>
            </a:r>
            <a:r>
              <a:rPr lang="it-IT" sz="2800" b="1" kern="1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condivisione, confronto</a:t>
            </a: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b="1" kern="1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                    coinvolgimento, co-progettazione col territorio di politiche e iniziative</a:t>
            </a:r>
          </a:p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2800" b="1" kern="1200" dirty="0" smtClean="0">
              <a:solidFill>
                <a:prstClr val="black"/>
              </a:solidFill>
              <a:latin typeface="Helvetica" pitchFamily="34" charset="0"/>
              <a:cs typeface="Arial" pitchFamily="34" charset="0"/>
              <a:sym typeface="Helvetica"/>
            </a:endParaRPr>
          </a:p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dirty="0" smtClean="0">
                <a:sym typeface="Helvetica"/>
              </a:rPr>
              <a:t>                 </a:t>
            </a:r>
            <a:r>
              <a:rPr lang="it-IT" sz="3200" b="1" dirty="0" smtClean="0">
                <a:sym typeface="Helvetica"/>
              </a:rPr>
              <a:t>RICONOSCIMENTO 9 CLUSTER TECNOLOGICI LOMBARDI (CTL</a:t>
            </a:r>
            <a:r>
              <a:rPr lang="it-IT" sz="3200" b="1" dirty="0">
                <a:sym typeface="Helvetica"/>
              </a:rPr>
              <a:t>) </a:t>
            </a:r>
            <a:r>
              <a:rPr lang="it-IT" sz="3200" dirty="0" smtClean="0">
                <a:sym typeface="Helvetica"/>
              </a:rPr>
              <a:t>quali stabili </a:t>
            </a:r>
            <a:r>
              <a:rPr lang="it-IT" sz="3200" b="1" dirty="0" smtClean="0">
                <a:sym typeface="Helvetica"/>
              </a:rPr>
              <a:t>aggregazioni </a:t>
            </a:r>
            <a:r>
              <a:rPr lang="it-IT" sz="3200" b="1" dirty="0">
                <a:sym typeface="Helvetica"/>
              </a:rPr>
              <a:t>tra i </a:t>
            </a:r>
            <a:r>
              <a:rPr lang="it-IT" sz="3200" b="1" dirty="0" smtClean="0">
                <a:sym typeface="Helvetica"/>
              </a:rPr>
              <a:t> </a:t>
            </a:r>
          </a:p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b="1" dirty="0">
                <a:sym typeface="Helvetica"/>
              </a:rPr>
              <a:t> </a:t>
            </a:r>
            <a:r>
              <a:rPr lang="it-IT" sz="3200" b="1" dirty="0" smtClean="0">
                <a:sym typeface="Helvetica"/>
              </a:rPr>
              <a:t>                diversi </a:t>
            </a:r>
            <a:r>
              <a:rPr lang="it-IT" sz="3200" b="1" dirty="0">
                <a:sym typeface="Helvetica"/>
              </a:rPr>
              <a:t>soggetti attivi nel campo della ricerca e innovazione</a:t>
            </a:r>
            <a:r>
              <a:rPr lang="it-IT" sz="3200" dirty="0">
                <a:sym typeface="Helvetica"/>
              </a:rPr>
              <a:t> – imprese, università, centri di ricerca, </a:t>
            </a:r>
            <a:endParaRPr lang="it-IT" sz="3200" dirty="0" smtClean="0">
              <a:sym typeface="Helvetica"/>
            </a:endParaRPr>
          </a:p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dirty="0">
                <a:sym typeface="Helvetica"/>
              </a:rPr>
              <a:t> </a:t>
            </a:r>
            <a:r>
              <a:rPr lang="it-IT" sz="3200" dirty="0" smtClean="0">
                <a:sym typeface="Helvetica"/>
              </a:rPr>
              <a:t>                istituzioni pubbliche </a:t>
            </a:r>
            <a:r>
              <a:rPr lang="it-IT" sz="3200" dirty="0">
                <a:sym typeface="Helvetica"/>
              </a:rPr>
              <a:t>e private e altri soggetti anche finanziari – presenti sul </a:t>
            </a:r>
            <a:r>
              <a:rPr lang="it-IT" sz="3200" dirty="0" smtClean="0">
                <a:sym typeface="Helvetica"/>
              </a:rPr>
              <a:t>territorio lombardo, </a:t>
            </a:r>
            <a:r>
              <a:rPr lang="it-IT" sz="3200" dirty="0">
                <a:sym typeface="Helvetica"/>
              </a:rPr>
              <a:t>focalizzate </a:t>
            </a:r>
            <a:r>
              <a:rPr lang="it-IT" sz="3200" dirty="0" smtClean="0">
                <a:sym typeface="Helvetica"/>
              </a:rPr>
              <a:t>su</a:t>
            </a:r>
          </a:p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dirty="0">
                <a:sym typeface="Helvetica"/>
              </a:rPr>
              <a:t> </a:t>
            </a:r>
            <a:r>
              <a:rPr lang="it-IT" sz="3200" dirty="0" smtClean="0">
                <a:sym typeface="Helvetica"/>
              </a:rPr>
              <a:t>                uno </a:t>
            </a:r>
            <a:r>
              <a:rPr lang="it-IT" sz="3200" dirty="0">
                <a:sym typeface="Helvetica"/>
              </a:rPr>
              <a:t>specifico </a:t>
            </a:r>
            <a:r>
              <a:rPr lang="it-IT" sz="3200" dirty="0" smtClean="0">
                <a:sym typeface="Helvetica"/>
              </a:rPr>
              <a:t>ambito </a:t>
            </a:r>
            <a:r>
              <a:rPr lang="it-IT" sz="3200" dirty="0">
                <a:sym typeface="Helvetica"/>
              </a:rPr>
              <a:t>tecnologico e </a:t>
            </a:r>
            <a:r>
              <a:rPr lang="it-IT" sz="3200" dirty="0" smtClean="0">
                <a:sym typeface="Helvetica"/>
              </a:rPr>
              <a:t>applicativo</a:t>
            </a:r>
            <a:r>
              <a:rPr lang="it-IT" sz="3200" dirty="0">
                <a:sym typeface="Helvetica"/>
              </a:rPr>
              <a:t> </a:t>
            </a:r>
            <a:r>
              <a:rPr lang="it-IT" sz="3200" dirty="0" smtClean="0">
                <a:sym typeface="Helvetica"/>
              </a:rPr>
              <a:t>chiamate a:</a:t>
            </a:r>
          </a:p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3200" dirty="0">
              <a:sym typeface="Helvetica"/>
            </a:endParaRPr>
          </a:p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dirty="0" smtClean="0">
                <a:sym typeface="Helvetica"/>
              </a:rPr>
              <a:t>	esercitare </a:t>
            </a:r>
            <a:r>
              <a:rPr lang="it-IT" sz="3200" dirty="0">
                <a:sym typeface="Helvetica"/>
              </a:rPr>
              <a:t>il ruolo di </a:t>
            </a:r>
            <a:r>
              <a:rPr lang="it-IT" sz="3200" b="1" dirty="0">
                <a:sym typeface="Helvetica"/>
              </a:rPr>
              <a:t>interlocutori autorevoli </a:t>
            </a:r>
            <a:r>
              <a:rPr lang="it-IT" sz="3200" dirty="0">
                <a:sym typeface="Helvetica"/>
              </a:rPr>
              <a:t>con il territorio e con le istituzioni, favorendo il networking, lo </a:t>
            </a:r>
            <a:r>
              <a:rPr lang="it-IT" sz="3200" dirty="0" smtClean="0">
                <a:sym typeface="Helvetica"/>
              </a:rPr>
              <a:t>	sviluppo </a:t>
            </a:r>
            <a:r>
              <a:rPr lang="it-IT" sz="3200" dirty="0">
                <a:sym typeface="Helvetica"/>
              </a:rPr>
              <a:t>di sinergie e di progettualità comuni tra CTL e le aggregazioni nazionali, europee e </a:t>
            </a:r>
            <a:r>
              <a:rPr lang="it-IT" sz="3200" dirty="0" smtClean="0">
                <a:sym typeface="Helvetica"/>
              </a:rPr>
              <a:t>internazionali;</a:t>
            </a:r>
          </a:p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dirty="0">
                <a:sym typeface="Helvetica"/>
              </a:rPr>
              <a:t> </a:t>
            </a:r>
            <a:r>
              <a:rPr lang="it-IT" sz="3200" dirty="0" smtClean="0">
                <a:sym typeface="Helvetica"/>
              </a:rPr>
              <a:t>               partecipare </a:t>
            </a:r>
            <a:r>
              <a:rPr lang="it-IT" sz="3200" dirty="0">
                <a:sym typeface="Helvetica"/>
              </a:rPr>
              <a:t>attivamente alla realizzazione di processi innovativi </a:t>
            </a:r>
            <a:r>
              <a:rPr lang="it-IT" sz="3200" dirty="0" smtClean="0">
                <a:sym typeface="Helvetica"/>
              </a:rPr>
              <a:t>che </a:t>
            </a:r>
            <a:r>
              <a:rPr lang="it-IT" sz="3200" dirty="0">
                <a:sym typeface="Helvetica"/>
              </a:rPr>
              <a:t>contribuiscano alla competitività </a:t>
            </a:r>
            <a:r>
              <a:rPr lang="it-IT" sz="3200" dirty="0" smtClean="0">
                <a:sym typeface="Helvetica"/>
              </a:rPr>
              <a:t>della</a:t>
            </a:r>
          </a:p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dirty="0">
                <a:sym typeface="Helvetica"/>
              </a:rPr>
              <a:t> </a:t>
            </a:r>
            <a:r>
              <a:rPr lang="it-IT" sz="3200" dirty="0" smtClean="0">
                <a:sym typeface="Helvetica"/>
              </a:rPr>
              <a:t>               Lombardia </a:t>
            </a:r>
            <a:r>
              <a:rPr lang="it-IT" sz="3200" dirty="0">
                <a:sym typeface="Helvetica"/>
              </a:rPr>
              <a:t>in ambito nazionale e </a:t>
            </a:r>
            <a:r>
              <a:rPr lang="it-IT" sz="3200" dirty="0" smtClean="0">
                <a:sym typeface="Helvetica"/>
              </a:rPr>
              <a:t>internazionale.</a:t>
            </a:r>
          </a:p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3200" b="1" dirty="0">
              <a:sym typeface="Helvetica"/>
            </a:endParaRPr>
          </a:p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b="1" dirty="0" smtClean="0">
                <a:sym typeface="Helvetica"/>
              </a:rPr>
              <a:t>               OPEN </a:t>
            </a:r>
            <a:r>
              <a:rPr lang="it-IT" b="1" dirty="0">
                <a:sym typeface="Helvetica"/>
              </a:rPr>
              <a:t>INNOVATION </a:t>
            </a:r>
            <a:r>
              <a:rPr lang="it-IT" sz="3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ambiente collaborativo che aggrega gli attori dell’innovazione offrendo </a:t>
            </a:r>
            <a:r>
              <a:rPr lang="it-IT" sz="3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spazio e strumenti</a:t>
            </a:r>
          </a:p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</a:t>
            </a:r>
            <a:r>
              <a:rPr lang="it-IT" sz="3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             per attivare </a:t>
            </a:r>
            <a:r>
              <a:rPr lang="it-IT" sz="3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collaborazioni e </a:t>
            </a:r>
            <a:r>
              <a:rPr lang="it-IT" sz="3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progetti </a:t>
            </a:r>
            <a:r>
              <a:rPr lang="it-IT" sz="3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comuni sulle tematiche di sviluppo </a:t>
            </a:r>
            <a:r>
              <a:rPr lang="it-IT" sz="3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strategico della </a:t>
            </a:r>
            <a:r>
              <a:rPr lang="it-IT" sz="3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S3. I </a:t>
            </a:r>
            <a:r>
              <a:rPr lang="it-IT" sz="3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protagonisti sono le</a:t>
            </a:r>
          </a:p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</a:t>
            </a:r>
            <a:r>
              <a:rPr lang="it-IT" sz="3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             </a:t>
            </a:r>
            <a:r>
              <a:rPr lang="it-IT" sz="3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persone, con le loro competenze. La piattaforma, in una </a:t>
            </a:r>
            <a:r>
              <a:rPr lang="it-IT" sz="3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logica open </a:t>
            </a:r>
            <a:r>
              <a:rPr lang="it-IT" sz="3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source, </a:t>
            </a:r>
            <a:r>
              <a:rPr lang="it-IT" sz="3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mette </a:t>
            </a:r>
            <a:r>
              <a:rPr lang="it-IT" sz="3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IN </a:t>
            </a:r>
            <a:r>
              <a:rPr lang="it-IT" sz="3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RETE (connette) le</a:t>
            </a:r>
          </a:p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</a:t>
            </a:r>
            <a:r>
              <a:rPr lang="it-IT" sz="3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              </a:t>
            </a:r>
            <a:r>
              <a:rPr lang="it-IT" sz="3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competenze </a:t>
            </a:r>
            <a:r>
              <a:rPr lang="it-IT" sz="3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delle persone </a:t>
            </a:r>
            <a:r>
              <a:rPr lang="it-IT" sz="3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promuovendo COPROGETTAZIONE nell’ambito </a:t>
            </a:r>
            <a:r>
              <a:rPr lang="it-IT" sz="3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delle    tematiche </a:t>
            </a:r>
            <a:r>
              <a:rPr lang="it-IT" sz="32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di sviluppo </a:t>
            </a:r>
            <a:r>
              <a:rPr lang="it-IT" sz="32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  <a:sym typeface="Helvetica"/>
              </a:rPr>
              <a:t>di S3</a:t>
            </a:r>
          </a:p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3200" b="1" kern="1200" dirty="0" smtClean="0">
              <a:solidFill>
                <a:prstClr val="black"/>
              </a:solidFill>
              <a:latin typeface="Helvetica" pitchFamily="34" charset="0"/>
              <a:cs typeface="Arial" pitchFamily="34" charset="0"/>
              <a:sym typeface="Helvetica"/>
            </a:endParaRPr>
          </a:p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3200" b="1" kern="1200" dirty="0" smtClean="0">
              <a:solidFill>
                <a:prstClr val="black"/>
              </a:solidFill>
              <a:latin typeface="Helvetica" pitchFamily="34" charset="0"/>
              <a:cs typeface="Arial" pitchFamily="34" charset="0"/>
              <a:sym typeface="Helvetica"/>
            </a:endParaRP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b="1" dirty="0" smtClean="0">
                <a:sym typeface="Helvetica"/>
              </a:rPr>
              <a:t>              </a:t>
            </a:r>
            <a:endParaRPr lang="it-IT" sz="2800" b="1" kern="1200" dirty="0">
              <a:solidFill>
                <a:prstClr val="black"/>
              </a:solidFill>
              <a:latin typeface="Helvetica" pitchFamily="34" charset="0"/>
              <a:cs typeface="Arial" pitchFamily="34" charset="0"/>
              <a:sym typeface="Helvetica"/>
            </a:endParaRPr>
          </a:p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2800" b="1" kern="1200" dirty="0" smtClean="0">
              <a:solidFill>
                <a:prstClr val="black"/>
              </a:solidFill>
              <a:latin typeface="Helvetica" pitchFamily="34" charset="0"/>
              <a:cs typeface="Arial" pitchFamily="34" charset="0"/>
              <a:sym typeface="Helvetica"/>
            </a:endParaRPr>
          </a:p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2800" b="1" kern="1200" dirty="0" smtClean="0">
              <a:solidFill>
                <a:prstClr val="black"/>
              </a:solidFill>
              <a:latin typeface="Helvetica" pitchFamily="34" charset="0"/>
              <a:cs typeface="Arial" pitchFamily="34" charset="0"/>
              <a:sym typeface="Helvetica"/>
            </a:endParaRPr>
          </a:p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2800" b="1" kern="1200" dirty="0">
              <a:solidFill>
                <a:prstClr val="black"/>
              </a:solidFill>
              <a:latin typeface="Helvetica" pitchFamily="34" charset="0"/>
              <a:cs typeface="Arial" pitchFamily="34" charset="0"/>
              <a:sym typeface="Helvetica"/>
            </a:endParaRPr>
          </a:p>
          <a:p>
            <a:pPr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2800" b="1" dirty="0"/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b="1" dirty="0" smtClean="0"/>
              <a:t>           </a:t>
            </a:r>
            <a:r>
              <a:rPr lang="it-IT" sz="2800" b="1" dirty="0" smtClean="0">
                <a:sym typeface="Helvetica"/>
              </a:rPr>
              <a:t>           </a:t>
            </a: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b="1" dirty="0">
                <a:sym typeface="Helvetica"/>
              </a:rPr>
              <a:t> </a:t>
            </a:r>
            <a:r>
              <a:rPr lang="it-IT" sz="2800" b="1" dirty="0" smtClean="0">
                <a:sym typeface="Helvetica"/>
              </a:rPr>
              <a:t>          </a:t>
            </a:r>
            <a:endParaRPr lang="it-IT" sz="2800" b="1" dirty="0" smtClean="0"/>
          </a:p>
        </p:txBody>
      </p:sp>
      <p:sp>
        <p:nvSpPr>
          <p:cNvPr id="369" name="Shape 369"/>
          <p:cNvSpPr/>
          <p:nvPr/>
        </p:nvSpPr>
        <p:spPr>
          <a:xfrm>
            <a:off x="612140" y="1679627"/>
            <a:ext cx="18226882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3200" b="1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b="0" dirty="0"/>
          </a:p>
        </p:txBody>
      </p:sp>
      <p:sp>
        <p:nvSpPr>
          <p:cNvPr id="370" name="Shape 370"/>
          <p:cNvSpPr/>
          <p:nvPr/>
        </p:nvSpPr>
        <p:spPr>
          <a:xfrm>
            <a:off x="628402" y="902637"/>
            <a:ext cx="17691061" cy="116954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it-IT" dirty="0" smtClean="0"/>
              <a:t>ASSE </a:t>
            </a:r>
            <a:r>
              <a:rPr lang="it-IT" dirty="0"/>
              <a:t>1: «RAFFORZARE LA RICERCA, LO SVILUPPO TECNOLOGICO E L’INNOVAZIONE</a:t>
            </a:r>
            <a:r>
              <a:rPr lang="it-IT" b="0" dirty="0"/>
              <a:t>»</a:t>
            </a:r>
          </a:p>
          <a:p>
            <a:endParaRPr dirty="0"/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24148" y="806209"/>
            <a:ext cx="720000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Decisione 3"/>
          <p:cNvSpPr/>
          <p:nvPr/>
        </p:nvSpPr>
        <p:spPr>
          <a:xfrm>
            <a:off x="1367301" y="4244854"/>
            <a:ext cx="914400" cy="612648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Freccia circolare a destra 1"/>
          <p:cNvSpPr/>
          <p:nvPr/>
        </p:nvSpPr>
        <p:spPr>
          <a:xfrm>
            <a:off x="1500814" y="7822953"/>
            <a:ext cx="647374" cy="802905"/>
          </a:xfrm>
          <a:prstGeom prst="curvedRightArrow">
            <a:avLst/>
          </a:prstGeom>
          <a:solidFill>
            <a:srgbClr val="FFFFFF"/>
          </a:solidFill>
          <a:ln w="25400" cap="flat">
            <a:solidFill>
              <a:srgbClr val="FFC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Decisione 15"/>
          <p:cNvSpPr/>
          <p:nvPr/>
        </p:nvSpPr>
        <p:spPr>
          <a:xfrm>
            <a:off x="1500814" y="5482968"/>
            <a:ext cx="914400" cy="612648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Freccia circolare a destra 19"/>
          <p:cNvSpPr/>
          <p:nvPr/>
        </p:nvSpPr>
        <p:spPr>
          <a:xfrm>
            <a:off x="1500814" y="9231144"/>
            <a:ext cx="647374" cy="802905"/>
          </a:xfrm>
          <a:prstGeom prst="curvedRightArrow">
            <a:avLst/>
          </a:prstGeom>
          <a:solidFill>
            <a:srgbClr val="FFFFFF"/>
          </a:solidFill>
          <a:ln w="25400" cap="flat">
            <a:solidFill>
              <a:srgbClr val="FFC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Decisione 20"/>
          <p:cNvSpPr/>
          <p:nvPr/>
        </p:nvSpPr>
        <p:spPr>
          <a:xfrm>
            <a:off x="1344115" y="10455419"/>
            <a:ext cx="914400" cy="612648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00305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537495" y="1662854"/>
            <a:ext cx="18226882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3200" b="1">
                <a:solidFill>
                  <a:srgbClr val="FFC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3200" b="1" dirty="0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ASSE 1: «RAFFORZARE LA RICERCA, LO SVILUPPO TECNOLOGICO E L’INNOVAZIONE»</a:t>
            </a: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24148" y="806209"/>
            <a:ext cx="720000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/>
          <p:cNvSpPr txBox="1"/>
          <p:nvPr/>
        </p:nvSpPr>
        <p:spPr>
          <a:xfrm>
            <a:off x="1219200" y="2509625"/>
            <a:ext cx="21924948" cy="1692769"/>
          </a:xfrm>
          <a:prstGeom prst="rect">
            <a:avLst/>
          </a:prstGeom>
          <a:noFill/>
          <a:ln w="5715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algn="ctr"/>
            <a:r>
              <a:rPr lang="it-IT" b="1" dirty="0" smtClean="0">
                <a:latin typeface="+mn-lt"/>
              </a:rPr>
              <a:t>ECOSISTEMA DELL’INNOVAZIONE: SISTEMA DI GOVERNANCE </a:t>
            </a:r>
          </a:p>
          <a:p>
            <a:pPr algn="ctr"/>
            <a:r>
              <a:rPr lang="it-IT" sz="3200" b="1" dirty="0" smtClean="0">
                <a:latin typeface="+mn-lt"/>
              </a:rPr>
              <a:t>(</a:t>
            </a:r>
            <a:r>
              <a:rPr lang="it-IT" sz="3200" b="1" dirty="0">
                <a:latin typeface="+mn-lt"/>
              </a:rPr>
              <a:t>DELIBERAZIONE N° X / 6248 Seduta del </a:t>
            </a:r>
            <a:r>
              <a:rPr lang="it-IT" sz="3200" b="1" dirty="0" smtClean="0">
                <a:latin typeface="+mn-lt"/>
              </a:rPr>
              <a:t>20/02/2017 </a:t>
            </a:r>
            <a:r>
              <a:rPr lang="it-IT" sz="2800" b="1" dirty="0">
                <a:latin typeface="+mn-lt"/>
              </a:rPr>
              <a:t>in attuazione all’art. 2, </a:t>
            </a:r>
            <a:r>
              <a:rPr lang="it-IT" sz="2800" b="1" dirty="0" smtClean="0">
                <a:latin typeface="+mn-lt"/>
              </a:rPr>
              <a:t>comma 1 </a:t>
            </a:r>
            <a:r>
              <a:rPr lang="it-IT" sz="2800" b="1" dirty="0">
                <a:latin typeface="+mn-lt"/>
              </a:rPr>
              <a:t>della </a:t>
            </a:r>
            <a:r>
              <a:rPr lang="it-IT" sz="2800" b="1" dirty="0" err="1">
                <a:latin typeface="+mn-lt"/>
              </a:rPr>
              <a:t>Lr</a:t>
            </a:r>
            <a:r>
              <a:rPr lang="it-IT" sz="2800" b="1" dirty="0">
                <a:latin typeface="+mn-lt"/>
              </a:rPr>
              <a:t> n. </a:t>
            </a:r>
            <a:r>
              <a:rPr lang="it-IT" sz="2800" b="1" dirty="0" smtClean="0">
                <a:latin typeface="+mn-lt"/>
              </a:rPr>
              <a:t>29/2016)</a:t>
            </a:r>
            <a:endParaRPr lang="it-IT" sz="2800" b="1" dirty="0">
              <a:latin typeface="+mn-lt"/>
            </a:endParaRPr>
          </a:p>
          <a:p>
            <a:pPr algn="ctr"/>
            <a:endParaRPr lang="it-IT" sz="3000" b="1" dirty="0">
              <a:latin typeface="+mn-lt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581331" y="5406285"/>
            <a:ext cx="217721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Lunedì 20 febbraio 2017 è stata costituita la </a:t>
            </a:r>
            <a:r>
              <a:rPr lang="it-IT" sz="4800" b="1" dirty="0">
                <a:latin typeface="Helvetica" panose="020B0604020202020204" pitchFamily="34" charset="0"/>
                <a:cs typeface="Helvetica" panose="020B0604020202020204" pitchFamily="34" charset="0"/>
              </a:rPr>
              <a:t>Cabina di regia </a:t>
            </a:r>
            <a:r>
              <a:rPr lang="it-IT" sz="4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interassessorile</a:t>
            </a:r>
            <a:r>
              <a:rPr lang="it-IT" sz="4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per la ricerca e l'innovazione che ha tra i suoi compiti la stesura della proposta di </a:t>
            </a:r>
            <a:r>
              <a:rPr lang="it-IT" b="1" dirty="0">
                <a:latin typeface="Helvetica" panose="020B0604020202020204" pitchFamily="34" charset="0"/>
                <a:cs typeface="Helvetica" panose="020B0604020202020204" pitchFamily="34" charset="0"/>
              </a:rPr>
              <a:t>Programma strategico triennale sulla ricerca, l'innovazione e il trasferimento tecnologico 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in tutti i diversi settori. La Cabina è guidata dal Presidente della Regione o </a:t>
            </a:r>
            <a:r>
              <a:rPr lang="it-IT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 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sua delega dall'Assessore all'Università, Ricerca e Open </a:t>
            </a:r>
            <a:r>
              <a:rPr lang="it-IT" dirty="0" err="1">
                <a:latin typeface="Helvetica" panose="020B0604020202020204" pitchFamily="34" charset="0"/>
                <a:cs typeface="Helvetica" panose="020B0604020202020204" pitchFamily="34" charset="0"/>
              </a:rPr>
              <a:t>Innovation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 e coinvolge gli Assessori a: Economia, crescita e sviluppo; Ambiente; Agricoltura; Infrastrutture; Welfare; Istruzione, formazione e lavoro; Sviluppo economico; Protezione civile; </a:t>
            </a:r>
            <a:endParaRPr lang="it-IT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it-IT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it-IT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Durante 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i </a:t>
            </a:r>
            <a:r>
              <a:rPr lang="it-IT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lavori della giornata del 06/04/2017 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è stata </a:t>
            </a:r>
            <a:r>
              <a:rPr lang="it-IT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istituita 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la 'Cabina di regia inter assessorile' prevista dalla Legge 29. Avrà il compito </a:t>
            </a:r>
            <a:r>
              <a:rPr lang="it-IT" b="1" dirty="0">
                <a:latin typeface="Helvetica" panose="020B0604020202020204" pitchFamily="34" charset="0"/>
                <a:cs typeface="Helvetica" panose="020B0604020202020204" pitchFamily="34" charset="0"/>
              </a:rPr>
              <a:t>di </a:t>
            </a:r>
            <a:r>
              <a:rPr lang="it-IT" sz="4800" b="1" dirty="0">
                <a:latin typeface="Helvetica" panose="020B0604020202020204" pitchFamily="34" charset="0"/>
                <a:cs typeface="Helvetica" panose="020B0604020202020204" pitchFamily="34" charset="0"/>
              </a:rPr>
              <a:t>coordinare tutte le politiche regionali riguardanti ricerca, innovazione e trasferimento tecnologico</a:t>
            </a:r>
            <a:r>
              <a:rPr lang="it-IT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., in una logica che esclude iniziative 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a sé </a:t>
            </a:r>
            <a:r>
              <a:rPr lang="it-IT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stanti e promuove azioni 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concordate, condivise e frutto di una visione di insieme.</a:t>
            </a:r>
            <a:endParaRPr lang="it-IT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627929" y="5554035"/>
            <a:ext cx="848741" cy="808356"/>
          </a:xfrm>
          <a:prstGeom prst="rightArrow">
            <a:avLst/>
          </a:prstGeom>
          <a:solidFill>
            <a:srgbClr val="00B050"/>
          </a:solidFill>
          <a:ln w="25400" cap="flat">
            <a:solidFill>
              <a:srgbClr val="00B05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endParaRPr lang="en-GB"/>
          </a:p>
        </p:txBody>
      </p:sp>
      <p:sp>
        <p:nvSpPr>
          <p:cNvPr id="26" name="Freccia a destra 25"/>
          <p:cNvSpPr/>
          <p:nvPr/>
        </p:nvSpPr>
        <p:spPr>
          <a:xfrm>
            <a:off x="575600" y="9432349"/>
            <a:ext cx="953400" cy="808356"/>
          </a:xfrm>
          <a:prstGeom prst="rightArrow">
            <a:avLst/>
          </a:prstGeom>
          <a:solidFill>
            <a:srgbClr val="00B050"/>
          </a:solidFill>
          <a:ln w="25400" cap="flat">
            <a:solidFill>
              <a:srgbClr val="00B05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5075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/>
        </p:nvSpPr>
        <p:spPr>
          <a:xfrm>
            <a:off x="2206551" y="726913"/>
            <a:ext cx="18226882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3200" b="1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ASSE 1: «RAFFORZARE LA RICERCA, LO SVILUPPO TECNOLOGICO E L’INNOVAZIONE</a:t>
            </a:r>
            <a:r>
              <a:rPr b="0" dirty="0"/>
              <a:t>»</a:t>
            </a:r>
          </a:p>
        </p:txBody>
      </p:sp>
      <p:sp>
        <p:nvSpPr>
          <p:cNvPr id="378" name="Shape 378"/>
          <p:cNvSpPr/>
          <p:nvPr/>
        </p:nvSpPr>
        <p:spPr>
          <a:xfrm>
            <a:off x="9562701" y="806209"/>
            <a:ext cx="184731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 dirty="0"/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24148" y="806209"/>
            <a:ext cx="720000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314080" y="2451906"/>
            <a:ext cx="4611686" cy="740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Aft>
                <a:spcPts val="0"/>
              </a:spcAft>
              <a:buClr>
                <a:srgbClr val="1F497D"/>
              </a:buClr>
              <a:buNone/>
            </a:pPr>
            <a:r>
              <a:rPr lang="it-IT" sz="2400" b="1" dirty="0">
                <a:solidFill>
                  <a:prstClr val="black"/>
                </a:solidFill>
                <a:latin typeface="Helvetica" pitchFamily="34" charset="0"/>
                <a:cs typeface="Arial" pitchFamily="34" charset="0"/>
              </a:rPr>
              <a:t>Legge N. 29 del 23/11/16</a:t>
            </a:r>
          </a:p>
          <a:p>
            <a:pPr marL="0" indent="0" defTabSz="457200">
              <a:spcAft>
                <a:spcPts val="0"/>
              </a:spcAft>
              <a:buClr>
                <a:srgbClr val="1F497D"/>
              </a:buClr>
              <a:buNone/>
            </a:pPr>
            <a:r>
              <a:rPr lang="it-IT" sz="2400" b="1" dirty="0">
                <a:solidFill>
                  <a:prstClr val="black"/>
                </a:solidFill>
                <a:latin typeface="Helvetica" pitchFamily="34" charset="0"/>
                <a:cs typeface="Arial" pitchFamily="34" charset="0"/>
              </a:rPr>
              <a:t> «Lombardia è ricerca e innovazione»</a:t>
            </a:r>
            <a:r>
              <a:rPr lang="it-IT" sz="24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</a:rPr>
              <a:t>:</a:t>
            </a:r>
          </a:p>
          <a:p>
            <a:pPr marL="0" indent="0" algn="just" defTabSz="457200">
              <a:spcAft>
                <a:spcPts val="0"/>
              </a:spcAft>
              <a:buClr>
                <a:srgbClr val="1F497D"/>
              </a:buClr>
              <a:buNone/>
            </a:pPr>
            <a:endParaRPr lang="it-IT" sz="2400" dirty="0">
              <a:solidFill>
                <a:prstClr val="black"/>
              </a:solidFill>
              <a:latin typeface="Helvetica" pitchFamily="34" charset="0"/>
              <a:cs typeface="Arial" pitchFamily="34" charset="0"/>
            </a:endParaRPr>
          </a:p>
          <a:p>
            <a:pPr marL="182563" indent="-182563" algn="just" defTabSz="457200">
              <a:spcAft>
                <a:spcPts val="600"/>
              </a:spcAft>
              <a:buClr>
                <a:srgbClr val="1F497D"/>
              </a:buClr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</a:rPr>
              <a:t>Potenzia l’investimento regionale in ricerca e innovazione</a:t>
            </a:r>
          </a:p>
          <a:p>
            <a:pPr marL="182563" indent="-182563" algn="just" defTabSz="457200">
              <a:spcAft>
                <a:spcPts val="600"/>
              </a:spcAft>
              <a:buClr>
                <a:srgbClr val="1F497D"/>
              </a:buClr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</a:rPr>
              <a:t>Istituisce la Cabina di Regia interassessorile e il Foro per la Ricerca e Innovazione per la costruzione di un Piano strategico triennale</a:t>
            </a:r>
          </a:p>
          <a:p>
            <a:pPr marL="182563" indent="-182563" algn="just" defTabSz="457200">
              <a:spcAft>
                <a:spcPts val="600"/>
              </a:spcAft>
              <a:buClr>
                <a:srgbClr val="1F497D"/>
              </a:buClr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</a:rPr>
              <a:t>Sviluppa settori strategici emergenti ad alto potenziale </a:t>
            </a:r>
          </a:p>
          <a:p>
            <a:pPr marL="182563" indent="-182563" algn="just" defTabSz="457200">
              <a:spcAft>
                <a:spcPts val="600"/>
              </a:spcAft>
              <a:buClr>
                <a:srgbClr val="1F497D"/>
              </a:buClr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</a:rPr>
              <a:t>Valorizza il lavoro di ricerca sostenendo percorsi tra imprese e università</a:t>
            </a:r>
          </a:p>
          <a:p>
            <a:pPr marL="182563" indent="-182563" algn="just" defTabSz="457200">
              <a:spcAft>
                <a:spcPts val="600"/>
              </a:spcAft>
              <a:buClr>
                <a:srgbClr val="1F497D"/>
              </a:buClr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</a:rPr>
              <a:t>PP – acquisto di soluzioni innovative da parte RL </a:t>
            </a:r>
          </a:p>
          <a:p>
            <a:pPr marL="182563" indent="-182563" algn="just" defTabSz="457200">
              <a:spcAft>
                <a:spcPts val="600"/>
              </a:spcAft>
              <a:buClr>
                <a:srgbClr val="1F497D"/>
              </a:buClr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</a:rPr>
              <a:t>Messa a disposizione dati regionali (Open Data)</a:t>
            </a:r>
          </a:p>
          <a:p>
            <a:pPr marL="182563" indent="-182563" algn="just" defTabSz="457200">
              <a:spcAft>
                <a:spcPts val="600"/>
              </a:spcAft>
              <a:buClr>
                <a:srgbClr val="1F497D"/>
              </a:buClr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</a:rPr>
              <a:t>Agevolazioni fiscali per imprese che si insediano in Lombardia e sviluppano progetti di ricerca</a:t>
            </a:r>
          </a:p>
          <a:p>
            <a:pPr marL="182563" indent="-182563" algn="just" defTabSz="457200">
              <a:spcAft>
                <a:spcPts val="600"/>
              </a:spcAft>
              <a:buClr>
                <a:srgbClr val="1F497D"/>
              </a:buClr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</a:rPr>
              <a:t>… … …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6455529" y="3355350"/>
            <a:ext cx="6974139" cy="456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algn="just" defTabSz="457200">
              <a:spcAft>
                <a:spcPts val="600"/>
              </a:spcAft>
              <a:buClr>
                <a:srgbClr val="1F497D"/>
              </a:buClr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prstClr val="black"/>
                </a:solidFill>
                <a:latin typeface="Helvetica" pitchFamily="34" charset="0"/>
                <a:cs typeface="Arial" pitchFamily="34" charset="0"/>
              </a:rPr>
              <a:t>Open Innovation</a:t>
            </a:r>
            <a:r>
              <a:rPr lang="it-IT" sz="24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</a:rPr>
              <a:t>: ambiente collaborativo che aggrega gli attori dell’innovazione offrendo uno spazio e degli strumenti per attivare collaborazioni e realizzare progetti comuni </a:t>
            </a:r>
            <a:r>
              <a:rPr lang="it-IT" sz="24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</a:rPr>
              <a:t>sulle tematiche di sviluppo strategico individuate dalla S3. </a:t>
            </a:r>
            <a:r>
              <a:rPr lang="it-IT" sz="24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</a:rPr>
              <a:t>I protagonisti sono le persone, con le loro </a:t>
            </a:r>
            <a:r>
              <a:rPr lang="it-IT" sz="2400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</a:rPr>
              <a:t>competenze. Mette IN RETE le competenze delle persone promuovendo la CO-PROGETTAZIONE nell’ambito delle tematiche di sviluppo indicate dalla S3.</a:t>
            </a:r>
          </a:p>
          <a:p>
            <a:pPr marL="0" indent="0" algn="just" defTabSz="457200">
              <a:spcAft>
                <a:spcPts val="600"/>
              </a:spcAft>
              <a:buClr>
                <a:srgbClr val="1F497D"/>
              </a:buClr>
              <a:buNone/>
            </a:pPr>
            <a:endParaRPr lang="it-IT" sz="2400" dirty="0">
              <a:solidFill>
                <a:prstClr val="black"/>
              </a:solidFill>
              <a:latin typeface="Helvetica" pitchFamily="34" charset="0"/>
              <a:cs typeface="Arial" pitchFamily="34" charset="0"/>
            </a:endParaRPr>
          </a:p>
          <a:p>
            <a:pPr marL="182563" indent="-182563" algn="just" defTabSz="457200">
              <a:spcAft>
                <a:spcPts val="600"/>
              </a:spcAft>
              <a:buClr>
                <a:srgbClr val="1F497D"/>
              </a:buClr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prstClr val="black"/>
                </a:solidFill>
                <a:latin typeface="Helvetica" pitchFamily="34" charset="0"/>
                <a:cs typeface="Arial" pitchFamily="34" charset="0"/>
              </a:rPr>
              <a:t>Cluster tecnologici lombardi</a:t>
            </a:r>
            <a:r>
              <a:rPr lang="it-IT" sz="2400" dirty="0">
                <a:solidFill>
                  <a:prstClr val="black"/>
                </a:solidFill>
                <a:latin typeface="Helvetica" pitchFamily="34" charset="0"/>
                <a:cs typeface="Arial" pitchFamily="34" charset="0"/>
              </a:rPr>
              <a:t>: nove CTL chiamati a svolgere un’azione di governance intermedia tra Regione Lombardia e il territorio</a:t>
            </a:r>
          </a:p>
        </p:txBody>
      </p:sp>
      <p:sp>
        <p:nvSpPr>
          <p:cNvPr id="10" name="Textframe 13"/>
          <p:cNvSpPr txBox="1"/>
          <p:nvPr>
            <p:custDataLst>
              <p:tags r:id="rId1"/>
            </p:custDataLst>
          </p:nvPr>
        </p:nvSpPr>
        <p:spPr>
          <a:xfrm>
            <a:off x="16455529" y="2634786"/>
            <a:ext cx="3977904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 defTabSz="457200">
              <a:buClr>
                <a:prstClr val="black"/>
              </a:buClr>
              <a:buSzPct val="100000"/>
            </a:pPr>
            <a:r>
              <a:rPr lang="it-IT" sz="2800" b="1" dirty="0">
                <a:solidFill>
                  <a:prstClr val="black"/>
                </a:solidFill>
                <a:latin typeface="Helvetica" pitchFamily="34" charset="0"/>
                <a:cs typeface="Arial" pitchFamily="34" charset="0"/>
              </a:rPr>
              <a:t>Ambienti abilitanti</a:t>
            </a:r>
            <a:endParaRPr lang="it-IT" sz="2800" dirty="0">
              <a:solidFill>
                <a:prstClr val="black"/>
              </a:solidFill>
              <a:latin typeface="Helvetica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92230" y="2208066"/>
            <a:ext cx="9492890" cy="740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Aft>
                <a:spcPts val="0"/>
              </a:spcAft>
              <a:buClr>
                <a:srgbClr val="1F497D"/>
              </a:buClr>
              <a:buNone/>
            </a:pPr>
            <a:r>
              <a:rPr lang="it-IT" sz="2400" b="1" dirty="0" smtClean="0">
                <a:solidFill>
                  <a:prstClr val="black"/>
                </a:solidFill>
                <a:latin typeface="Helvetica" pitchFamily="34" charset="0"/>
                <a:cs typeface="Arial" pitchFamily="34" charset="0"/>
              </a:rPr>
              <a:t>Strategia di specializzazione intelligente</a:t>
            </a:r>
            <a:endParaRPr lang="it-IT" sz="2400" dirty="0">
              <a:solidFill>
                <a:prstClr val="black"/>
              </a:solidFill>
              <a:latin typeface="Helvetica" pitchFamily="34" charset="0"/>
              <a:cs typeface="Arial" pitchFamily="34" charset="0"/>
            </a:endParaRPr>
          </a:p>
          <a:p>
            <a:pPr marL="0" indent="0" algn="just" defTabSz="457200">
              <a:spcAft>
                <a:spcPts val="0"/>
              </a:spcAft>
              <a:buClr>
                <a:srgbClr val="1F497D"/>
              </a:buClr>
              <a:buNone/>
            </a:pPr>
            <a:endParaRPr lang="it-IT" sz="2400" dirty="0">
              <a:solidFill>
                <a:prstClr val="black"/>
              </a:solidFill>
              <a:latin typeface="Helvetica" pitchFamily="34" charset="0"/>
              <a:cs typeface="Arial" pitchFamily="34" charset="0"/>
            </a:endParaRPr>
          </a:p>
          <a:p>
            <a:pPr algn="just"/>
            <a:r>
              <a:rPr lang="it-IT" sz="2400" dirty="0"/>
              <a:t>Con il termine inglese</a:t>
            </a:r>
            <a:r>
              <a:rPr lang="it-IT" sz="2400" i="1" dirty="0"/>
              <a:t> cross-</a:t>
            </a:r>
            <a:r>
              <a:rPr lang="it-IT" sz="2400" i="1" dirty="0" err="1"/>
              <a:t>fertilization</a:t>
            </a:r>
            <a:r>
              <a:rPr lang="it-IT" sz="2400" i="1" dirty="0"/>
              <a:t> </a:t>
            </a:r>
            <a:r>
              <a:rPr lang="it-IT" sz="2400" dirty="0"/>
              <a:t>(letteralmente: fertilizzazione incrociata) si intende in generale l’interazione di diverse competenze ed esperienze per dare vita a qualcosa di nuovo</a:t>
            </a:r>
            <a:r>
              <a:rPr lang="it-IT" sz="2400" dirty="0" smtClean="0"/>
              <a:t>.</a:t>
            </a:r>
            <a:endParaRPr lang="it-IT" sz="2400" dirty="0"/>
          </a:p>
          <a:p>
            <a:pPr algn="just"/>
            <a:r>
              <a:rPr lang="it-IT" sz="2400" dirty="0"/>
              <a:t>Nell’ambito della S3 di Regione Lombardia la cross-</a:t>
            </a:r>
            <a:r>
              <a:rPr lang="it-IT" sz="2400" dirty="0" err="1"/>
              <a:t>fertilization</a:t>
            </a:r>
            <a:r>
              <a:rPr lang="it-IT" sz="2400" dirty="0"/>
              <a:t> viene interpretata come lo scambio e il reciproco arricchimento tra ambiti tecnologici e settori produttivi diversi, attività che può creare opportunità per favorire la nascita di possibili Industrie </a:t>
            </a:r>
            <a:r>
              <a:rPr lang="it-IT" sz="2400" dirty="0" smtClean="0"/>
              <a:t>Emergenti.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Tra </a:t>
            </a:r>
            <a:r>
              <a:rPr lang="it-IT" sz="2400" dirty="0"/>
              <a:t>gli strumenti con i quali Regione vuole favorire la cross-</a:t>
            </a:r>
            <a:r>
              <a:rPr lang="it-IT" sz="2400" dirty="0" err="1"/>
              <a:t>fertilization</a:t>
            </a:r>
            <a:r>
              <a:rPr lang="it-IT" sz="2400" dirty="0"/>
              <a:t> delle idee, stimolando così le innovazioni orientate ai nuovi bisogni di mercato e del cittadino, rientrano i Cluster Tecnologici Lombardi e la piattaforma di Open </a:t>
            </a:r>
            <a:r>
              <a:rPr lang="it-IT" sz="2400" dirty="0" err="1"/>
              <a:t>Innovation</a:t>
            </a:r>
            <a:r>
              <a:rPr lang="it-IT" sz="2400" dirty="0" smtClean="0"/>
              <a:t>.</a:t>
            </a:r>
          </a:p>
          <a:p>
            <a:pPr marL="0" indent="0" algn="just">
              <a:buNone/>
            </a:pPr>
            <a:endParaRPr lang="it-IT" sz="2400" dirty="0" smtClean="0"/>
          </a:p>
          <a:p>
            <a:pPr algn="just"/>
            <a:r>
              <a:rPr lang="it-IT" sz="2400" dirty="0"/>
              <a:t>Con la strategia di specializzazione richiesta dalla Commissione Europea, Regione Lombardia coglie la grande opportunità di </a:t>
            </a:r>
            <a:r>
              <a:rPr lang="it-IT" sz="2400" b="1" dirty="0"/>
              <a:t>cambiare il modo di leggere il proprio territorio </a:t>
            </a:r>
            <a:r>
              <a:rPr lang="it-IT" sz="2400" dirty="0"/>
              <a:t>rispetto al passato, passando </a:t>
            </a:r>
            <a:r>
              <a:rPr lang="it-IT" sz="2400" b="1" dirty="0"/>
              <a:t>da un approccio verticale</a:t>
            </a:r>
            <a:r>
              <a:rPr lang="it-IT" sz="2400" dirty="0"/>
              <a:t>, con una visione per settori tradizionali, </a:t>
            </a:r>
            <a:r>
              <a:rPr lang="it-IT" sz="2400" b="1" dirty="0"/>
              <a:t>ad una nuova logica orizzontale con una visione per “sistemi di competenza”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17249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/>
        </p:nvSpPr>
        <p:spPr>
          <a:xfrm>
            <a:off x="15037918" y="9887619"/>
            <a:ext cx="8898138" cy="2638809"/>
          </a:xfrm>
          <a:prstGeom prst="rect">
            <a:avLst/>
          </a:prstGeom>
          <a:solidFill>
            <a:srgbClr val="A1A3A3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1202761" y="2476276"/>
            <a:ext cx="18277000" cy="1270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tIns="91439" bIns="91439" anchor="ctr"/>
          <a:lstStyle/>
          <a:p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794746" y="1664786"/>
            <a:ext cx="18226882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3200" b="1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ASSE 1: «RAFFORZARE LA RICERCA, LO SVILUPPO TECNOLOGICO E L’INNOVAZIONE</a:t>
            </a:r>
            <a:r>
              <a:rPr b="0"/>
              <a:t>»</a:t>
            </a:r>
          </a:p>
        </p:txBody>
      </p:sp>
      <p:sp>
        <p:nvSpPr>
          <p:cNvPr id="383" name="Shape 383"/>
          <p:cNvSpPr/>
          <p:nvPr/>
        </p:nvSpPr>
        <p:spPr>
          <a:xfrm>
            <a:off x="919930" y="907348"/>
            <a:ext cx="6795450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ATTUAZIONE AL </a:t>
            </a:r>
            <a:r>
              <a:rPr lang="it-IT" dirty="0" smtClean="0"/>
              <a:t>1° GIUGNO</a:t>
            </a:r>
            <a:r>
              <a:rPr dirty="0" smtClean="0"/>
              <a:t> </a:t>
            </a:r>
            <a:r>
              <a:rPr dirty="0"/>
              <a:t>2017</a:t>
            </a:r>
          </a:p>
        </p:txBody>
      </p:sp>
      <p:pic>
        <p:nvPicPr>
          <p:cNvPr id="38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0330" y="4447800"/>
            <a:ext cx="252127" cy="252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47160" y="4993216"/>
            <a:ext cx="252127" cy="252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1596" y="5508495"/>
            <a:ext cx="252127" cy="252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1595" y="5984049"/>
            <a:ext cx="252127" cy="252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7055" y="6459602"/>
            <a:ext cx="252128" cy="252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1725" y="12400428"/>
            <a:ext cx="251997" cy="25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Shape 391"/>
          <p:cNvSpPr/>
          <p:nvPr/>
        </p:nvSpPr>
        <p:spPr>
          <a:xfrm>
            <a:off x="15037918" y="10109800"/>
            <a:ext cx="9062483" cy="21944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defRPr sz="40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dirty="0" smtClean="0"/>
              <a:t>VALORE COMPLESSIVO</a:t>
            </a:r>
            <a:br>
              <a:rPr lang="it-IT" dirty="0" smtClean="0"/>
            </a:br>
            <a:r>
              <a:rPr sz="5400" dirty="0" smtClean="0">
                <a:solidFill>
                  <a:srgbClr val="FFC000"/>
                </a:solidFill>
              </a:rPr>
              <a:t>140 </a:t>
            </a:r>
            <a:r>
              <a:rPr sz="5400" dirty="0" err="1">
                <a:solidFill>
                  <a:srgbClr val="FFC000"/>
                </a:solidFill>
              </a:rPr>
              <a:t>mln</a:t>
            </a:r>
            <a:r>
              <a:rPr sz="5400" dirty="0">
                <a:solidFill>
                  <a:srgbClr val="FFC000"/>
                </a:solidFill>
              </a:rPr>
              <a:t> € </a:t>
            </a:r>
            <a:endParaRPr lang="it-IT" sz="48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  <a:defRPr sz="40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000" dirty="0" smtClean="0"/>
              <a:t>(</a:t>
            </a:r>
            <a:r>
              <a:rPr dirty="0" smtClean="0"/>
              <a:t>40 </a:t>
            </a:r>
            <a:r>
              <a:rPr dirty="0" err="1"/>
              <a:t>mln</a:t>
            </a:r>
            <a:r>
              <a:rPr dirty="0"/>
              <a:t> </a:t>
            </a:r>
            <a:r>
              <a:rPr dirty="0" smtClean="0"/>
              <a:t>€ </a:t>
            </a:r>
            <a:r>
              <a:rPr dirty="0" err="1"/>
              <a:t>risorse</a:t>
            </a:r>
            <a:r>
              <a:rPr dirty="0"/>
              <a:t> </a:t>
            </a:r>
            <a:r>
              <a:rPr dirty="0" smtClean="0"/>
              <a:t>POR</a:t>
            </a:r>
            <a:r>
              <a:rPr lang="it-IT" dirty="0" smtClean="0"/>
              <a:t> </a:t>
            </a:r>
            <a:r>
              <a:rPr dirty="0" smtClean="0"/>
              <a:t>FESR</a:t>
            </a:r>
            <a:r>
              <a:rPr lang="it-IT" dirty="0" smtClean="0"/>
              <a:t>)</a:t>
            </a:r>
            <a:endParaRPr sz="5600" dirty="0"/>
          </a:p>
        </p:txBody>
      </p:sp>
      <p:pic>
        <p:nvPicPr>
          <p:cNvPr id="393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30245" y="9384586"/>
            <a:ext cx="1215345" cy="1215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9822" y="7849611"/>
            <a:ext cx="252127" cy="25213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392"/>
          <p:cNvSpPr/>
          <p:nvPr/>
        </p:nvSpPr>
        <p:spPr>
          <a:xfrm>
            <a:off x="1202761" y="2680693"/>
            <a:ext cx="18751294" cy="102304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lnSpc>
                <a:spcPct val="90000"/>
              </a:lnSpc>
              <a:spcBef>
                <a:spcPts val="2000"/>
              </a:spcBef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400" dirty="0" smtClean="0"/>
              <a:t>76</a:t>
            </a:r>
            <a:r>
              <a:rPr sz="4400" dirty="0" smtClean="0"/>
              <a:t>% </a:t>
            </a:r>
            <a:r>
              <a:rPr b="1" dirty="0" err="1"/>
              <a:t>Totale</a:t>
            </a:r>
            <a:r>
              <a:rPr b="1" dirty="0"/>
              <a:t> </a:t>
            </a:r>
            <a:r>
              <a:rPr b="1" dirty="0" err="1"/>
              <a:t>risorse</a:t>
            </a:r>
            <a:r>
              <a:rPr b="1" dirty="0"/>
              <a:t> </a:t>
            </a:r>
            <a:r>
              <a:rPr b="1" dirty="0" err="1"/>
              <a:t>programmate</a:t>
            </a:r>
            <a:r>
              <a:rPr b="1" dirty="0"/>
              <a:t> </a:t>
            </a:r>
            <a:r>
              <a:rPr b="0" dirty="0"/>
              <a:t>(con DGR): </a:t>
            </a:r>
            <a:r>
              <a:rPr sz="4400" dirty="0" smtClean="0"/>
              <a:t>2</a:t>
            </a:r>
            <a:r>
              <a:rPr lang="it-IT" sz="4400" dirty="0" smtClean="0"/>
              <a:t>65,1 </a:t>
            </a:r>
            <a:r>
              <a:rPr lang="it-IT" dirty="0" smtClean="0"/>
              <a:t>m</a:t>
            </a:r>
            <a:r>
              <a:rPr dirty="0" smtClean="0"/>
              <a:t>ln </a:t>
            </a:r>
            <a:r>
              <a:rPr dirty="0"/>
              <a:t>€ </a:t>
            </a:r>
            <a:r>
              <a:rPr dirty="0" err="1"/>
              <a:t>su</a:t>
            </a:r>
            <a:r>
              <a:rPr dirty="0"/>
              <a:t> </a:t>
            </a:r>
            <a:r>
              <a:rPr sz="4400" dirty="0" smtClean="0"/>
              <a:t>349,4</a:t>
            </a:r>
            <a:r>
              <a:rPr lang="it-IT" sz="4400" dirty="0" smtClean="0"/>
              <a:t> </a:t>
            </a:r>
            <a:r>
              <a:rPr lang="it-IT" dirty="0" smtClean="0"/>
              <a:t>m</a:t>
            </a:r>
            <a:r>
              <a:rPr dirty="0" err="1" smtClean="0"/>
              <a:t>ln</a:t>
            </a:r>
            <a:r>
              <a:rPr dirty="0" smtClean="0"/>
              <a:t> €</a:t>
            </a:r>
            <a:r>
              <a:rPr lang="it-IT" dirty="0" smtClean="0"/>
              <a:t> </a:t>
            </a:r>
            <a:endParaRPr dirty="0"/>
          </a:p>
          <a:p>
            <a:pPr>
              <a:lnSpc>
                <a:spcPct val="90000"/>
              </a:lnSpc>
              <a:spcBef>
                <a:spcPts val="1200"/>
              </a:spcBef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endParaRPr sz="2800" dirty="0"/>
          </a:p>
          <a:p>
            <a:pPr>
              <a:lnSpc>
                <a:spcPct val="90000"/>
              </a:lnSpc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sz="4000" b="1" dirty="0">
                <a:solidFill>
                  <a:schemeClr val="accent4"/>
                </a:solidFill>
              </a:rPr>
              <a:t>5 BANDI CHIUSI</a:t>
            </a:r>
          </a:p>
          <a:p>
            <a:pPr marL="815975">
              <a:lnSpc>
                <a:spcPct val="90000"/>
              </a:lnSpc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Misura</a:t>
            </a:r>
            <a:r>
              <a:rPr dirty="0"/>
              <a:t> Linea</a:t>
            </a:r>
            <a:r>
              <a:rPr b="1" dirty="0"/>
              <a:t> </a:t>
            </a:r>
            <a:r>
              <a:rPr b="1" dirty="0" smtClean="0"/>
              <a:t>R&amp;S </a:t>
            </a:r>
            <a:r>
              <a:rPr b="1" dirty="0"/>
              <a:t>per MPMI (FRIM FESR 2020</a:t>
            </a:r>
            <a:r>
              <a:rPr b="1" dirty="0" smtClean="0"/>
              <a:t>)</a:t>
            </a:r>
            <a:endParaRPr sz="5600" dirty="0"/>
          </a:p>
          <a:p>
            <a:pPr marL="815975">
              <a:lnSpc>
                <a:spcPct val="90000"/>
              </a:lnSpc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Misura</a:t>
            </a:r>
            <a:r>
              <a:rPr b="1" dirty="0"/>
              <a:t> </a:t>
            </a:r>
            <a:r>
              <a:rPr b="1" dirty="0" smtClean="0"/>
              <a:t>Smart </a:t>
            </a:r>
            <a:r>
              <a:rPr b="1" dirty="0"/>
              <a:t>Fashion and </a:t>
            </a:r>
            <a:r>
              <a:rPr b="1" dirty="0" smtClean="0"/>
              <a:t>Design</a:t>
            </a:r>
            <a:endParaRPr sz="5600" dirty="0"/>
          </a:p>
          <a:p>
            <a:pPr marL="815975">
              <a:lnSpc>
                <a:spcPct val="90000"/>
              </a:lnSpc>
              <a:defRPr sz="4000">
                <a:latin typeface="+mn-lt"/>
                <a:ea typeface="+mn-ea"/>
                <a:cs typeface="+mn-cs"/>
                <a:sym typeface="Helvetica"/>
              </a:defRPr>
            </a:pPr>
            <a:r>
              <a:rPr sz="3600" dirty="0" err="1"/>
              <a:t>Misura</a:t>
            </a:r>
            <a:r>
              <a:rPr sz="3600" dirty="0"/>
              <a:t> Linea </a:t>
            </a:r>
            <a:r>
              <a:rPr sz="3600" b="1" dirty="0" smtClean="0"/>
              <a:t>R&amp;S </a:t>
            </a:r>
            <a:r>
              <a:rPr sz="3600" b="1" dirty="0"/>
              <a:t>per </a:t>
            </a:r>
            <a:r>
              <a:rPr sz="3600" b="1" dirty="0" err="1" smtClean="0"/>
              <a:t>Aggregazioni</a:t>
            </a:r>
            <a:endParaRPr sz="5600" dirty="0"/>
          </a:p>
          <a:p>
            <a:pPr marL="815975">
              <a:lnSpc>
                <a:spcPct val="90000"/>
              </a:lnSpc>
              <a:defRPr sz="4000">
                <a:latin typeface="+mn-lt"/>
                <a:ea typeface="+mn-ea"/>
                <a:cs typeface="+mn-cs"/>
                <a:sym typeface="Helvetica"/>
              </a:defRPr>
            </a:pPr>
            <a:r>
              <a:rPr sz="3600" dirty="0" err="1"/>
              <a:t>Misura</a:t>
            </a:r>
            <a:r>
              <a:rPr sz="3600" dirty="0"/>
              <a:t> </a:t>
            </a:r>
            <a:r>
              <a:rPr sz="3600" b="1" dirty="0" err="1" smtClean="0"/>
              <a:t>Accordi</a:t>
            </a:r>
            <a:r>
              <a:rPr sz="3600" b="1" dirty="0" smtClean="0"/>
              <a:t> </a:t>
            </a:r>
            <a:r>
              <a:rPr sz="3600" b="1" dirty="0"/>
              <a:t>per la </a:t>
            </a:r>
            <a:r>
              <a:rPr sz="3600" b="1" dirty="0" err="1"/>
              <a:t>ricerca</a:t>
            </a:r>
            <a:r>
              <a:rPr sz="3600" b="1" dirty="0"/>
              <a:t> e </a:t>
            </a:r>
            <a:r>
              <a:rPr sz="3600" b="1" dirty="0" err="1" smtClean="0"/>
              <a:t>l’innovazione</a:t>
            </a:r>
            <a:endParaRPr sz="5600" dirty="0"/>
          </a:p>
          <a:p>
            <a:pPr marL="815975">
              <a:lnSpc>
                <a:spcPct val="90000"/>
              </a:lnSpc>
              <a:defRPr sz="4000">
                <a:latin typeface="+mn-lt"/>
                <a:ea typeface="+mn-ea"/>
                <a:cs typeface="+mn-cs"/>
                <a:sym typeface="Helvetica"/>
              </a:defRPr>
            </a:pPr>
            <a:r>
              <a:rPr sz="3600" dirty="0" err="1"/>
              <a:t>Misura</a:t>
            </a:r>
            <a:r>
              <a:rPr sz="3600" dirty="0"/>
              <a:t> </a:t>
            </a:r>
            <a:r>
              <a:rPr sz="3600" b="1" dirty="0" err="1" smtClean="0"/>
              <a:t>Supporto</a:t>
            </a:r>
            <a:r>
              <a:rPr sz="3600" b="1" dirty="0" smtClean="0"/>
              <a:t> </a:t>
            </a:r>
            <a:r>
              <a:rPr sz="3600" b="1" dirty="0" err="1"/>
              <a:t>ai</a:t>
            </a:r>
            <a:r>
              <a:rPr sz="3600" b="1" dirty="0"/>
              <a:t> Cluster </a:t>
            </a:r>
            <a:r>
              <a:rPr lang="it-IT" sz="3600" b="1" dirty="0" smtClean="0"/>
              <a:t>T</a:t>
            </a:r>
            <a:r>
              <a:rPr sz="3600" b="1" dirty="0" err="1" smtClean="0"/>
              <a:t>ecnologici</a:t>
            </a:r>
            <a:r>
              <a:rPr sz="3600" b="1" dirty="0" smtClean="0"/>
              <a:t> </a:t>
            </a:r>
            <a:r>
              <a:rPr lang="it-IT" sz="3600" b="1" dirty="0" smtClean="0"/>
              <a:t>L</a:t>
            </a:r>
            <a:r>
              <a:rPr sz="3600" b="1" dirty="0" err="1" smtClean="0"/>
              <a:t>ombardi</a:t>
            </a:r>
            <a:r>
              <a:rPr sz="3600" b="1" dirty="0" smtClean="0"/>
              <a:t> </a:t>
            </a:r>
            <a:r>
              <a:rPr sz="3600" b="1" dirty="0"/>
              <a:t>(CTL</a:t>
            </a:r>
            <a:r>
              <a:rPr sz="3600" b="1" dirty="0" smtClean="0"/>
              <a:t>)</a:t>
            </a:r>
            <a:endParaRPr lang="it-IT" sz="3600" b="1" dirty="0" smtClean="0"/>
          </a:p>
          <a:p>
            <a:pPr marL="815975">
              <a:lnSpc>
                <a:spcPct val="90000"/>
              </a:lnSpc>
              <a:defRPr sz="4000">
                <a:latin typeface="+mn-lt"/>
                <a:ea typeface="+mn-ea"/>
                <a:cs typeface="+mn-cs"/>
                <a:sym typeface="Helvetica"/>
              </a:defRPr>
            </a:pPr>
            <a:endParaRPr sz="2400" dirty="0"/>
          </a:p>
          <a:p>
            <a:pPr>
              <a:lnSpc>
                <a:spcPct val="90000"/>
              </a:lnSpc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lang="en-GB" sz="4000" b="1" dirty="0">
                <a:solidFill>
                  <a:schemeClr val="accent4"/>
                </a:solidFill>
                <a:sym typeface="Helvetica"/>
              </a:rPr>
              <a:t>1 </a:t>
            </a:r>
            <a:r>
              <a:rPr lang="it-IT" sz="4000" b="1" dirty="0">
                <a:solidFill>
                  <a:schemeClr val="accent4"/>
                </a:solidFill>
                <a:sym typeface="Helvetica"/>
              </a:rPr>
              <a:t>INVITO PUBBLICO CHIUSO PER RILEVAZIONE DI FABBISOGNI</a:t>
            </a:r>
            <a:endParaRPr lang="it-IT" sz="3200" dirty="0">
              <a:sym typeface="Helvetica"/>
            </a:endParaRPr>
          </a:p>
          <a:p>
            <a:pPr>
              <a:lnSpc>
                <a:spcPct val="90000"/>
              </a:lnSpc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dirty="0">
                <a:sym typeface="Helvetica"/>
              </a:rPr>
              <a:t>       </a:t>
            </a:r>
            <a:r>
              <a:rPr lang="it-IT" sz="3200" b="1" dirty="0">
                <a:sym typeface="Helvetica"/>
              </a:rPr>
              <a:t>Invito pubblico per rilevazione in ambito sanitario </a:t>
            </a:r>
          </a:p>
          <a:p>
            <a:pPr>
              <a:lnSpc>
                <a:spcPct val="90000"/>
              </a:lnSpc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b="1" dirty="0">
                <a:sym typeface="Helvetica"/>
              </a:rPr>
              <a:t>       dei fabbisogni di innovazione tecnologica </a:t>
            </a:r>
          </a:p>
          <a:p>
            <a:pPr>
              <a:lnSpc>
                <a:spcPct val="90000"/>
              </a:lnSpc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dirty="0">
                <a:sym typeface="Helvetica"/>
              </a:rPr>
              <a:t>       (I° fase Percorso attivazione di azioni di </a:t>
            </a:r>
            <a:r>
              <a:rPr lang="it-IT" sz="3200" dirty="0" err="1" smtClean="0">
                <a:sym typeface="Helvetica"/>
              </a:rPr>
              <a:t>precommercial</a:t>
            </a:r>
            <a:r>
              <a:rPr lang="it-IT" sz="3200" dirty="0">
                <a:sym typeface="Helvetica"/>
              </a:rPr>
              <a:t> </a:t>
            </a:r>
            <a:r>
              <a:rPr lang="it-IT" sz="3200" dirty="0" smtClean="0">
                <a:sym typeface="Helvetica"/>
              </a:rPr>
              <a:t>public </a:t>
            </a:r>
            <a:r>
              <a:rPr lang="it-IT" sz="3200" dirty="0" err="1">
                <a:sym typeface="Helvetica"/>
              </a:rPr>
              <a:t>procurement</a:t>
            </a:r>
            <a:r>
              <a:rPr lang="it-IT" sz="3200" dirty="0">
                <a:sym typeface="Helvetica"/>
              </a:rPr>
              <a:t> e di </a:t>
            </a:r>
            <a:r>
              <a:rPr lang="it-IT" sz="3200" dirty="0" err="1">
                <a:sym typeface="Helvetica"/>
              </a:rPr>
              <a:t>procurement</a:t>
            </a:r>
            <a:r>
              <a:rPr lang="it-IT" sz="3200" dirty="0">
                <a:sym typeface="Helvetica"/>
              </a:rPr>
              <a:t> </a:t>
            </a:r>
            <a:r>
              <a:rPr lang="it-IT" sz="3200" dirty="0" smtClean="0">
                <a:sym typeface="Helvetica"/>
              </a:rPr>
              <a:t> </a:t>
            </a:r>
          </a:p>
          <a:p>
            <a:pPr>
              <a:lnSpc>
                <a:spcPct val="90000"/>
              </a:lnSpc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dirty="0">
                <a:sym typeface="Helvetica"/>
              </a:rPr>
              <a:t> </a:t>
            </a:r>
            <a:r>
              <a:rPr lang="it-IT" sz="3200" dirty="0" smtClean="0">
                <a:sym typeface="Helvetica"/>
              </a:rPr>
              <a:t>      </a:t>
            </a:r>
            <a:r>
              <a:rPr lang="it-IT" sz="3200" dirty="0" smtClean="0">
                <a:sym typeface="Helvetica"/>
              </a:rPr>
              <a:t>dell’innovazione per </a:t>
            </a:r>
            <a:r>
              <a:rPr lang="it-IT" sz="3200" dirty="0">
                <a:sym typeface="Helvetica"/>
              </a:rPr>
              <a:t>il </a:t>
            </a:r>
            <a:r>
              <a:rPr lang="it-IT" sz="3200" dirty="0" smtClean="0">
                <a:sym typeface="Helvetica"/>
              </a:rPr>
              <a:t>rafforzamento e </a:t>
            </a:r>
            <a:r>
              <a:rPr lang="it-IT" sz="3200" dirty="0">
                <a:sym typeface="Helvetica"/>
              </a:rPr>
              <a:t>la qualificazione della domanda </a:t>
            </a:r>
          </a:p>
          <a:p>
            <a:pPr>
              <a:lnSpc>
                <a:spcPct val="90000"/>
              </a:lnSpc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dirty="0">
                <a:sym typeface="Helvetica"/>
              </a:rPr>
              <a:t>       di innovazione della </a:t>
            </a:r>
            <a:r>
              <a:rPr lang="it-IT" sz="3200" dirty="0" smtClean="0">
                <a:sym typeface="Helvetica"/>
              </a:rPr>
              <a:t>PA) </a:t>
            </a:r>
            <a:endParaRPr sz="5600" dirty="0"/>
          </a:p>
          <a:p>
            <a:pPr>
              <a:lnSpc>
                <a:spcPct val="90000"/>
              </a:lnSpc>
              <a:spcBef>
                <a:spcPts val="1200"/>
              </a:spcBef>
              <a:defRPr sz="4000">
                <a:latin typeface="+mn-lt"/>
                <a:ea typeface="+mn-ea"/>
                <a:cs typeface="+mn-cs"/>
                <a:sym typeface="Helvetica"/>
              </a:defRPr>
            </a:pPr>
            <a:r>
              <a:rPr b="1" dirty="0">
                <a:solidFill>
                  <a:schemeClr val="accent4"/>
                </a:solidFill>
              </a:rPr>
              <a:t>1 BANDO APERTO</a:t>
            </a:r>
            <a:r>
              <a:rPr sz="5600" b="1" dirty="0">
                <a:solidFill>
                  <a:schemeClr val="accent4"/>
                </a:solidFill>
              </a:rPr>
              <a:t> </a:t>
            </a:r>
          </a:p>
          <a:p>
            <a:pPr marL="815975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rPr b="0" dirty="0"/>
              <a:t>Linea</a:t>
            </a:r>
            <a:r>
              <a:rPr dirty="0"/>
              <a:t> </a:t>
            </a:r>
            <a:r>
              <a:rPr dirty="0" err="1" smtClean="0"/>
              <a:t>Innovazione</a:t>
            </a:r>
            <a:r>
              <a:rPr lang="it-IT" dirty="0" smtClean="0"/>
              <a:t>                                                                                      </a:t>
            </a:r>
            <a:endParaRPr sz="5600" dirty="0"/>
          </a:p>
          <a:p>
            <a:pPr>
              <a:lnSpc>
                <a:spcPct val="90000"/>
              </a:lnSpc>
              <a:spcBef>
                <a:spcPts val="1200"/>
              </a:spcBef>
              <a:defRPr sz="4000" b="1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1 BANDO </a:t>
            </a:r>
            <a:r>
              <a:rPr dirty="0" smtClean="0"/>
              <a:t>D</a:t>
            </a:r>
            <a:r>
              <a:rPr lang="it-IT" dirty="0" smtClean="0"/>
              <a:t>A</a:t>
            </a:r>
            <a:r>
              <a:rPr dirty="0" smtClean="0"/>
              <a:t> PUBBLICA</a:t>
            </a:r>
            <a:r>
              <a:rPr lang="it-IT" dirty="0" smtClean="0"/>
              <a:t>RE</a:t>
            </a:r>
            <a:endParaRPr dirty="0"/>
          </a:p>
          <a:p>
            <a:pPr marL="815975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rPr b="0" dirty="0"/>
              <a:t>Linea FRIM FESR 2020</a:t>
            </a:r>
            <a:r>
              <a:rPr dirty="0"/>
              <a:t> </a:t>
            </a:r>
            <a:r>
              <a:rPr dirty="0" err="1" smtClean="0"/>
              <a:t>Ricerca</a:t>
            </a:r>
            <a:r>
              <a:rPr dirty="0" smtClean="0"/>
              <a:t> </a:t>
            </a:r>
            <a:r>
              <a:rPr dirty="0"/>
              <a:t>e </a:t>
            </a:r>
            <a:r>
              <a:rPr dirty="0" err="1" smtClean="0"/>
              <a:t>sviluppo</a:t>
            </a:r>
            <a:endParaRPr dirty="0"/>
          </a:p>
        </p:txBody>
      </p:sp>
      <p:pic>
        <p:nvPicPr>
          <p:cNvPr id="20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424148" y="806209"/>
            <a:ext cx="720000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arentesi graffa chiusa 1"/>
          <p:cNvSpPr/>
          <p:nvPr/>
        </p:nvSpPr>
        <p:spPr>
          <a:xfrm>
            <a:off x="12971601" y="9957761"/>
            <a:ext cx="796494" cy="3079671"/>
          </a:xfrm>
          <a:prstGeom prst="rightBrace">
            <a:avLst/>
          </a:prstGeom>
          <a:noFill/>
          <a:ln w="762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13431762" y="10903374"/>
            <a:ext cx="1399592" cy="1236625"/>
          </a:xfrm>
          <a:prstGeom prst="rightArrow">
            <a:avLst/>
          </a:prstGeom>
          <a:solidFill>
            <a:srgbClr val="FFC000"/>
          </a:solidFill>
          <a:ln w="25400" cap="flat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6176" y="11106649"/>
            <a:ext cx="252127" cy="2521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/>
        </p:nvSpPr>
        <p:spPr>
          <a:xfrm>
            <a:off x="3693046" y="4942490"/>
            <a:ext cx="3751813" cy="1"/>
          </a:xfrm>
          <a:prstGeom prst="line">
            <a:avLst/>
          </a:prstGeom>
          <a:ln w="76200">
            <a:solidFill>
              <a:schemeClr val="accent4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10273864" y="5198500"/>
            <a:ext cx="3751813" cy="1"/>
          </a:xfrm>
          <a:prstGeom prst="line">
            <a:avLst/>
          </a:prstGeom>
          <a:ln w="76200">
            <a:solidFill>
              <a:schemeClr val="accent4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grpSp>
        <p:nvGrpSpPr>
          <p:cNvPr id="400" name="Group 400"/>
          <p:cNvGrpSpPr/>
          <p:nvPr/>
        </p:nvGrpSpPr>
        <p:grpSpPr>
          <a:xfrm>
            <a:off x="7631786" y="3872387"/>
            <a:ext cx="5786206" cy="2192645"/>
            <a:chOff x="0" y="0"/>
            <a:chExt cx="5786204" cy="2360453"/>
          </a:xfrm>
        </p:grpSpPr>
        <p:sp>
          <p:nvSpPr>
            <p:cNvPr id="398" name="Shape 398"/>
            <p:cNvSpPr/>
            <p:nvPr/>
          </p:nvSpPr>
          <p:spPr>
            <a:xfrm>
              <a:off x="0" y="0"/>
              <a:ext cx="5657235" cy="236045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000" b="1"/>
              </a:pPr>
              <a:endParaRPr sz="4000" b="1"/>
            </a:p>
          </p:txBody>
        </p:sp>
        <p:sp>
          <p:nvSpPr>
            <p:cNvPr id="399" name="Shape 399"/>
            <p:cNvSpPr/>
            <p:nvPr/>
          </p:nvSpPr>
          <p:spPr>
            <a:xfrm>
              <a:off x="128969" y="147137"/>
              <a:ext cx="5657235" cy="178918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4800"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4800" b="1" dirty="0">
                  <a:latin typeface="Helvetica"/>
                  <a:ea typeface="+mn-ea"/>
                  <a:cs typeface="Helvetica"/>
                  <a:sym typeface="Helvetica"/>
                </a:rPr>
                <a:t> </a:t>
              </a:r>
              <a:r>
                <a:rPr lang="it-IT" sz="5600" b="1" dirty="0" smtClean="0">
                  <a:latin typeface="Helvetica"/>
                  <a:ea typeface="+mn-ea"/>
                  <a:cs typeface="Helvetica"/>
                  <a:sym typeface="Helvetica"/>
                </a:rPr>
                <a:t>211,4</a:t>
              </a:r>
              <a:r>
                <a:rPr sz="6400" b="1" dirty="0" smtClean="0">
                  <a:latin typeface="Helvetica"/>
                  <a:ea typeface="+mn-ea"/>
                  <a:cs typeface="Helvetica"/>
                  <a:sym typeface="Helvetica"/>
                </a:rPr>
                <a:t> </a:t>
              </a:r>
              <a:r>
                <a:rPr sz="4000" b="1" dirty="0" err="1">
                  <a:latin typeface="Helvetica"/>
                  <a:ea typeface="+mn-ea"/>
                  <a:cs typeface="Helvetica"/>
                  <a:sym typeface="Helvetica"/>
                </a:rPr>
                <a:t>mln</a:t>
              </a:r>
              <a:r>
                <a:rPr sz="4000" b="1" dirty="0">
                  <a:latin typeface="Helvetica"/>
                  <a:ea typeface="+mn-ea"/>
                  <a:cs typeface="Helvetica"/>
                  <a:sym typeface="Helvetica"/>
                </a:rPr>
                <a:t> €</a:t>
              </a:r>
              <a:endParaRPr sz="48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endParaRPr>
            </a:p>
            <a:p>
              <a: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3200" dirty="0" smtClean="0">
                  <a:latin typeface="Helvetica"/>
                  <a:ea typeface="+mn-ea"/>
                  <a:cs typeface="Helvetica"/>
                  <a:sym typeface="Helvetica"/>
                </a:rPr>
                <a:t>CONTRIBUTI CONCESSI</a:t>
              </a:r>
              <a:endParaRPr lang="it-IT" sz="3200" dirty="0">
                <a:latin typeface="Helvetica"/>
                <a:ea typeface="+mn-ea"/>
                <a:cs typeface="Helvetica"/>
                <a:sym typeface="Helvetica"/>
              </a:endParaRPr>
            </a:p>
          </p:txBody>
        </p:sp>
      </p:grpSp>
      <p:sp>
        <p:nvSpPr>
          <p:cNvPr id="401" name="Shape 401"/>
          <p:cNvSpPr/>
          <p:nvPr/>
        </p:nvSpPr>
        <p:spPr>
          <a:xfrm>
            <a:off x="1069724" y="2585671"/>
            <a:ext cx="12595692" cy="792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CONTRIBUTI CONCESSI E INVESTIMENTI ATTIVATI</a:t>
            </a:r>
          </a:p>
        </p:txBody>
      </p:sp>
      <p:sp>
        <p:nvSpPr>
          <p:cNvPr id="402" name="Shape 402"/>
          <p:cNvSpPr/>
          <p:nvPr/>
        </p:nvSpPr>
        <p:spPr>
          <a:xfrm>
            <a:off x="14341573" y="3833606"/>
            <a:ext cx="8802575" cy="2231426"/>
          </a:xfrm>
          <a:prstGeom prst="rect">
            <a:avLst/>
          </a:prstGeom>
          <a:solidFill>
            <a:srgbClr val="1D8144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4800" b="1"/>
            </a:pPr>
            <a:endParaRPr sz="4800" b="1"/>
          </a:p>
        </p:txBody>
      </p:sp>
      <p:sp>
        <p:nvSpPr>
          <p:cNvPr id="403" name="Shape 403"/>
          <p:cNvSpPr/>
          <p:nvPr/>
        </p:nvSpPr>
        <p:spPr>
          <a:xfrm>
            <a:off x="15282991" y="3981264"/>
            <a:ext cx="7141157" cy="178510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4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5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375,5</a:t>
            </a:r>
            <a:r>
              <a:rPr sz="72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40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€</a:t>
            </a:r>
          </a:p>
          <a:p>
            <a:pPr algn="ctr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INVESTIMENTI ATTIVATI</a:t>
            </a:r>
            <a:endParaRPr lang="it-IT" sz="3200" b="1" dirty="0"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1327253" y="3946717"/>
            <a:ext cx="5509921" cy="193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/>
            </a:solidFill>
            <a:miter/>
          </a:ln>
        </p:spPr>
        <p:txBody>
          <a:bodyPr tIns="91439" bIns="91439" anchor="ctr"/>
          <a:lstStyle/>
          <a:p>
            <a:pPr algn="ctr">
              <a:defRPr sz="4000" b="1"/>
            </a:pPr>
            <a:endParaRPr sz="4000" b="1"/>
          </a:p>
        </p:txBody>
      </p:sp>
      <p:sp>
        <p:nvSpPr>
          <p:cNvPr id="405" name="Shape 405"/>
          <p:cNvSpPr/>
          <p:nvPr/>
        </p:nvSpPr>
        <p:spPr>
          <a:xfrm>
            <a:off x="1323025" y="4029203"/>
            <a:ext cx="5509921" cy="1538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56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5600" b="1" dirty="0" smtClean="0">
                <a:latin typeface="Helvetica"/>
                <a:ea typeface="+mn-ea"/>
                <a:cs typeface="Helvetica"/>
                <a:sym typeface="Helvetica"/>
              </a:rPr>
              <a:t>230</a:t>
            </a:r>
            <a:endParaRPr sz="8000" b="1" dirty="0">
              <a:latin typeface="Helvetica"/>
              <a:ea typeface="+mn-ea"/>
              <a:cs typeface="Helvetica"/>
              <a:sym typeface="Helvetica"/>
            </a:endParaRPr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dirty="0" smtClean="0">
                <a:latin typeface="Helvetica"/>
                <a:ea typeface="+mn-ea"/>
                <a:cs typeface="Helvetica"/>
                <a:sym typeface="Helvetica"/>
              </a:rPr>
              <a:t>PROGETTI FINANZIATI</a:t>
            </a:r>
            <a:endParaRPr lang="it-IT" sz="3200" dirty="0"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612140" y="1679627"/>
            <a:ext cx="18226882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3200" b="1">
                <a:solidFill>
                  <a:srgbClr val="FFC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3200" b="1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ASSE 1: «RAFFORZARE LA RICERCA, LO SVILUPPO TECNOLOGICO E L’INNOVAZIONE</a:t>
            </a:r>
            <a:r>
              <a:rPr sz="3200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»</a:t>
            </a:r>
          </a:p>
        </p:txBody>
      </p:sp>
      <p:sp>
        <p:nvSpPr>
          <p:cNvPr id="407" name="Shape 407"/>
          <p:cNvSpPr/>
          <p:nvPr/>
        </p:nvSpPr>
        <p:spPr>
          <a:xfrm>
            <a:off x="919930" y="907348"/>
            <a:ext cx="6795450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ATTUAZIONE AL </a:t>
            </a:r>
            <a:r>
              <a:rPr lang="it-IT" dirty="0" smtClean="0"/>
              <a:t>1°</a:t>
            </a:r>
            <a:r>
              <a:rPr dirty="0" smtClean="0"/>
              <a:t> </a:t>
            </a:r>
            <a:r>
              <a:rPr lang="it-IT" dirty="0" smtClean="0"/>
              <a:t>GIUGNO</a:t>
            </a:r>
            <a:r>
              <a:rPr dirty="0" smtClean="0"/>
              <a:t> </a:t>
            </a:r>
            <a:r>
              <a:rPr dirty="0"/>
              <a:t>2017</a:t>
            </a:r>
          </a:p>
        </p:txBody>
      </p:sp>
      <p:pic>
        <p:nvPicPr>
          <p:cNvPr id="1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24148" y="806209"/>
            <a:ext cx="720000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Freccia in giù 8"/>
          <p:cNvSpPr/>
          <p:nvPr/>
        </p:nvSpPr>
        <p:spPr>
          <a:xfrm>
            <a:off x="3889095" y="6065032"/>
            <a:ext cx="857117" cy="571995"/>
          </a:xfrm>
          <a:prstGeom prst="downArrow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Shape 397"/>
          <p:cNvSpPr/>
          <p:nvPr/>
        </p:nvSpPr>
        <p:spPr>
          <a:xfrm>
            <a:off x="1069724" y="6755021"/>
            <a:ext cx="21354424" cy="5539976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4"/>
            </a:solidFill>
            <a:prstDash val="sysDash"/>
            <a:miter/>
          </a:ln>
        </p:spPr>
        <p:txBody>
          <a:bodyPr tIns="91439" bIns="91439" anchor="ctr"/>
          <a:lstStyle/>
          <a:p>
            <a:pPr algn="ctr">
              <a:defRPr sz="4000" b="1"/>
            </a:pPr>
            <a:endParaRPr sz="4000" b="1"/>
          </a:p>
        </p:txBody>
      </p:sp>
      <p:sp>
        <p:nvSpPr>
          <p:cNvPr id="19" name="Shape 408"/>
          <p:cNvSpPr/>
          <p:nvPr/>
        </p:nvSpPr>
        <p:spPr>
          <a:xfrm>
            <a:off x="1964377" y="6780322"/>
            <a:ext cx="18757058" cy="541686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000" b="1" dirty="0" smtClean="0">
                <a:solidFill>
                  <a:srgbClr val="FFC000"/>
                </a:solidFill>
                <a:latin typeface="+mn-lt"/>
                <a:cs typeface="+mn-cs"/>
                <a:sym typeface="Helvetica"/>
              </a:rPr>
              <a:t>  </a:t>
            </a:r>
            <a:r>
              <a:rPr lang="it-IT" sz="4400" b="1" dirty="0" smtClean="0">
                <a:solidFill>
                  <a:schemeClr val="tx1"/>
                </a:solidFill>
                <a:latin typeface="+mn-lt"/>
                <a:cs typeface="+mn-cs"/>
                <a:sym typeface="Helvetica"/>
              </a:rPr>
              <a:t>di cui </a:t>
            </a:r>
          </a:p>
          <a:p>
            <a:pPr algn="ctr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6000" b="1" dirty="0">
                <a:solidFill>
                  <a:srgbClr val="FFC000"/>
                </a:solidFill>
                <a:latin typeface="+mn-lt"/>
                <a:cs typeface="+mn-cs"/>
                <a:sym typeface="Helvetica"/>
              </a:rPr>
              <a:t>3</a:t>
            </a:r>
            <a:r>
              <a:rPr lang="it-IT" sz="6000" b="1" dirty="0" smtClean="0">
                <a:solidFill>
                  <a:srgbClr val="FFC000"/>
                </a:solidFill>
                <a:latin typeface="+mn-lt"/>
                <a:cs typeface="+mn-cs"/>
                <a:sym typeface="Helvetica"/>
              </a:rPr>
              <a:t>2</a:t>
            </a:r>
            <a:endParaRPr lang="it-IT" b="1" dirty="0">
              <a:solidFill>
                <a:schemeClr val="tx1"/>
              </a:solidFill>
              <a:sym typeface="Helvetica"/>
            </a:endParaRPr>
          </a:p>
          <a:p>
            <a:pPr algn="ctr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400" b="1" dirty="0" smtClean="0">
                <a:solidFill>
                  <a:srgbClr val="FFC000"/>
                </a:solidFill>
                <a:latin typeface="+mn-lt"/>
                <a:cs typeface="+mn-cs"/>
                <a:sym typeface="Helvetica"/>
              </a:rPr>
              <a:t>Accordi </a:t>
            </a:r>
            <a:r>
              <a:rPr lang="it-IT" sz="4400" b="1" dirty="0">
                <a:solidFill>
                  <a:srgbClr val="FFC000"/>
                </a:solidFill>
                <a:latin typeface="+mn-lt"/>
                <a:cs typeface="+mn-cs"/>
                <a:sym typeface="Helvetica"/>
              </a:rPr>
              <a:t>per la ricerca, sviluppo e </a:t>
            </a:r>
            <a:r>
              <a:rPr lang="it-IT" sz="4400" b="1" dirty="0" smtClean="0">
                <a:solidFill>
                  <a:srgbClr val="FFC000"/>
                </a:solidFill>
                <a:latin typeface="+mn-lt"/>
                <a:cs typeface="+mn-cs"/>
                <a:sym typeface="Helvetica"/>
              </a:rPr>
              <a:t>innovazione</a:t>
            </a:r>
            <a:endParaRPr lang="it-IT" sz="4400" b="1" dirty="0">
              <a:solidFill>
                <a:srgbClr val="FFC000"/>
              </a:solidFill>
              <a:latin typeface="+mn-lt"/>
              <a:cs typeface="+mn-cs"/>
              <a:sym typeface="Helvetica"/>
            </a:endParaRPr>
          </a:p>
          <a:p>
            <a:pPr algn="ctr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000" b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it-IT" sz="4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       </a:t>
            </a:r>
            <a:r>
              <a:rPr sz="4000" b="1" dirty="0" smtClean="0">
                <a:latin typeface="Helvetica"/>
                <a:ea typeface="+mn-ea"/>
                <a:cs typeface="Helvetica"/>
                <a:sym typeface="Helvetica"/>
              </a:rPr>
              <a:t>IN FASE DI NEGOZIAZIONE </a:t>
            </a:r>
            <a:r>
              <a:rPr lang="it-IT" b="1" dirty="0" smtClean="0">
                <a:latin typeface="Helvetica"/>
                <a:ea typeface="+mn-ea"/>
                <a:cs typeface="Helvetica"/>
                <a:sym typeface="Helvetica"/>
              </a:rPr>
              <a:t>(Decreto n. 1935 del 23/2/17 e DGR n. 6515/2017)</a:t>
            </a:r>
          </a:p>
          <a:p>
            <a:pPr algn="ctr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000" b="1" dirty="0" smtClean="0">
                <a:latin typeface="Helvetica"/>
                <a:ea typeface="+mn-ea"/>
                <a:cs typeface="Helvetica"/>
                <a:sym typeface="Helvetica"/>
              </a:rPr>
              <a:t>PER CONTRIBUTI MAX CONCEDIBILI: </a:t>
            </a:r>
            <a:r>
              <a:rPr lang="it-IT" sz="4000" b="1" dirty="0" smtClean="0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106.057.274 €</a:t>
            </a:r>
          </a:p>
          <a:p>
            <a:pPr algn="ctr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000" b="1" dirty="0" smtClean="0">
                <a:solidFill>
                  <a:schemeClr val="tx1"/>
                </a:solidFill>
                <a:latin typeface="Helvetica"/>
                <a:ea typeface="+mn-ea"/>
                <a:cs typeface="Helvetica"/>
                <a:sym typeface="Helvetica"/>
              </a:rPr>
              <a:t>INVESTIMENTI ATTIVATI AMMISSIBILI: </a:t>
            </a:r>
            <a:r>
              <a:rPr lang="it-IT" sz="4000" b="1" dirty="0" smtClean="0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200.199.892 €</a:t>
            </a:r>
            <a:endParaRPr lang="it-IT" sz="4400" b="1" dirty="0">
              <a:latin typeface="Helvetica"/>
              <a:ea typeface="+mn-ea"/>
              <a:cs typeface="Helvetica"/>
              <a:sym typeface="Helvetica"/>
            </a:endParaRPr>
          </a:p>
          <a:p>
            <a:pPr algn="ctr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b="1" dirty="0" smtClean="0">
                <a:latin typeface="Helvetica"/>
                <a:ea typeface="+mn-ea"/>
                <a:cs typeface="Helvetica"/>
                <a:sym typeface="Helvetica"/>
              </a:rPr>
              <a:t>   </a:t>
            </a:r>
            <a:r>
              <a:rPr lang="it-IT" sz="3200" dirty="0" smtClean="0">
                <a:latin typeface="Helvetica"/>
                <a:ea typeface="+mn-ea"/>
                <a:cs typeface="Helvetica"/>
                <a:sym typeface="Helvetica"/>
              </a:rPr>
              <a:t>  </a:t>
            </a:r>
          </a:p>
          <a:p>
            <a:pPr algn="ctr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dirty="0" smtClean="0">
                <a:latin typeface="Helvetica"/>
                <a:ea typeface="+mn-ea"/>
                <a:cs typeface="Helvetica"/>
                <a:sym typeface="Helvetica"/>
              </a:rPr>
              <a:t>(su </a:t>
            </a:r>
            <a:r>
              <a:rPr lang="it-IT" dirty="0" smtClean="0">
                <a:latin typeface="Helvetica"/>
                <a:ea typeface="+mn-ea"/>
                <a:cs typeface="Helvetica"/>
                <a:sym typeface="Helvetica"/>
              </a:rPr>
              <a:t>106,7 mln € </a:t>
            </a:r>
            <a:r>
              <a:rPr lang="it-IT" sz="3200" dirty="0" smtClean="0">
                <a:latin typeface="Helvetica"/>
                <a:ea typeface="+mn-ea"/>
                <a:cs typeface="Helvetica"/>
                <a:sym typeface="Helvetica"/>
              </a:rPr>
              <a:t>di risorse disponibili: 40 mln € iniziali + 66,7 mln € (DGR n. 6515 del 21/4/17)</a:t>
            </a:r>
            <a:endParaRPr sz="3200" dirty="0">
              <a:latin typeface="Helvetica"/>
              <a:ea typeface="+mn-e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955036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/>
        </p:nvSpPr>
        <p:spPr>
          <a:xfrm>
            <a:off x="3565929" y="5912006"/>
            <a:ext cx="3751813" cy="1"/>
          </a:xfrm>
          <a:prstGeom prst="line">
            <a:avLst/>
          </a:prstGeom>
          <a:ln w="76200">
            <a:solidFill>
              <a:schemeClr val="accent4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10273865" y="5973782"/>
            <a:ext cx="3751813" cy="1"/>
          </a:xfrm>
          <a:prstGeom prst="line">
            <a:avLst/>
          </a:prstGeom>
          <a:ln w="76200">
            <a:solidFill>
              <a:schemeClr val="accent4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397" name="Shape 397"/>
          <p:cNvSpPr/>
          <p:nvPr/>
        </p:nvSpPr>
        <p:spPr>
          <a:xfrm>
            <a:off x="1205907" y="7624528"/>
            <a:ext cx="21354424" cy="486843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4"/>
            </a:solidFill>
            <a:prstDash val="sysDash"/>
            <a:miter/>
          </a:ln>
        </p:spPr>
        <p:txBody>
          <a:bodyPr tIns="91439" bIns="91439" anchor="ctr"/>
          <a:lstStyle/>
          <a:p>
            <a:pPr algn="ctr">
              <a:defRPr sz="4000" b="1"/>
            </a:pPr>
            <a:endParaRPr sz="4000" b="1"/>
          </a:p>
        </p:txBody>
      </p:sp>
      <p:grpSp>
        <p:nvGrpSpPr>
          <p:cNvPr id="400" name="Group 400"/>
          <p:cNvGrpSpPr/>
          <p:nvPr/>
        </p:nvGrpSpPr>
        <p:grpSpPr>
          <a:xfrm>
            <a:off x="7656068" y="4673273"/>
            <a:ext cx="5657237" cy="2545241"/>
            <a:chOff x="0" y="0"/>
            <a:chExt cx="5657235" cy="2545239"/>
          </a:xfrm>
        </p:grpSpPr>
        <p:sp>
          <p:nvSpPr>
            <p:cNvPr id="398" name="Shape 398"/>
            <p:cNvSpPr/>
            <p:nvPr/>
          </p:nvSpPr>
          <p:spPr>
            <a:xfrm>
              <a:off x="0" y="0"/>
              <a:ext cx="5657235" cy="254523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000" b="1"/>
              </a:pPr>
              <a:endParaRPr sz="4000" b="1"/>
            </a:p>
          </p:txBody>
        </p:sp>
        <p:sp>
          <p:nvSpPr>
            <p:cNvPr id="399" name="Shape 399"/>
            <p:cNvSpPr/>
            <p:nvPr/>
          </p:nvSpPr>
          <p:spPr>
            <a:xfrm>
              <a:off x="0" y="378125"/>
              <a:ext cx="5657235" cy="166199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4800"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4800" b="1" dirty="0" smtClean="0">
                  <a:latin typeface="Helvetica"/>
                  <a:ea typeface="+mn-ea"/>
                  <a:cs typeface="Helvetica"/>
                  <a:sym typeface="Helvetica"/>
                </a:rPr>
                <a:t> </a:t>
              </a:r>
              <a:r>
                <a:rPr lang="it-IT" sz="5600" b="1" dirty="0" smtClean="0">
                  <a:solidFill>
                    <a:schemeClr val="tx1"/>
                  </a:solidFill>
                  <a:latin typeface="Helvetica"/>
                  <a:ea typeface="+mn-ea"/>
                  <a:cs typeface="Helvetica"/>
                  <a:sym typeface="Helvetica"/>
                </a:rPr>
                <a:t>100,7</a:t>
              </a:r>
              <a:r>
                <a:rPr sz="6400" b="1" dirty="0" smtClean="0">
                  <a:solidFill>
                    <a:schemeClr val="tx1"/>
                  </a:solidFill>
                  <a:latin typeface="Helvetica"/>
                  <a:ea typeface="+mn-ea"/>
                  <a:cs typeface="Helvetica"/>
                  <a:sym typeface="Helvetica"/>
                </a:rPr>
                <a:t> </a:t>
              </a:r>
              <a:r>
                <a:rPr sz="4000" b="1" dirty="0" err="1" smtClean="0">
                  <a:latin typeface="Helvetica"/>
                  <a:ea typeface="+mn-ea"/>
                  <a:cs typeface="Helvetica"/>
                  <a:sym typeface="Helvetica"/>
                </a:rPr>
                <a:t>mln</a:t>
              </a:r>
              <a:r>
                <a:rPr sz="4000" b="1" dirty="0" smtClean="0">
                  <a:latin typeface="Helvetica"/>
                  <a:ea typeface="+mn-ea"/>
                  <a:cs typeface="Helvetica"/>
                  <a:sym typeface="Helvetica"/>
                </a:rPr>
                <a:t> </a:t>
              </a:r>
              <a:r>
                <a:rPr sz="4000" b="1" dirty="0">
                  <a:latin typeface="Helvetica"/>
                  <a:ea typeface="+mn-ea"/>
                  <a:cs typeface="Helvetica"/>
                  <a:sym typeface="Helvetica"/>
                </a:rPr>
                <a:t>€</a:t>
              </a:r>
              <a:endParaRPr sz="48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endParaRPr>
            </a:p>
            <a:p>
              <a: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3200" dirty="0" smtClean="0">
                  <a:latin typeface="Helvetica"/>
                  <a:ea typeface="+mn-ea"/>
                  <a:cs typeface="Helvetica"/>
                  <a:sym typeface="Helvetica"/>
                </a:rPr>
                <a:t>CONTRIBUTI CONCESSI</a:t>
              </a:r>
              <a:endParaRPr lang="it-IT" sz="3200" dirty="0">
                <a:latin typeface="Helvetica"/>
                <a:ea typeface="+mn-ea"/>
                <a:cs typeface="Helvetica"/>
                <a:sym typeface="Helvetica"/>
              </a:endParaRPr>
            </a:p>
          </p:txBody>
        </p:sp>
      </p:grpSp>
      <p:sp>
        <p:nvSpPr>
          <p:cNvPr id="401" name="Shape 401"/>
          <p:cNvSpPr/>
          <p:nvPr/>
        </p:nvSpPr>
        <p:spPr>
          <a:xfrm>
            <a:off x="5333161" y="2505213"/>
            <a:ext cx="12827550" cy="10772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dirty="0"/>
              <a:t>CONTRIBUTI CONCESSI E INVESTIMENTI </a:t>
            </a:r>
            <a:r>
              <a:rPr dirty="0" smtClean="0"/>
              <a:t>ATTIVAT</a:t>
            </a:r>
            <a:r>
              <a:rPr lang="it-IT" dirty="0" smtClean="0"/>
              <a:t>I</a:t>
            </a:r>
          </a:p>
          <a:p>
            <a:pPr algn="ctr"/>
            <a:endParaRPr lang="it-IT" sz="1800" dirty="0"/>
          </a:p>
        </p:txBody>
      </p:sp>
      <p:sp>
        <p:nvSpPr>
          <p:cNvPr id="402" name="Shape 402"/>
          <p:cNvSpPr/>
          <p:nvPr/>
        </p:nvSpPr>
        <p:spPr>
          <a:xfrm>
            <a:off x="14341573" y="4639812"/>
            <a:ext cx="8802575" cy="2612162"/>
          </a:xfrm>
          <a:prstGeom prst="rect">
            <a:avLst/>
          </a:prstGeom>
          <a:solidFill>
            <a:srgbClr val="1D8144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4800" b="1"/>
            </a:pPr>
            <a:endParaRPr sz="4800" b="1"/>
          </a:p>
        </p:txBody>
      </p:sp>
      <p:sp>
        <p:nvSpPr>
          <p:cNvPr id="403" name="Shape 403"/>
          <p:cNvSpPr/>
          <p:nvPr/>
        </p:nvSpPr>
        <p:spPr>
          <a:xfrm>
            <a:off x="15268443" y="4928314"/>
            <a:ext cx="7141157" cy="178510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4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5600" b="1" dirty="0" smtClean="0">
                <a:solidFill>
                  <a:schemeClr val="bg1"/>
                </a:solidFill>
                <a:latin typeface="Helvetica"/>
                <a:ea typeface="+mn-ea"/>
                <a:cs typeface="Helvetica"/>
                <a:sym typeface="Helvetica"/>
              </a:rPr>
              <a:t>183</a:t>
            </a:r>
            <a:r>
              <a:rPr sz="72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40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€</a:t>
            </a:r>
          </a:p>
          <a:p>
            <a:pPr algn="ctr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INVESTIMENTI ATTIVATI</a:t>
            </a:r>
            <a:endParaRPr lang="it-IT" sz="3200" b="1" dirty="0"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1019897" y="4701163"/>
            <a:ext cx="5509921" cy="25452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/>
            </a:solidFill>
            <a:miter/>
          </a:ln>
        </p:spPr>
        <p:txBody>
          <a:bodyPr tIns="91439" bIns="91439" anchor="ctr"/>
          <a:lstStyle/>
          <a:p>
            <a:pPr algn="ctr">
              <a:defRPr sz="4000" b="1"/>
            </a:pPr>
            <a:endParaRPr sz="4000" b="1"/>
          </a:p>
        </p:txBody>
      </p:sp>
      <p:sp>
        <p:nvSpPr>
          <p:cNvPr id="405" name="Shape 405"/>
          <p:cNvSpPr/>
          <p:nvPr/>
        </p:nvSpPr>
        <p:spPr>
          <a:xfrm>
            <a:off x="1019897" y="5051425"/>
            <a:ext cx="5509921" cy="1538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56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5600" b="1" dirty="0" smtClean="0">
                <a:latin typeface="Helvetica"/>
                <a:ea typeface="+mn-ea"/>
                <a:cs typeface="Helvetica"/>
                <a:sym typeface="Helvetica"/>
              </a:rPr>
              <a:t>106</a:t>
            </a:r>
            <a:endParaRPr sz="8000" b="1" dirty="0">
              <a:latin typeface="Helvetica"/>
              <a:ea typeface="+mn-ea"/>
              <a:cs typeface="Helvetica"/>
              <a:sym typeface="Helvetica"/>
            </a:endParaRPr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dirty="0" smtClean="0">
                <a:latin typeface="Helvetica"/>
                <a:ea typeface="+mn-ea"/>
                <a:cs typeface="Helvetica"/>
                <a:sym typeface="Helvetica"/>
              </a:rPr>
              <a:t>PROGETTI FINANZIATI</a:t>
            </a:r>
            <a:endParaRPr lang="it-IT" sz="3200" dirty="0"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612140" y="1679627"/>
            <a:ext cx="18226882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3200" b="1">
                <a:solidFill>
                  <a:srgbClr val="FFC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3200" b="1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ASSE 1: «RAFFORZARE LA RICERCA, LO SVILUPPO TECNOLOGICO E L’INNOVAZIONE</a:t>
            </a:r>
            <a:r>
              <a:rPr sz="3200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»</a:t>
            </a:r>
          </a:p>
        </p:txBody>
      </p:sp>
      <p:sp>
        <p:nvSpPr>
          <p:cNvPr id="407" name="Shape 407"/>
          <p:cNvSpPr/>
          <p:nvPr/>
        </p:nvSpPr>
        <p:spPr>
          <a:xfrm>
            <a:off x="919929" y="907348"/>
            <a:ext cx="6795450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ATTUAZIONE AL </a:t>
            </a:r>
            <a:r>
              <a:rPr lang="it-IT" dirty="0" smtClean="0"/>
              <a:t>1°</a:t>
            </a:r>
            <a:r>
              <a:rPr dirty="0" smtClean="0"/>
              <a:t> </a:t>
            </a:r>
            <a:r>
              <a:rPr lang="it-IT" dirty="0" smtClean="0"/>
              <a:t>GIUGNO</a:t>
            </a:r>
            <a:r>
              <a:rPr dirty="0" smtClean="0"/>
              <a:t> </a:t>
            </a:r>
            <a:r>
              <a:rPr dirty="0"/>
              <a:t>2017</a:t>
            </a:r>
          </a:p>
        </p:txBody>
      </p:sp>
      <p:sp>
        <p:nvSpPr>
          <p:cNvPr id="408" name="Shape 408"/>
          <p:cNvSpPr/>
          <p:nvPr/>
        </p:nvSpPr>
        <p:spPr>
          <a:xfrm>
            <a:off x="1426023" y="7872588"/>
            <a:ext cx="21718125" cy="40318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ctr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000" b="1" dirty="0" smtClean="0">
                <a:solidFill>
                  <a:srgbClr val="FFC000"/>
                </a:solidFill>
                <a:latin typeface="+mn-lt"/>
                <a:cs typeface="+mn-cs"/>
                <a:sym typeface="Helvetica"/>
              </a:rPr>
              <a:t>Di cui </a:t>
            </a:r>
          </a:p>
          <a:p>
            <a:pPr algn="ctr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800" b="1" dirty="0" smtClean="0">
                <a:solidFill>
                  <a:srgbClr val="FFC000"/>
                </a:solidFill>
                <a:latin typeface="+mn-lt"/>
                <a:cs typeface="+mn-cs"/>
                <a:sym typeface="Helvetica"/>
              </a:rPr>
              <a:t>Accordi </a:t>
            </a:r>
            <a:r>
              <a:rPr lang="it-IT" sz="4800" b="1" dirty="0">
                <a:solidFill>
                  <a:srgbClr val="FFC000"/>
                </a:solidFill>
                <a:latin typeface="+mn-lt"/>
                <a:cs typeface="+mn-cs"/>
                <a:sym typeface="Helvetica"/>
              </a:rPr>
              <a:t>per la ricerca, sviluppo e </a:t>
            </a:r>
            <a:r>
              <a:rPr lang="it-IT" sz="4800" b="1" dirty="0" smtClean="0">
                <a:solidFill>
                  <a:srgbClr val="FFC000"/>
                </a:solidFill>
                <a:latin typeface="+mn-lt"/>
                <a:cs typeface="+mn-cs"/>
                <a:sym typeface="Helvetica"/>
              </a:rPr>
              <a:t>innovazione</a:t>
            </a:r>
            <a:endParaRPr lang="it-IT" sz="4000" b="1" dirty="0">
              <a:solidFill>
                <a:srgbClr val="FFC000"/>
              </a:solidFill>
              <a:latin typeface="+mn-lt"/>
              <a:cs typeface="+mn-cs"/>
              <a:sym typeface="Helvetica"/>
            </a:endParaRPr>
          </a:p>
          <a:p>
            <a:pPr algn="ctr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800" b="1" dirty="0" smtClean="0">
                <a:solidFill>
                  <a:srgbClr val="0070C0"/>
                </a:solidFill>
                <a:sym typeface="Helvetica"/>
              </a:rPr>
              <a:t>   </a:t>
            </a:r>
            <a:r>
              <a:rPr lang="it-IT" sz="5400" b="1" dirty="0" smtClean="0">
                <a:solidFill>
                  <a:srgbClr val="0070C0"/>
                </a:solidFill>
                <a:sym typeface="Helvetica"/>
              </a:rPr>
              <a:t>16</a:t>
            </a:r>
            <a:r>
              <a:rPr lang="it-IT" sz="4800" b="1" dirty="0" smtClean="0">
                <a:solidFill>
                  <a:srgbClr val="0070C0"/>
                </a:solidFill>
                <a:sym typeface="Helvetica"/>
              </a:rPr>
              <a:t> </a:t>
            </a:r>
            <a:r>
              <a:rPr lang="it-IT" sz="4000" dirty="0" smtClean="0">
                <a:solidFill>
                  <a:schemeClr val="tx1"/>
                </a:solidFill>
                <a:sym typeface="Helvetica"/>
              </a:rPr>
              <a:t>SUI</a:t>
            </a:r>
            <a:r>
              <a:rPr lang="it-IT" b="1" dirty="0" smtClean="0">
                <a:solidFill>
                  <a:srgbClr val="FFC000"/>
                </a:solidFill>
                <a:sym typeface="Helvetica"/>
              </a:rPr>
              <a:t> </a:t>
            </a:r>
            <a:r>
              <a:rPr lang="it-IT" sz="4800" b="1" dirty="0">
                <a:solidFill>
                  <a:srgbClr val="FFC000"/>
                </a:solidFill>
                <a:sym typeface="Helvetica"/>
              </a:rPr>
              <a:t>3</a:t>
            </a:r>
            <a:r>
              <a:rPr lang="it-IT" sz="4800" b="1" dirty="0" smtClean="0">
                <a:solidFill>
                  <a:srgbClr val="FFC000"/>
                </a:solidFill>
                <a:sym typeface="Helvetica"/>
              </a:rPr>
              <a:t>2 </a:t>
            </a:r>
            <a:r>
              <a:rPr b="1" dirty="0" smtClean="0">
                <a:latin typeface="Helvetica"/>
                <a:ea typeface="+mn-ea"/>
                <a:cs typeface="Helvetica"/>
                <a:sym typeface="Helvetica"/>
              </a:rPr>
              <a:t>PROGETTI IN FASE DI NEGOZIAZIONE</a:t>
            </a:r>
            <a:r>
              <a:rPr lang="it-IT" b="1" dirty="0" smtClean="0">
                <a:latin typeface="Helvetica"/>
                <a:ea typeface="+mn-ea"/>
                <a:cs typeface="Helvetica"/>
                <a:sym typeface="Helvetica"/>
              </a:rPr>
              <a:t>:</a:t>
            </a:r>
          </a:p>
          <a:p>
            <a:pPr algn="ctr">
              <a:defRPr b="1">
                <a:latin typeface="+mn-lt"/>
                <a:ea typeface="+mn-ea"/>
                <a:cs typeface="+mn-cs"/>
                <a:sym typeface="Helvetica"/>
              </a:defRPr>
            </a:pPr>
            <a:endParaRPr lang="it-IT" b="1" dirty="0" smtClean="0">
              <a:latin typeface="Helvetica"/>
              <a:ea typeface="+mn-ea"/>
              <a:cs typeface="Helvetica"/>
              <a:sym typeface="Helvetica"/>
            </a:endParaRPr>
          </a:p>
          <a:p>
            <a:pPr algn="ctr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b="1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lang="it-IT" b="1" dirty="0" smtClean="0">
                <a:latin typeface="Helvetica"/>
                <a:ea typeface="+mn-ea"/>
                <a:cs typeface="Helvetica"/>
                <a:sym typeface="Helvetica"/>
              </a:rPr>
              <a:t>   Contributi </a:t>
            </a:r>
            <a:r>
              <a:rPr lang="it-IT" b="1" dirty="0" err="1" smtClean="0">
                <a:latin typeface="Helvetica"/>
                <a:ea typeface="+mn-ea"/>
                <a:cs typeface="Helvetica"/>
                <a:sym typeface="Helvetica"/>
              </a:rPr>
              <a:t>max</a:t>
            </a:r>
            <a:r>
              <a:rPr lang="it-IT" b="1" dirty="0" smtClean="0">
                <a:latin typeface="Helvetica"/>
                <a:ea typeface="+mn-ea"/>
                <a:cs typeface="Helvetica"/>
                <a:sym typeface="Helvetica"/>
              </a:rPr>
              <a:t> in negoziazione: </a:t>
            </a:r>
            <a:r>
              <a:rPr lang="it-IT" b="1" dirty="0" smtClean="0">
                <a:solidFill>
                  <a:srgbClr val="0070C0"/>
                </a:solidFill>
                <a:latin typeface="Helvetica"/>
                <a:ea typeface="+mn-ea"/>
                <a:cs typeface="Helvetica"/>
                <a:sym typeface="Helvetica"/>
              </a:rPr>
              <a:t>53.371.748 €</a:t>
            </a:r>
          </a:p>
          <a:p>
            <a:pPr algn="ctr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b="1" dirty="0" smtClean="0">
                <a:latin typeface="Helvetica"/>
                <a:ea typeface="+mn-ea"/>
                <a:cs typeface="Helvetica"/>
                <a:sym typeface="Helvetica"/>
              </a:rPr>
              <a:t>Investimenti ammissibili: </a:t>
            </a:r>
            <a:r>
              <a:rPr lang="it-IT" b="1" dirty="0" smtClean="0">
                <a:solidFill>
                  <a:srgbClr val="0070C0"/>
                </a:solidFill>
                <a:latin typeface="Helvetica"/>
                <a:ea typeface="+mn-ea"/>
                <a:cs typeface="Helvetica"/>
                <a:sym typeface="Helvetica"/>
              </a:rPr>
              <a:t>100.669.111 €</a:t>
            </a:r>
            <a:endParaRPr sz="4400" b="1" dirty="0">
              <a:solidFill>
                <a:srgbClr val="0070C0"/>
              </a:solidFill>
              <a:latin typeface="Helvetica"/>
              <a:ea typeface="+mn-ea"/>
              <a:cs typeface="Helvetica"/>
              <a:sym typeface="Helvetica"/>
            </a:endParaRPr>
          </a:p>
        </p:txBody>
      </p:sp>
      <p:pic>
        <p:nvPicPr>
          <p:cNvPr id="1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24148" y="806209"/>
            <a:ext cx="720000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CasellaDiTesto 16"/>
          <p:cNvSpPr txBox="1"/>
          <p:nvPr/>
        </p:nvSpPr>
        <p:spPr>
          <a:xfrm>
            <a:off x="7317742" y="3293904"/>
            <a:ext cx="8049256" cy="1015661"/>
          </a:xfrm>
          <a:prstGeom prst="rect">
            <a:avLst/>
          </a:prstGeom>
          <a:noFill/>
          <a:ln w="5715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rPr>
              <a:t>PROVINCIA</a:t>
            </a:r>
            <a:r>
              <a:rPr kumimoji="0" lang="it-IT" sz="5400" b="1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rPr>
              <a:t> DI </a:t>
            </a:r>
            <a:r>
              <a:rPr lang="it-IT" sz="5400" b="1" dirty="0" smtClean="0">
                <a:solidFill>
                  <a:srgbClr val="0070C0"/>
                </a:solidFill>
              </a:rPr>
              <a:t>MILANO</a:t>
            </a:r>
            <a:endParaRPr kumimoji="0" lang="en-GB" sz="5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92968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5227" y="3120360"/>
            <a:ext cx="24047210" cy="1149907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815009" y="10112796"/>
            <a:ext cx="22581704" cy="1361905"/>
          </a:xfrm>
          <a:prstGeom prst="rect">
            <a:avLst/>
          </a:prstGeom>
          <a:solidFill>
            <a:srgbClr val="1D8144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1006123" y="882372"/>
            <a:ext cx="11668046" cy="1148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t>PRINCIPALI CARATTERISTICHE DEL POR FESR 2014-2020</a:t>
            </a:r>
          </a:p>
          <a:p>
            <a:pPr algn="ctr"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t> </a:t>
            </a:r>
          </a:p>
        </p:txBody>
      </p:sp>
      <p:sp>
        <p:nvSpPr>
          <p:cNvPr id="195" name="Shape 195"/>
          <p:cNvSpPr/>
          <p:nvPr/>
        </p:nvSpPr>
        <p:spPr>
          <a:xfrm>
            <a:off x="1032981" y="2454879"/>
            <a:ext cx="7829273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STRUTTURA DEL POR FESR 2014-2020</a:t>
            </a:r>
          </a:p>
        </p:txBody>
      </p:sp>
      <p:sp>
        <p:nvSpPr>
          <p:cNvPr id="196" name="Shape 196"/>
          <p:cNvSpPr/>
          <p:nvPr/>
        </p:nvSpPr>
        <p:spPr>
          <a:xfrm>
            <a:off x="6945953" y="10397508"/>
            <a:ext cx="9590604" cy="792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   POR FESR 2014-2020 • 970.474.516 €</a:t>
            </a:r>
          </a:p>
        </p:txBody>
      </p:sp>
    </p:spTree>
    <p:extLst>
      <p:ext uri="{BB962C8B-B14F-4D97-AF65-F5344CB8AC3E}">
        <p14:creationId xmlns:p14="http://schemas.microsoft.com/office/powerpoint/2010/main" val="42217919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/>
        </p:nvSpPr>
        <p:spPr>
          <a:xfrm flipH="1">
            <a:off x="11628036" y="5361478"/>
            <a:ext cx="48916" cy="3425178"/>
          </a:xfrm>
          <a:prstGeom prst="line">
            <a:avLst/>
          </a:prstGeom>
          <a:ln w="76200">
            <a:solidFill>
              <a:schemeClr val="accent4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612140" y="1679627"/>
            <a:ext cx="18226882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3200" b="1">
                <a:solidFill>
                  <a:srgbClr val="FFC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3200" b="1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ASSE 1: «RAFFORZARE LA RICERCA, LO SVILUPPO TECNOLOGICO E L’INNOVAZIONE</a:t>
            </a:r>
            <a:r>
              <a:rPr sz="3200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»</a:t>
            </a:r>
          </a:p>
        </p:txBody>
      </p:sp>
      <p:sp>
        <p:nvSpPr>
          <p:cNvPr id="413" name="Shape 413"/>
          <p:cNvSpPr/>
          <p:nvPr/>
        </p:nvSpPr>
        <p:spPr>
          <a:xfrm>
            <a:off x="7656068" y="3119127"/>
            <a:ext cx="7773282" cy="86177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4400" dirty="0"/>
              <a:t>TIPOLOGIA DI BENEFICIARI</a:t>
            </a:r>
          </a:p>
        </p:txBody>
      </p:sp>
      <p:grpSp>
        <p:nvGrpSpPr>
          <p:cNvPr id="416" name="Group 416"/>
          <p:cNvGrpSpPr/>
          <p:nvPr/>
        </p:nvGrpSpPr>
        <p:grpSpPr>
          <a:xfrm>
            <a:off x="8688486" y="5328017"/>
            <a:ext cx="5781266" cy="2612163"/>
            <a:chOff x="0" y="0"/>
            <a:chExt cx="5781265" cy="2612161"/>
          </a:xfrm>
        </p:grpSpPr>
        <p:sp>
          <p:nvSpPr>
            <p:cNvPr id="414" name="Shape 414"/>
            <p:cNvSpPr/>
            <p:nvPr/>
          </p:nvSpPr>
          <p:spPr>
            <a:xfrm>
              <a:off x="0" y="0"/>
              <a:ext cx="5781265" cy="26121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800" b="1"/>
              </a:pPr>
              <a:endParaRPr sz="4800" b="1"/>
            </a:p>
          </p:txBody>
        </p:sp>
        <p:sp>
          <p:nvSpPr>
            <p:cNvPr id="415" name="Shape 415"/>
            <p:cNvSpPr/>
            <p:nvPr/>
          </p:nvSpPr>
          <p:spPr>
            <a:xfrm>
              <a:off x="830708" y="208843"/>
              <a:ext cx="4119848" cy="20928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48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6000" b="1" dirty="0" smtClean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718*</a:t>
              </a:r>
              <a:endParaRPr sz="44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endParaRPr>
            </a:p>
            <a:p>
              <a:pPr algn="ctr">
                <a:defRPr sz="3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3200" b="1" dirty="0" smtClean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SOGGETTI BENEFICIARI</a:t>
              </a:r>
              <a:endParaRPr lang="it-IT" sz="32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endParaRPr>
            </a:p>
          </p:txBody>
        </p:sp>
      </p:grpSp>
      <p:sp>
        <p:nvSpPr>
          <p:cNvPr id="417" name="Shape 417"/>
          <p:cNvSpPr/>
          <p:nvPr/>
        </p:nvSpPr>
        <p:spPr>
          <a:xfrm flipH="1">
            <a:off x="6996596" y="6583299"/>
            <a:ext cx="4398505" cy="0"/>
          </a:xfrm>
          <a:prstGeom prst="line">
            <a:avLst/>
          </a:prstGeom>
          <a:ln w="76200">
            <a:solidFill>
              <a:schemeClr val="accent4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18" name="Shape 418"/>
          <p:cNvSpPr/>
          <p:nvPr/>
        </p:nvSpPr>
        <p:spPr>
          <a:xfrm>
            <a:off x="1204824" y="5361478"/>
            <a:ext cx="5509921" cy="254523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4"/>
            </a:solidFill>
            <a:miter/>
          </a:ln>
        </p:spPr>
        <p:txBody>
          <a:bodyPr tIns="91439" bIns="91439" anchor="ctr"/>
          <a:lstStyle/>
          <a:p>
            <a:pPr algn="ctr">
              <a:defRPr sz="4000" b="1"/>
            </a:pPr>
            <a:endParaRPr sz="4000" b="1"/>
          </a:p>
        </p:txBody>
      </p:sp>
      <p:sp>
        <p:nvSpPr>
          <p:cNvPr id="419" name="Shape 419"/>
          <p:cNvSpPr/>
          <p:nvPr/>
        </p:nvSpPr>
        <p:spPr>
          <a:xfrm>
            <a:off x="1204824" y="5813858"/>
            <a:ext cx="5509921" cy="1538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56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5600" b="1" dirty="0" smtClean="0">
                <a:latin typeface="Helvetica"/>
                <a:ea typeface="+mn-ea"/>
                <a:cs typeface="Helvetica"/>
                <a:sym typeface="Helvetica"/>
              </a:rPr>
              <a:t>508*</a:t>
            </a:r>
            <a:endParaRPr sz="8000" b="1" dirty="0">
              <a:latin typeface="Helvetica"/>
              <a:ea typeface="+mn-ea"/>
              <a:cs typeface="Helvetica"/>
              <a:sym typeface="Helvetica"/>
            </a:endParaRPr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b="1" dirty="0" smtClean="0">
                <a:latin typeface="Helvetica"/>
                <a:ea typeface="+mn-ea"/>
                <a:cs typeface="Helvetica"/>
                <a:sym typeface="Helvetica"/>
              </a:rPr>
              <a:t>IMPRESE</a:t>
            </a:r>
            <a:endParaRPr lang="it-IT" sz="3200" b="1" dirty="0"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16443493" y="5361478"/>
            <a:ext cx="5509922" cy="254523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4"/>
            </a:solidFill>
            <a:miter/>
          </a:ln>
        </p:spPr>
        <p:txBody>
          <a:bodyPr tIns="91439" bIns="91439" anchor="ctr"/>
          <a:lstStyle/>
          <a:p>
            <a:pPr algn="ctr">
              <a:defRPr sz="4000" b="1"/>
            </a:pPr>
            <a:endParaRPr sz="4000" b="1"/>
          </a:p>
        </p:txBody>
      </p:sp>
      <p:sp>
        <p:nvSpPr>
          <p:cNvPr id="421" name="Shape 421"/>
          <p:cNvSpPr/>
          <p:nvPr/>
        </p:nvSpPr>
        <p:spPr>
          <a:xfrm>
            <a:off x="16443493" y="5813858"/>
            <a:ext cx="5509922" cy="1538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56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5600" b="1" dirty="0" smtClean="0">
                <a:latin typeface="Helvetica"/>
                <a:ea typeface="+mn-ea"/>
                <a:cs typeface="Helvetica"/>
                <a:sym typeface="Helvetica"/>
              </a:rPr>
              <a:t>203*</a:t>
            </a:r>
            <a:endParaRPr sz="8000" b="1" dirty="0">
              <a:latin typeface="Helvetica"/>
              <a:ea typeface="+mn-ea"/>
              <a:cs typeface="Helvetica"/>
              <a:sym typeface="Helvetica"/>
            </a:endParaRPr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b="1" dirty="0" smtClean="0">
                <a:latin typeface="Helvetica"/>
                <a:ea typeface="+mn-ea"/>
                <a:cs typeface="Helvetica"/>
                <a:sym typeface="Helvetica"/>
              </a:rPr>
              <a:t>ORGANISMI DI RICERCA</a:t>
            </a:r>
            <a:endParaRPr lang="it-IT" sz="3200" b="1" dirty="0"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422" name="Shape 422"/>
          <p:cNvSpPr/>
          <p:nvPr/>
        </p:nvSpPr>
        <p:spPr>
          <a:xfrm>
            <a:off x="11860971" y="6583298"/>
            <a:ext cx="4300671" cy="1"/>
          </a:xfrm>
          <a:prstGeom prst="line">
            <a:avLst/>
          </a:prstGeom>
          <a:ln w="76200">
            <a:solidFill>
              <a:schemeClr val="accent4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23" name="Shape 423"/>
          <p:cNvSpPr/>
          <p:nvPr/>
        </p:nvSpPr>
        <p:spPr>
          <a:xfrm>
            <a:off x="8819079" y="8867918"/>
            <a:ext cx="5509921" cy="254523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4"/>
            </a:solidFill>
            <a:miter/>
          </a:ln>
        </p:spPr>
        <p:txBody>
          <a:bodyPr tIns="91439" bIns="91439" anchor="ctr"/>
          <a:lstStyle/>
          <a:p>
            <a:pPr algn="ctr">
              <a:defRPr sz="4000" b="1"/>
            </a:pPr>
            <a:endParaRPr sz="4000" b="1"/>
          </a:p>
        </p:txBody>
      </p:sp>
      <p:sp>
        <p:nvSpPr>
          <p:cNvPr id="424" name="Shape 424"/>
          <p:cNvSpPr/>
          <p:nvPr/>
        </p:nvSpPr>
        <p:spPr>
          <a:xfrm>
            <a:off x="8819079" y="9026275"/>
            <a:ext cx="5509921" cy="203132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5600" b="1">
                <a:latin typeface="+mn-lt"/>
                <a:ea typeface="+mn-ea"/>
                <a:cs typeface="+mn-cs"/>
                <a:sym typeface="Helvetica"/>
              </a:defRPr>
            </a:pPr>
            <a:r>
              <a:rPr sz="5600" b="1" dirty="0">
                <a:latin typeface="Helvetica"/>
                <a:ea typeface="+mn-ea"/>
                <a:cs typeface="Helvetica"/>
                <a:sym typeface="Helvetica"/>
              </a:rPr>
              <a:t>7</a:t>
            </a:r>
            <a:endParaRPr sz="8000" b="1" dirty="0">
              <a:latin typeface="Helvetica"/>
              <a:ea typeface="+mn-ea"/>
              <a:cs typeface="Helvetica"/>
              <a:sym typeface="Helvetica"/>
            </a:endParaRPr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b="1" dirty="0" smtClean="0">
                <a:latin typeface="Helvetica"/>
                <a:ea typeface="+mn-ea"/>
                <a:cs typeface="Helvetica"/>
                <a:sym typeface="Helvetica"/>
              </a:rPr>
              <a:t>CLUSTER TECNOLOGICI LOMBARDI</a:t>
            </a:r>
            <a:endParaRPr lang="it-IT" sz="3200" b="1" dirty="0">
              <a:latin typeface="Helvetica"/>
              <a:ea typeface="+mn-ea"/>
              <a:cs typeface="Helvetica"/>
              <a:sym typeface="Helvetica"/>
            </a:endParaRPr>
          </a:p>
        </p:txBody>
      </p:sp>
      <p:pic>
        <p:nvPicPr>
          <p:cNvPr id="1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24148" y="806209"/>
            <a:ext cx="720000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407"/>
          <p:cNvSpPr/>
          <p:nvPr/>
        </p:nvSpPr>
        <p:spPr>
          <a:xfrm>
            <a:off x="919931" y="907348"/>
            <a:ext cx="6795450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ATTUAZIONE AL </a:t>
            </a:r>
            <a:r>
              <a:rPr lang="it-IT" dirty="0" smtClean="0"/>
              <a:t>1° GIUGNO</a:t>
            </a:r>
            <a:r>
              <a:rPr dirty="0" smtClean="0"/>
              <a:t> </a:t>
            </a:r>
            <a:r>
              <a:rPr dirty="0"/>
              <a:t>2017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941176" y="11744798"/>
            <a:ext cx="17897846" cy="800217"/>
          </a:xfrm>
          <a:prstGeom prst="rect">
            <a:avLst/>
          </a:prstGeom>
          <a:noFill/>
          <a:ln w="381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*</a:t>
            </a:r>
            <a:r>
              <a:rPr kumimoji="0" lang="it-IT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Compresi</a:t>
            </a:r>
            <a:r>
              <a:rPr kumimoji="0" lang="it-IT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</a:t>
            </a:r>
            <a:r>
              <a:rPr lang="it-IT" sz="3200" dirty="0" smtClean="0">
                <a:latin typeface="+mn-lt"/>
              </a:rPr>
              <a:t>130</a:t>
            </a:r>
            <a:r>
              <a:rPr kumimoji="0" lang="it-IT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imprese e </a:t>
            </a:r>
            <a:r>
              <a:rPr lang="it-IT" sz="3200" dirty="0" smtClean="0">
                <a:latin typeface="+mn-lt"/>
              </a:rPr>
              <a:t>80</a:t>
            </a:r>
            <a:r>
              <a:rPr kumimoji="0" lang="it-IT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</a:t>
            </a:r>
            <a:r>
              <a:rPr kumimoji="0" lang="it-IT" sz="32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OdR</a:t>
            </a:r>
            <a:r>
              <a:rPr kumimoji="0" lang="it-IT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coinvolti nei </a:t>
            </a:r>
            <a:r>
              <a:rPr lang="it-IT" sz="3200" dirty="0">
                <a:latin typeface="+mn-lt"/>
              </a:rPr>
              <a:t>3</a:t>
            </a:r>
            <a:r>
              <a:rPr lang="it-IT" sz="3200" dirty="0" smtClean="0">
                <a:latin typeface="+mn-lt"/>
              </a:rPr>
              <a:t>2</a:t>
            </a:r>
            <a:r>
              <a:rPr kumimoji="0" lang="it-IT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«Accordi per la ricerca» in fase di negoziazione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6953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/>
        </p:nvSpPr>
        <p:spPr>
          <a:xfrm>
            <a:off x="11579119" y="5654862"/>
            <a:ext cx="1" cy="3170161"/>
          </a:xfrm>
          <a:prstGeom prst="line">
            <a:avLst/>
          </a:prstGeom>
          <a:ln w="76200">
            <a:solidFill>
              <a:schemeClr val="accent4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612140" y="1679627"/>
            <a:ext cx="18226882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3200" b="1">
                <a:solidFill>
                  <a:srgbClr val="FFC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3200" b="1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ASSE 1: «RAFFORZARE LA RICERCA, LO SVILUPPO TECNOLOGICO E L’INNOVAZIONE</a:t>
            </a:r>
            <a:r>
              <a:rPr sz="3200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»</a:t>
            </a:r>
          </a:p>
        </p:txBody>
      </p:sp>
      <p:sp>
        <p:nvSpPr>
          <p:cNvPr id="413" name="Shape 413"/>
          <p:cNvSpPr/>
          <p:nvPr/>
        </p:nvSpPr>
        <p:spPr>
          <a:xfrm>
            <a:off x="7692477" y="2753526"/>
            <a:ext cx="7773282" cy="123110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sz="4400" dirty="0"/>
              <a:t>TIPOLOGIA DI </a:t>
            </a:r>
            <a:r>
              <a:rPr sz="4400" dirty="0" smtClean="0"/>
              <a:t>BENEFICIARI</a:t>
            </a:r>
            <a:endParaRPr lang="it-IT" sz="4400" dirty="0" smtClean="0"/>
          </a:p>
          <a:p>
            <a:pPr algn="ctr"/>
            <a:endParaRPr lang="it-IT" sz="2400" dirty="0"/>
          </a:p>
        </p:txBody>
      </p:sp>
      <p:grpSp>
        <p:nvGrpSpPr>
          <p:cNvPr id="416" name="Group 416"/>
          <p:cNvGrpSpPr/>
          <p:nvPr/>
        </p:nvGrpSpPr>
        <p:grpSpPr>
          <a:xfrm>
            <a:off x="8688486" y="5328017"/>
            <a:ext cx="5781266" cy="2612163"/>
            <a:chOff x="0" y="0"/>
            <a:chExt cx="5781265" cy="2612161"/>
          </a:xfrm>
        </p:grpSpPr>
        <p:sp>
          <p:nvSpPr>
            <p:cNvPr id="414" name="Shape 414"/>
            <p:cNvSpPr/>
            <p:nvPr/>
          </p:nvSpPr>
          <p:spPr>
            <a:xfrm>
              <a:off x="0" y="0"/>
              <a:ext cx="5781265" cy="26121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800" b="1"/>
              </a:pPr>
              <a:endParaRPr sz="4800" b="1"/>
            </a:p>
          </p:txBody>
        </p:sp>
        <p:sp>
          <p:nvSpPr>
            <p:cNvPr id="415" name="Shape 415"/>
            <p:cNvSpPr/>
            <p:nvPr/>
          </p:nvSpPr>
          <p:spPr>
            <a:xfrm>
              <a:off x="830708" y="208843"/>
              <a:ext cx="4119848" cy="20928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48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6000" b="1" dirty="0" smtClean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331*</a:t>
              </a:r>
              <a:endParaRPr sz="44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endParaRPr>
            </a:p>
            <a:p>
              <a:pPr algn="ctr">
                <a:defRPr sz="3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3200" b="1" dirty="0" smtClean="0">
                  <a:solidFill>
                    <a:srgbClr val="FFFFFF"/>
                  </a:solidFill>
                  <a:latin typeface="Helvetica"/>
                  <a:ea typeface="+mn-ea"/>
                  <a:cs typeface="Helvetica"/>
                  <a:sym typeface="Helvetica"/>
                </a:rPr>
                <a:t>SOGGETTI BENEFICIARI</a:t>
              </a:r>
              <a:endParaRPr lang="it-IT" sz="32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endParaRPr>
            </a:p>
          </p:txBody>
        </p:sp>
      </p:grpSp>
      <p:sp>
        <p:nvSpPr>
          <p:cNvPr id="417" name="Shape 417"/>
          <p:cNvSpPr/>
          <p:nvPr/>
        </p:nvSpPr>
        <p:spPr>
          <a:xfrm flipH="1">
            <a:off x="6996596" y="6583299"/>
            <a:ext cx="4398505" cy="0"/>
          </a:xfrm>
          <a:prstGeom prst="line">
            <a:avLst/>
          </a:prstGeom>
          <a:ln w="76200">
            <a:solidFill>
              <a:schemeClr val="accent4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18" name="Shape 418"/>
          <p:cNvSpPr/>
          <p:nvPr/>
        </p:nvSpPr>
        <p:spPr>
          <a:xfrm>
            <a:off x="1204824" y="5361478"/>
            <a:ext cx="5509921" cy="254523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4"/>
            </a:solidFill>
            <a:miter/>
          </a:ln>
        </p:spPr>
        <p:txBody>
          <a:bodyPr tIns="91439" bIns="91439" anchor="ctr"/>
          <a:lstStyle/>
          <a:p>
            <a:pPr algn="ctr">
              <a:defRPr sz="4000" b="1"/>
            </a:pPr>
            <a:endParaRPr sz="4000" b="1"/>
          </a:p>
        </p:txBody>
      </p:sp>
      <p:sp>
        <p:nvSpPr>
          <p:cNvPr id="419" name="Shape 419"/>
          <p:cNvSpPr/>
          <p:nvPr/>
        </p:nvSpPr>
        <p:spPr>
          <a:xfrm>
            <a:off x="1204824" y="5813858"/>
            <a:ext cx="5509921" cy="1538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56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5600" b="1" dirty="0" smtClean="0">
                <a:latin typeface="Helvetica"/>
                <a:ea typeface="+mn-ea"/>
                <a:cs typeface="Helvetica"/>
                <a:sym typeface="Helvetica"/>
              </a:rPr>
              <a:t>223*</a:t>
            </a:r>
            <a:endParaRPr sz="8000" b="1" dirty="0">
              <a:latin typeface="Helvetica"/>
              <a:ea typeface="+mn-ea"/>
              <a:cs typeface="Helvetica"/>
              <a:sym typeface="Helvetica"/>
            </a:endParaRPr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b="1" dirty="0" smtClean="0">
                <a:latin typeface="Helvetica"/>
                <a:ea typeface="+mn-ea"/>
                <a:cs typeface="Helvetica"/>
                <a:sym typeface="Helvetica"/>
              </a:rPr>
              <a:t>IMPRESE</a:t>
            </a:r>
            <a:endParaRPr lang="it-IT" sz="3200" b="1" dirty="0"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16443493" y="5361478"/>
            <a:ext cx="5509922" cy="254523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4"/>
            </a:solidFill>
            <a:miter/>
          </a:ln>
        </p:spPr>
        <p:txBody>
          <a:bodyPr tIns="91439" bIns="91439" anchor="ctr"/>
          <a:lstStyle/>
          <a:p>
            <a:pPr algn="ctr">
              <a:defRPr sz="4000" b="1"/>
            </a:pPr>
            <a:endParaRPr sz="4000" b="1"/>
          </a:p>
        </p:txBody>
      </p:sp>
      <p:sp>
        <p:nvSpPr>
          <p:cNvPr id="421" name="Shape 421"/>
          <p:cNvSpPr/>
          <p:nvPr/>
        </p:nvSpPr>
        <p:spPr>
          <a:xfrm>
            <a:off x="16443493" y="5813858"/>
            <a:ext cx="5509922" cy="1538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56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5600" b="1" dirty="0" smtClean="0">
                <a:latin typeface="Helvetica"/>
                <a:ea typeface="+mn-ea"/>
                <a:cs typeface="Helvetica"/>
                <a:sym typeface="Helvetica"/>
              </a:rPr>
              <a:t>105*</a:t>
            </a:r>
            <a:endParaRPr sz="8000" b="1" dirty="0">
              <a:latin typeface="Helvetica"/>
              <a:ea typeface="+mn-ea"/>
              <a:cs typeface="Helvetica"/>
              <a:sym typeface="Helvetica"/>
            </a:endParaRPr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b="1" dirty="0" smtClean="0">
                <a:latin typeface="Helvetica"/>
                <a:ea typeface="+mn-ea"/>
                <a:cs typeface="Helvetica"/>
                <a:sym typeface="Helvetica"/>
              </a:rPr>
              <a:t>ORGANISMI DI RICERCA</a:t>
            </a:r>
            <a:endParaRPr lang="it-IT" sz="3200" b="1" dirty="0"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422" name="Shape 422"/>
          <p:cNvSpPr/>
          <p:nvPr/>
        </p:nvSpPr>
        <p:spPr>
          <a:xfrm>
            <a:off x="11860971" y="6583298"/>
            <a:ext cx="4300671" cy="1"/>
          </a:xfrm>
          <a:prstGeom prst="line">
            <a:avLst/>
          </a:prstGeom>
          <a:ln w="76200">
            <a:solidFill>
              <a:schemeClr val="accent4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23" name="Shape 423"/>
          <p:cNvSpPr/>
          <p:nvPr/>
        </p:nvSpPr>
        <p:spPr>
          <a:xfrm>
            <a:off x="8824159" y="8951763"/>
            <a:ext cx="5509921" cy="2234798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4"/>
            </a:solidFill>
            <a:miter/>
          </a:ln>
        </p:spPr>
        <p:txBody>
          <a:bodyPr tIns="91439" bIns="91439" anchor="ctr"/>
          <a:lstStyle/>
          <a:p>
            <a:pPr algn="ctr">
              <a:defRPr sz="4000" b="1"/>
            </a:pPr>
            <a:endParaRPr sz="4000" b="1"/>
          </a:p>
        </p:txBody>
      </p:sp>
      <p:sp>
        <p:nvSpPr>
          <p:cNvPr id="424" name="Shape 424"/>
          <p:cNvSpPr/>
          <p:nvPr/>
        </p:nvSpPr>
        <p:spPr>
          <a:xfrm>
            <a:off x="8824159" y="8960938"/>
            <a:ext cx="5509921" cy="203132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56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5600" b="1" dirty="0">
                <a:latin typeface="Helvetica"/>
                <a:ea typeface="+mn-ea"/>
                <a:cs typeface="Helvetica"/>
                <a:sym typeface="Helvetica"/>
              </a:rPr>
              <a:t>3</a:t>
            </a:r>
            <a:endParaRPr sz="8000" b="1" dirty="0">
              <a:latin typeface="Helvetica"/>
              <a:ea typeface="+mn-ea"/>
              <a:cs typeface="Helvetica"/>
              <a:sym typeface="Helvetica"/>
            </a:endParaRPr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b="1" dirty="0" smtClean="0">
                <a:latin typeface="Helvetica"/>
                <a:ea typeface="+mn-ea"/>
                <a:cs typeface="Helvetica"/>
                <a:sym typeface="Helvetica"/>
              </a:rPr>
              <a:t>CLUSTER TECNOLOGICI LOMBARDI</a:t>
            </a:r>
            <a:endParaRPr lang="it-IT" sz="3200" b="1" dirty="0">
              <a:latin typeface="Helvetica"/>
              <a:ea typeface="+mn-ea"/>
              <a:cs typeface="Helvetica"/>
              <a:sym typeface="Helvetica"/>
            </a:endParaRPr>
          </a:p>
        </p:txBody>
      </p:sp>
      <p:pic>
        <p:nvPicPr>
          <p:cNvPr id="1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24148" y="806209"/>
            <a:ext cx="720000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407"/>
          <p:cNvSpPr/>
          <p:nvPr/>
        </p:nvSpPr>
        <p:spPr>
          <a:xfrm>
            <a:off x="919930" y="907348"/>
            <a:ext cx="6795450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ATTUAZIONE AL </a:t>
            </a:r>
            <a:r>
              <a:rPr lang="it-IT" dirty="0" smtClean="0"/>
              <a:t>1° GIUGNO</a:t>
            </a:r>
            <a:r>
              <a:rPr dirty="0" smtClean="0"/>
              <a:t> </a:t>
            </a:r>
            <a:r>
              <a:rPr dirty="0"/>
              <a:t>2017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7769882" y="3761642"/>
            <a:ext cx="8049256" cy="1107994"/>
          </a:xfrm>
          <a:prstGeom prst="rect">
            <a:avLst/>
          </a:prstGeom>
          <a:noFill/>
          <a:ln w="5715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60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rPr>
              <a:t>PROVINCIA</a:t>
            </a:r>
            <a:r>
              <a:rPr kumimoji="0" lang="it-IT" sz="6000" b="1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rPr>
              <a:t> DI </a:t>
            </a:r>
            <a:r>
              <a:rPr lang="it-IT" sz="6000" b="1" dirty="0" smtClean="0">
                <a:solidFill>
                  <a:srgbClr val="0070C0"/>
                </a:solidFill>
              </a:rPr>
              <a:t>MILANO</a:t>
            </a:r>
            <a:endParaRPr kumimoji="0" lang="en-GB" sz="60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941176" y="11744798"/>
            <a:ext cx="17897846" cy="800217"/>
          </a:xfrm>
          <a:prstGeom prst="rect">
            <a:avLst/>
          </a:prstGeom>
          <a:noFill/>
          <a:ln w="381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*</a:t>
            </a:r>
            <a:r>
              <a:rPr kumimoji="0" lang="it-IT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Compresi</a:t>
            </a:r>
            <a:r>
              <a:rPr kumimoji="0" lang="it-IT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</a:t>
            </a:r>
            <a:r>
              <a:rPr lang="it-IT" sz="3200" dirty="0" smtClean="0">
                <a:latin typeface="+mn-lt"/>
              </a:rPr>
              <a:t>56</a:t>
            </a:r>
            <a:r>
              <a:rPr kumimoji="0" lang="it-IT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imprese e </a:t>
            </a:r>
            <a:r>
              <a:rPr lang="it-IT" sz="3200" dirty="0" smtClean="0">
                <a:latin typeface="+mn-lt"/>
              </a:rPr>
              <a:t>44</a:t>
            </a:r>
            <a:r>
              <a:rPr kumimoji="0" lang="it-IT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</a:t>
            </a:r>
            <a:r>
              <a:rPr kumimoji="0" lang="it-IT" sz="32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OdR</a:t>
            </a:r>
            <a:r>
              <a:rPr kumimoji="0" lang="it-IT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coinvolti nei </a:t>
            </a:r>
            <a:r>
              <a:rPr lang="it-IT" sz="3200" dirty="0" smtClean="0">
                <a:latin typeface="+mn-lt"/>
              </a:rPr>
              <a:t>16</a:t>
            </a:r>
            <a:r>
              <a:rPr kumimoji="0" lang="it-IT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«Accordi per la ricerca» in fase di negoziazione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27769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/>
          <p:nvPr/>
        </p:nvSpPr>
        <p:spPr>
          <a:xfrm>
            <a:off x="15070853" y="6774226"/>
            <a:ext cx="8193109" cy="1402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CONTRIBUTI CONCESSI ASSE 1</a:t>
            </a:r>
          </a:p>
          <a:p>
            <a:pPr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rgbClr val="1D8144"/>
                </a:solidFill>
              </a:rPr>
              <a:t>AREE DI SPECIALIZZAZIONE S3</a:t>
            </a:r>
          </a:p>
        </p:txBody>
      </p:sp>
      <p:graphicFrame>
        <p:nvGraphicFramePr>
          <p:cNvPr id="427" name="Chart 427"/>
          <p:cNvGraphicFramePr/>
          <p:nvPr>
            <p:extLst>
              <p:ext uri="{D42A27DB-BD31-4B8C-83A1-F6EECF244321}">
                <p14:modId xmlns:p14="http://schemas.microsoft.com/office/powerpoint/2010/main" val="2838386856"/>
              </p:ext>
            </p:extLst>
          </p:nvPr>
        </p:nvGraphicFramePr>
        <p:xfrm>
          <a:off x="1366622" y="1202809"/>
          <a:ext cx="13247736" cy="1324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8" name="Shape 428"/>
          <p:cNvSpPr/>
          <p:nvPr/>
        </p:nvSpPr>
        <p:spPr>
          <a:xfrm>
            <a:off x="612140" y="1679627"/>
            <a:ext cx="18226882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3200" b="1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ASSE 1: «RAFFORZARE LA RICERCA, LO SVILUPPO TECNOLOGICO E L’INNOVAZIONE</a:t>
            </a:r>
            <a:r>
              <a:rPr b="0"/>
              <a:t>»</a:t>
            </a:r>
          </a:p>
        </p:txBody>
      </p:sp>
      <p:sp>
        <p:nvSpPr>
          <p:cNvPr id="429" name="Shape 429"/>
          <p:cNvSpPr/>
          <p:nvPr/>
        </p:nvSpPr>
        <p:spPr>
          <a:xfrm>
            <a:off x="979240" y="907348"/>
            <a:ext cx="6676828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ATTUAZIONE AL </a:t>
            </a:r>
            <a:r>
              <a:rPr lang="it-IT" dirty="0"/>
              <a:t>4</a:t>
            </a:r>
            <a:r>
              <a:rPr dirty="0" smtClean="0"/>
              <a:t> </a:t>
            </a:r>
            <a:r>
              <a:rPr lang="it-IT" dirty="0" smtClean="0"/>
              <a:t>MAGGIO</a:t>
            </a:r>
            <a:r>
              <a:rPr dirty="0" smtClean="0"/>
              <a:t> </a:t>
            </a:r>
            <a:r>
              <a:rPr dirty="0"/>
              <a:t>2017</a:t>
            </a:r>
          </a:p>
        </p:txBody>
      </p:sp>
      <p:pic>
        <p:nvPicPr>
          <p:cNvPr id="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24148" y="806209"/>
            <a:ext cx="720000" cy="7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/>
          <p:nvPr/>
        </p:nvSpPr>
        <p:spPr>
          <a:xfrm>
            <a:off x="15070853" y="6774226"/>
            <a:ext cx="8130752" cy="276998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CONTRIBUTI CONCESSI ASSE 1</a:t>
            </a:r>
          </a:p>
          <a:p>
            <a:pPr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rgbClr val="1D8144"/>
                </a:solidFill>
              </a:rPr>
              <a:t>AREE DI SPECIALIZZAZIONE </a:t>
            </a:r>
            <a:r>
              <a:rPr dirty="0" smtClean="0">
                <a:solidFill>
                  <a:srgbClr val="1D8144"/>
                </a:solidFill>
              </a:rPr>
              <a:t>S3</a:t>
            </a:r>
            <a:endParaRPr lang="it-IT" dirty="0">
              <a:solidFill>
                <a:srgbClr val="1D8144"/>
              </a:solidFill>
            </a:endParaRPr>
          </a:p>
          <a:p>
            <a:pPr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endParaRPr lang="it-IT" dirty="0" smtClean="0">
              <a:solidFill>
                <a:srgbClr val="1D8144"/>
              </a:solidFill>
            </a:endParaRPr>
          </a:p>
          <a:p>
            <a:pPr algn="ctr"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800" dirty="0" smtClean="0">
                <a:solidFill>
                  <a:srgbClr val="0070C0"/>
                </a:solidFill>
              </a:rPr>
              <a:t>PROVINCIA DI MILANO</a:t>
            </a:r>
            <a:endParaRPr sz="4800" dirty="0">
              <a:solidFill>
                <a:srgbClr val="0070C0"/>
              </a:solidFill>
            </a:endParaRPr>
          </a:p>
        </p:txBody>
      </p:sp>
      <p:graphicFrame>
        <p:nvGraphicFramePr>
          <p:cNvPr id="427" name="Chart 427"/>
          <p:cNvGraphicFramePr/>
          <p:nvPr>
            <p:extLst/>
          </p:nvPr>
        </p:nvGraphicFramePr>
        <p:xfrm>
          <a:off x="1366622" y="1202809"/>
          <a:ext cx="13247736" cy="1324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8" name="Shape 428"/>
          <p:cNvSpPr/>
          <p:nvPr/>
        </p:nvSpPr>
        <p:spPr>
          <a:xfrm>
            <a:off x="612140" y="1679627"/>
            <a:ext cx="18226882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3200" b="1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ASSE 1: «RAFFORZARE LA RICERCA, LO SVILUPPO TECNOLOGICO E L’INNOVAZIONE</a:t>
            </a:r>
            <a:r>
              <a:rPr b="0"/>
              <a:t>»</a:t>
            </a:r>
          </a:p>
        </p:txBody>
      </p:sp>
      <p:sp>
        <p:nvSpPr>
          <p:cNvPr id="429" name="Shape 429"/>
          <p:cNvSpPr/>
          <p:nvPr/>
        </p:nvSpPr>
        <p:spPr>
          <a:xfrm>
            <a:off x="865427" y="907348"/>
            <a:ext cx="6904455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ATTUAZIONE AL </a:t>
            </a:r>
            <a:r>
              <a:rPr lang="it-IT" dirty="0" smtClean="0"/>
              <a:t>30</a:t>
            </a:r>
            <a:r>
              <a:rPr dirty="0" smtClean="0"/>
              <a:t> </a:t>
            </a:r>
            <a:r>
              <a:rPr lang="it-IT" dirty="0" smtClean="0"/>
              <a:t>MAGGIO</a:t>
            </a:r>
            <a:r>
              <a:rPr dirty="0" smtClean="0"/>
              <a:t> </a:t>
            </a:r>
            <a:r>
              <a:rPr dirty="0"/>
              <a:t>2017</a:t>
            </a:r>
          </a:p>
        </p:txBody>
      </p:sp>
      <p:pic>
        <p:nvPicPr>
          <p:cNvPr id="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24148" y="806209"/>
            <a:ext cx="720000" cy="72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38636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/>
          <p:nvPr/>
        </p:nvSpPr>
        <p:spPr>
          <a:xfrm>
            <a:off x="1075763" y="6162502"/>
            <a:ext cx="22319608" cy="199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5600" b="1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rgbClr val="A4AED8"/>
                </a:solidFill>
              </a:rPr>
              <a:t>ASSE 2</a:t>
            </a:r>
            <a:r>
              <a:rPr dirty="0"/>
              <a:t> </a:t>
            </a:r>
          </a:p>
          <a:p>
            <a:pPr algn="ctr"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«MIGLIORARE L’ACCESSO ALLE TECNOLOGIE DELL’INFORMAZIONE E DELLA COMUNICAZIONE NONCHE’ L’IMPIEGO E LA QUALITA’ DELLE MEDESIME»</a:t>
            </a:r>
          </a:p>
        </p:txBody>
      </p:sp>
      <p:sp>
        <p:nvSpPr>
          <p:cNvPr id="492" name="Shape 492"/>
          <p:cNvSpPr/>
          <p:nvPr/>
        </p:nvSpPr>
        <p:spPr>
          <a:xfrm>
            <a:off x="3618913" y="8321237"/>
            <a:ext cx="17477297" cy="3103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4800" b="1">
                <a:latin typeface="+mn-lt"/>
                <a:ea typeface="+mn-ea"/>
                <a:cs typeface="+mn-cs"/>
                <a:sym typeface="Helvetica"/>
              </a:defRPr>
            </a:pPr>
            <a:r>
              <a:rPr sz="5600" dirty="0"/>
              <a:t>20.000.000</a:t>
            </a:r>
            <a:r>
              <a:rPr dirty="0"/>
              <a:t> </a:t>
            </a:r>
            <a:r>
              <a:rPr sz="4000" b="0" dirty="0"/>
              <a:t>€ </a:t>
            </a:r>
          </a:p>
          <a:p>
            <a:pPr algn="ctr">
              <a:defRPr sz="4800" b="1">
                <a:latin typeface="+mn-lt"/>
                <a:ea typeface="+mn-ea"/>
                <a:cs typeface="+mn-cs"/>
                <a:sym typeface="Helvetica"/>
              </a:defRPr>
            </a:pPr>
            <a:endParaRPr sz="4000" b="0" dirty="0"/>
          </a:p>
          <a:p>
            <a:pPr algn="ctr">
              <a:defRPr sz="4800" b="1">
                <a:solidFill>
                  <a:srgbClr val="2BB8C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5600" dirty="0">
                <a:solidFill>
                  <a:srgbClr val="A4AED8"/>
                </a:solidFill>
              </a:rPr>
              <a:t>2</a:t>
            </a:r>
            <a:r>
              <a:rPr sz="4000" dirty="0">
                <a:solidFill>
                  <a:srgbClr val="A4AED8"/>
                </a:solidFill>
              </a:rPr>
              <a:t>%</a:t>
            </a:r>
            <a:r>
              <a:rPr dirty="0"/>
              <a:t> </a:t>
            </a:r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dotazione</a:t>
            </a:r>
            <a:r>
              <a:rPr dirty="0"/>
              <a:t> </a:t>
            </a:r>
            <a:r>
              <a:rPr dirty="0" err="1"/>
              <a:t>totale</a:t>
            </a:r>
            <a:r>
              <a:rPr dirty="0"/>
              <a:t> POR FESR 2014-2020</a:t>
            </a:r>
          </a:p>
        </p:txBody>
      </p:sp>
      <p:sp>
        <p:nvSpPr>
          <p:cNvPr id="493" name="Shape 493"/>
          <p:cNvSpPr/>
          <p:nvPr/>
        </p:nvSpPr>
        <p:spPr>
          <a:xfrm>
            <a:off x="1075763" y="851364"/>
            <a:ext cx="5381602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it-IT" dirty="0" smtClean="0"/>
              <a:t>ASSI INFRASTRUTTURALI</a:t>
            </a:r>
            <a:endParaRPr dirty="0"/>
          </a:p>
        </p:txBody>
      </p:sp>
      <p:sp>
        <p:nvSpPr>
          <p:cNvPr id="494" name="Shape 494"/>
          <p:cNvSpPr/>
          <p:nvPr/>
        </p:nvSpPr>
        <p:spPr>
          <a:xfrm>
            <a:off x="10427122" y="9601200"/>
            <a:ext cx="3860881" cy="0"/>
          </a:xfrm>
          <a:prstGeom prst="line">
            <a:avLst/>
          </a:prstGeom>
          <a:ln w="25400">
            <a:solidFill>
              <a:srgbClr val="A4AED8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49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2847" y="2307247"/>
            <a:ext cx="3124201" cy="312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/>
        </p:nvSpPr>
        <p:spPr>
          <a:xfrm>
            <a:off x="1031240" y="1671438"/>
            <a:ext cx="18226882" cy="1148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200" b="1">
                <a:solidFill>
                  <a:srgbClr val="A4AED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ASSE 2 «MIGLIORARE L’ACCESSO ALLE TECNOLOGIE DELL’INFORMAZIONE E DELLA COMUNICAZIONE NONCHE’ L’IMPIEGO E LA QUALITA’ DELLE MEDESIME»</a:t>
            </a:r>
          </a:p>
        </p:txBody>
      </p:sp>
      <p:sp>
        <p:nvSpPr>
          <p:cNvPr id="498" name="Shape 498"/>
          <p:cNvSpPr/>
          <p:nvPr/>
        </p:nvSpPr>
        <p:spPr>
          <a:xfrm>
            <a:off x="1064147" y="895723"/>
            <a:ext cx="2190022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 smtClean="0"/>
              <a:t>OBIETTIVI</a:t>
            </a:r>
            <a:endParaRPr dirty="0"/>
          </a:p>
        </p:txBody>
      </p:sp>
      <p:sp>
        <p:nvSpPr>
          <p:cNvPr id="499" name="Shape 499"/>
          <p:cNvSpPr/>
          <p:nvPr/>
        </p:nvSpPr>
        <p:spPr>
          <a:xfrm>
            <a:off x="1064147" y="2918128"/>
            <a:ext cx="22080001" cy="203132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sz="4000" dirty="0" err="1"/>
              <a:t>L’Asse</a:t>
            </a:r>
            <a:r>
              <a:rPr sz="4000" dirty="0"/>
              <a:t> 2 </a:t>
            </a:r>
            <a:r>
              <a:rPr sz="4000" dirty="0" err="1"/>
              <a:t>finanzia</a:t>
            </a:r>
            <a:r>
              <a:rPr sz="4000" dirty="0"/>
              <a:t> </a:t>
            </a:r>
            <a:r>
              <a:rPr sz="4000" dirty="0" err="1"/>
              <a:t>investimenti</a:t>
            </a:r>
            <a:r>
              <a:rPr sz="4000" dirty="0"/>
              <a:t> </a:t>
            </a:r>
            <a:r>
              <a:rPr sz="4000" dirty="0" err="1"/>
              <a:t>mirati</a:t>
            </a:r>
            <a:r>
              <a:rPr sz="4000" dirty="0"/>
              <a:t> </a:t>
            </a:r>
            <a:r>
              <a:rPr sz="4000" dirty="0" err="1"/>
              <a:t>all’infrastrutturazione</a:t>
            </a:r>
            <a:r>
              <a:rPr sz="4000" dirty="0"/>
              <a:t> </a:t>
            </a:r>
            <a:r>
              <a:rPr sz="4000" dirty="0" err="1"/>
              <a:t>digitale</a:t>
            </a:r>
            <a:r>
              <a:rPr sz="4000" dirty="0"/>
              <a:t> </a:t>
            </a:r>
            <a:r>
              <a:rPr sz="4000" dirty="0" err="1"/>
              <a:t>incentivando</a:t>
            </a:r>
            <a:r>
              <a:rPr sz="4000" dirty="0"/>
              <a:t> lo </a:t>
            </a:r>
            <a:r>
              <a:rPr sz="4000" dirty="0" err="1"/>
              <a:t>sviluppo</a:t>
            </a:r>
            <a:r>
              <a:rPr sz="4000" dirty="0"/>
              <a:t> di </a:t>
            </a:r>
            <a:r>
              <a:rPr sz="4000" dirty="0" err="1" smtClean="0"/>
              <a:t>reti</a:t>
            </a:r>
            <a:r>
              <a:rPr lang="it-IT" sz="4000" dirty="0" smtClean="0"/>
              <a:t> </a:t>
            </a:r>
            <a:r>
              <a:rPr sz="4000" dirty="0" smtClean="0"/>
              <a:t>a </a:t>
            </a:r>
            <a:r>
              <a:rPr sz="4000" dirty="0" err="1"/>
              <a:t>banda</a:t>
            </a:r>
            <a:r>
              <a:rPr sz="4000" dirty="0"/>
              <a:t> ultra-</a:t>
            </a:r>
            <a:r>
              <a:rPr sz="4000" dirty="0" err="1"/>
              <a:t>larga</a:t>
            </a:r>
            <a:r>
              <a:rPr sz="4000" dirty="0"/>
              <a:t>, </a:t>
            </a:r>
            <a:r>
              <a:rPr sz="4000" dirty="0" smtClean="0"/>
              <a:t>in </a:t>
            </a:r>
            <a:r>
              <a:rPr sz="4000" dirty="0" err="1"/>
              <a:t>particolare</a:t>
            </a:r>
            <a:r>
              <a:rPr sz="4000" dirty="0"/>
              <a:t> </a:t>
            </a:r>
            <a:r>
              <a:rPr sz="4000" dirty="0" err="1"/>
              <a:t>nelle</a:t>
            </a:r>
            <a:r>
              <a:rPr sz="4000" dirty="0"/>
              <a:t> </a:t>
            </a:r>
            <a:r>
              <a:rPr sz="4000" dirty="0" err="1"/>
              <a:t>aree</a:t>
            </a:r>
            <a:r>
              <a:rPr sz="4000" dirty="0"/>
              <a:t> </a:t>
            </a:r>
            <a:r>
              <a:rPr sz="4000" dirty="0" err="1"/>
              <a:t>industriali</a:t>
            </a:r>
            <a:r>
              <a:rPr sz="4000" dirty="0"/>
              <a:t> </a:t>
            </a:r>
            <a:r>
              <a:rPr sz="4000" dirty="0" err="1"/>
              <a:t>lombarde</a:t>
            </a:r>
            <a:r>
              <a:rPr sz="4000" dirty="0"/>
              <a:t>, in </a:t>
            </a:r>
            <a:r>
              <a:rPr sz="4000" dirty="0" err="1"/>
              <a:t>adesione</a:t>
            </a:r>
            <a:r>
              <a:rPr sz="4000" dirty="0"/>
              <a:t> </a:t>
            </a:r>
            <a:r>
              <a:rPr sz="4000" dirty="0" err="1"/>
              <a:t>alla</a:t>
            </a:r>
            <a:r>
              <a:rPr sz="4000" dirty="0"/>
              <a:t> </a:t>
            </a:r>
            <a:r>
              <a:rPr sz="4000" dirty="0" err="1"/>
              <a:t>Strategia</a:t>
            </a:r>
            <a:r>
              <a:rPr sz="4000" dirty="0"/>
              <a:t> </a:t>
            </a:r>
            <a:r>
              <a:rPr sz="4000" dirty="0" err="1"/>
              <a:t>Nazionale</a:t>
            </a:r>
            <a:r>
              <a:rPr sz="4000" dirty="0"/>
              <a:t> </a:t>
            </a:r>
            <a:r>
              <a:rPr lang="it-IT" sz="4000" dirty="0" smtClean="0"/>
              <a:t>delle BUL</a:t>
            </a:r>
            <a:r>
              <a:rPr sz="4000" dirty="0" smtClean="0"/>
              <a:t>. </a:t>
            </a:r>
            <a:r>
              <a:rPr lang="it-IT" sz="4000" dirty="0" smtClean="0"/>
              <a:t> </a:t>
            </a:r>
            <a:r>
              <a:rPr sz="4000" dirty="0" smtClean="0"/>
              <a:t>Il </a:t>
            </a:r>
            <a:r>
              <a:rPr sz="4000" dirty="0" err="1"/>
              <a:t>principale</a:t>
            </a:r>
            <a:r>
              <a:rPr sz="4000" dirty="0"/>
              <a:t> </a:t>
            </a:r>
            <a:r>
              <a:rPr sz="4000" dirty="0" err="1"/>
              <a:t>obiettivo</a:t>
            </a:r>
            <a:r>
              <a:rPr sz="4000" dirty="0"/>
              <a:t> è:</a:t>
            </a:r>
          </a:p>
        </p:txBody>
      </p:sp>
      <p:sp>
        <p:nvSpPr>
          <p:cNvPr id="500" name="Shape 500"/>
          <p:cNvSpPr/>
          <p:nvPr/>
        </p:nvSpPr>
        <p:spPr>
          <a:xfrm>
            <a:off x="2429832" y="5174947"/>
            <a:ext cx="20714316" cy="26468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la </a:t>
            </a:r>
            <a:r>
              <a:rPr lang="it-IT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</a:t>
            </a:r>
            <a:r>
              <a:rPr sz="4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iduzione</a:t>
            </a:r>
            <a:r>
              <a:rPr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sz="4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dei</a:t>
            </a:r>
            <a:r>
              <a:rPr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sz="4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divari</a:t>
            </a:r>
            <a:r>
              <a:rPr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sz="4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digitali</a:t>
            </a:r>
            <a:r>
              <a:rPr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sz="4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nei</a:t>
            </a:r>
            <a:r>
              <a:rPr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sz="4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territori</a:t>
            </a:r>
            <a:r>
              <a:rPr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e </a:t>
            </a:r>
            <a:r>
              <a:rPr sz="4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diffusione</a:t>
            </a:r>
            <a:r>
              <a:rPr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di </a:t>
            </a:r>
            <a:r>
              <a:rPr sz="4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connettività</a:t>
            </a:r>
            <a:r>
              <a:rPr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</a:t>
            </a:r>
            <a:r>
              <a:rPr sz="4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banda</a:t>
            </a:r>
            <a:r>
              <a:rPr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ultra-</a:t>
            </a:r>
            <a:r>
              <a:rPr sz="4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larga</a:t>
            </a:r>
            <a:r>
              <a:rPr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sz="4000" dirty="0" err="1"/>
              <a:t>estendendo</a:t>
            </a:r>
            <a:r>
              <a:rPr sz="4000" dirty="0"/>
              <a:t> la </a:t>
            </a:r>
            <a:r>
              <a:rPr sz="4000" dirty="0" err="1"/>
              <a:t>copertura</a:t>
            </a:r>
            <a:r>
              <a:rPr sz="4000" dirty="0"/>
              <a:t> a </a:t>
            </a:r>
            <a:r>
              <a:rPr sz="4000" dirty="0" err="1"/>
              <a:t>banda</a:t>
            </a:r>
            <a:r>
              <a:rPr sz="4000" dirty="0"/>
              <a:t> ultra-</a:t>
            </a:r>
            <a:r>
              <a:rPr sz="4000" dirty="0" err="1"/>
              <a:t>larga</a:t>
            </a:r>
            <a:r>
              <a:rPr sz="4000" dirty="0"/>
              <a:t> a </a:t>
            </a:r>
            <a:r>
              <a:rPr sz="4000" dirty="0" smtClean="0"/>
              <a:t>100Mbps</a:t>
            </a:r>
            <a:r>
              <a:rPr lang="it-IT" sz="4000" dirty="0" smtClean="0"/>
              <a:t>; chiave abilitante per il </a:t>
            </a:r>
            <a:r>
              <a:rPr lang="it-IT" sz="4000" dirty="0" err="1" smtClean="0"/>
              <a:t>riorientamento</a:t>
            </a:r>
            <a:r>
              <a:rPr lang="it-IT" sz="4000" dirty="0" smtClean="0"/>
              <a:t> in chiave 4.0 del tessuto produttivo lombardo (connessione degli FP aziendali secondo standard competitivi)</a:t>
            </a:r>
            <a:endParaRPr sz="4000" dirty="0"/>
          </a:p>
        </p:txBody>
      </p:sp>
      <p:pic>
        <p:nvPicPr>
          <p:cNvPr id="50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8768" y="5344540"/>
            <a:ext cx="660390" cy="66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424148" y="810427"/>
            <a:ext cx="720000" cy="720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9" name="Table 503"/>
          <p:cNvGraphicFramePr/>
          <p:nvPr>
            <p:extLst>
              <p:ext uri="{D42A27DB-BD31-4B8C-83A1-F6EECF244321}">
                <p14:modId xmlns:p14="http://schemas.microsoft.com/office/powerpoint/2010/main" val="2603419087"/>
              </p:ext>
            </p:extLst>
          </p:nvPr>
        </p:nvGraphicFramePr>
        <p:xfrm>
          <a:off x="1128769" y="8128200"/>
          <a:ext cx="22015379" cy="435864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3762634"/>
                <a:gridCol w="10149988"/>
                <a:gridCol w="3510038"/>
                <a:gridCol w="4592719"/>
              </a:tblGrid>
              <a:tr h="1414863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 dirty="0" err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Priorità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endParaRPr lang="it-IT" sz="3200" b="1" dirty="0" smtClean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Reg. n. 1303/13)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FFFFFF"/>
                      </a:solidFill>
                      <a:miter/>
                    </a:lnB>
                    <a:solidFill>
                      <a:srgbClr val="A4AE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 dirty="0" err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Risultato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3200" b="1" dirty="0" err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atteso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(</a:t>
                      </a:r>
                      <a:r>
                        <a:rPr sz="3200" b="1" dirty="0" err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AdP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FFFFFF"/>
                      </a:solidFill>
                      <a:miter/>
                    </a:lnB>
                    <a:solidFill>
                      <a:srgbClr val="A4AE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Azione POR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FFFFFF"/>
                      </a:solidFill>
                      <a:miter/>
                    </a:lnB>
                    <a:solidFill>
                      <a:srgbClr val="A4AE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Risorse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FFFFFF"/>
                      </a:solidFill>
                      <a:miter/>
                    </a:lnB>
                    <a:solidFill>
                      <a:srgbClr val="A4AED8"/>
                    </a:solidFill>
                  </a:tcPr>
                </a:tc>
              </a:tr>
              <a:tr h="182514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2.a.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/>
                    </a:lnT>
                    <a:lnB w="12700">
                      <a:solidFill>
                        <a:srgbClr val="FFFFFF"/>
                      </a:solidFill>
                      <a:miter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2.1. 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Riduzione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dei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divari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digitali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nei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territori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e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diffusione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di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connettività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in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banda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ultra-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larga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(«Digital Agenda»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europea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/>
                    </a:lnT>
                    <a:lnB w="12700">
                      <a:noFill/>
                      <a:miter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azione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
(100%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dotazione</a:t>
                      </a:r>
                      <a:endParaRPr sz="28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/>
                    </a:lnT>
                    <a:lnB w="12700">
                      <a:noFill/>
                      <a:miter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20.000.000 €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FFFFFF"/>
                      </a:solidFill>
                      <a:miter/>
                    </a:lnT>
                    <a:lnB w="12700">
                      <a:noFill/>
                      <a:miter/>
                    </a:lnB>
                    <a:solidFill>
                      <a:srgbClr val="DDDDDD"/>
                    </a:solidFill>
                  </a:tcPr>
                </a:tc>
              </a:tr>
              <a:tr h="1118635">
                <a:tc>
                  <a:txBody>
                    <a:bodyPr/>
                    <a:lstStyle/>
                    <a:p>
                      <a:pPr algn="ctr">
                        <a:defRPr sz="28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0"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FFFFFF"/>
                      </a:solidFill>
                      <a:miter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25400">
                      <a:noFill/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noFill/>
                      <a:miter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600" b="1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 </a:t>
                      </a:r>
                      <a:r>
                        <a:rPr sz="3600" b="1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azione</a:t>
                      </a:r>
                      <a:endParaRPr sz="3600" b="1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horzOverflow="overflow">
                    <a:lnL w="25400">
                      <a:noFill/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noFill/>
                      <a:miter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3600" b="1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dirty="0"/>
                        <a:t>20.000.000 €</a:t>
                      </a:r>
                    </a:p>
                  </a:txBody>
                  <a:tcPr marL="45720" marR="45720" horzOverflow="overflow">
                    <a:lnL w="2540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noFill/>
                      <a:miter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7" name="Table 507"/>
          <p:cNvGraphicFramePr/>
          <p:nvPr>
            <p:extLst>
              <p:ext uri="{D42A27DB-BD31-4B8C-83A1-F6EECF244321}">
                <p14:modId xmlns:p14="http://schemas.microsoft.com/office/powerpoint/2010/main" val="990544477"/>
              </p:ext>
            </p:extLst>
          </p:nvPr>
        </p:nvGraphicFramePr>
        <p:xfrm>
          <a:off x="3234676" y="5214161"/>
          <a:ext cx="17861280" cy="723721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8097714"/>
                <a:gridCol w="4216205"/>
                <a:gridCol w="5547361"/>
              </a:tblGrid>
              <a:tr h="1295956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3200" b="1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FONTE</a:t>
                      </a:r>
                      <a:r>
                        <a:rPr lang="it-IT" sz="3200" b="1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RISORSE</a:t>
                      </a:r>
                      <a:endParaRPr sz="32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anchor="ctr" horzOverflow="overflow">
                    <a:solidFill>
                      <a:srgbClr val="A4AE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3200" b="1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VOLUME DELLE RISORSE</a:t>
                      </a:r>
                      <a:endParaRPr sz="32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anchor="ctr" horzOverflow="overflow">
                    <a:solidFill>
                      <a:srgbClr val="A4AE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% </a:t>
                      </a:r>
                      <a:r>
                        <a:rPr lang="it-IT" sz="3200" b="1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SULLE RISORSE TOTALI</a:t>
                      </a:r>
                      <a:endParaRPr sz="32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anchor="ctr" horzOverflow="overflow">
                    <a:solidFill>
                      <a:srgbClr val="A4AED8"/>
                    </a:solidFill>
                  </a:tcPr>
                </a:tc>
              </a:tr>
              <a:tr h="121696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 b="1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POR FESR</a:t>
                      </a:r>
                    </a:p>
                  </a:txBody>
                  <a:tcPr marL="45720" marR="45720" anchor="ctr" horzOverflow="overflow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32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20.000.000</a:t>
                      </a:r>
                    </a:p>
                  </a:txBody>
                  <a:tcPr marL="45720" marR="45720" anchor="ctr" horzOverflow="overflow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4,4 %</a:t>
                      </a:r>
                    </a:p>
                  </a:txBody>
                  <a:tcPr marL="45720" marR="45720" anchor="ctr" horzOverflow="overflow">
                    <a:solidFill>
                      <a:srgbClr val="DDDDDD"/>
                    </a:solidFill>
                  </a:tcPr>
                </a:tc>
              </a:tr>
              <a:tr h="118575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 b="1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PSR FEASR</a:t>
                      </a:r>
                    </a:p>
                  </a:txBody>
                  <a:tcPr marL="45720" marR="45720" anchor="ctr" horzOverflow="overflow">
                    <a:solidFill>
                      <a:srgbClr val="FEFD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32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48.500.000</a:t>
                      </a:r>
                    </a:p>
                  </a:txBody>
                  <a:tcPr marL="45720" marR="45720" anchor="ctr" horzOverflow="overflow">
                    <a:solidFill>
                      <a:srgbClr val="FEF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10,7%</a:t>
                      </a:r>
                    </a:p>
                  </a:txBody>
                  <a:tcPr marL="45720" marR="45720" anchor="ctr" horzOverflow="overflow">
                    <a:solidFill>
                      <a:srgbClr val="FEFDFF"/>
                    </a:solidFill>
                  </a:tcPr>
                </a:tc>
              </a:tr>
              <a:tr h="134177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3200" b="1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REGIONE</a:t>
                      </a:r>
                      <a:r>
                        <a:rPr lang="it-IT" sz="3200" b="1" baseline="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LOMBARDIA</a:t>
                      </a:r>
                      <a:endParaRPr sz="3200" b="1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anchor="ctr" horzOverflow="overflow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32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1.500.000 </a:t>
                      </a:r>
                    </a:p>
                  </a:txBody>
                  <a:tcPr marL="45720" marR="45720" anchor="ctr" horzOverflow="overflow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0,3 %</a:t>
                      </a:r>
                    </a:p>
                  </a:txBody>
                  <a:tcPr marL="45720" marR="45720" anchor="ctr" horzOverflow="overflow">
                    <a:solidFill>
                      <a:srgbClr val="DDDDDD"/>
                    </a:solidFill>
                  </a:tcPr>
                </a:tc>
              </a:tr>
              <a:tr h="109838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 b="1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FSC</a:t>
                      </a:r>
                    </a:p>
                  </a:txBody>
                  <a:tcPr marL="45720" marR="4572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32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381.700.459</a:t>
                      </a:r>
                    </a:p>
                  </a:txBody>
                  <a:tcPr marL="45720" marR="4572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84,5 %</a:t>
                      </a:r>
                    </a:p>
                  </a:txBody>
                  <a:tcPr marL="45720" marR="45720" anchor="ctr" horzOverflow="overflow">
                    <a:solidFill>
                      <a:srgbClr val="FFFFFF"/>
                    </a:solidFill>
                  </a:tcPr>
                </a:tc>
              </a:tr>
              <a:tr h="109838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 b="1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TOTALE</a:t>
                      </a:r>
                    </a:p>
                  </a:txBody>
                  <a:tcPr marL="45720" marR="45720" anchor="ctr" horzOverflow="overflow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3200" b="1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451.700.459 €</a:t>
                      </a:r>
                    </a:p>
                  </a:txBody>
                  <a:tcPr marL="45720" marR="45720" anchor="ctr" horzOverflow="overflow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 b="1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100%</a:t>
                      </a:r>
                    </a:p>
                  </a:txBody>
                  <a:tcPr marL="45720" marR="45720" anchor="ctr" horzOverflow="overflow"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508" name="Shape 508"/>
          <p:cNvSpPr/>
          <p:nvPr/>
        </p:nvSpPr>
        <p:spPr>
          <a:xfrm>
            <a:off x="1570328" y="3411159"/>
            <a:ext cx="21361139" cy="16619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1790700" indent="-1790700"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endParaRPr lang="it-IT" dirty="0" smtClean="0"/>
          </a:p>
          <a:p>
            <a:pPr marL="1790700" indent="-1790700" algn="ctr"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 smtClean="0"/>
              <a:t>RISORSE </a:t>
            </a:r>
            <a:r>
              <a:rPr dirty="0"/>
              <a:t>FINANZIARIE «ADP RL – MISE PER LO SVILUPPO DELLA BANDA ULTRA-LARGA»</a:t>
            </a:r>
          </a:p>
          <a:p>
            <a:pPr marL="1790700" indent="-17907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509" name="Shape 509"/>
          <p:cNvSpPr/>
          <p:nvPr/>
        </p:nvSpPr>
        <p:spPr>
          <a:xfrm>
            <a:off x="1045327" y="813427"/>
            <a:ext cx="2670924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it-IT" dirty="0" smtClean="0"/>
              <a:t>LE RISORSE</a:t>
            </a:r>
            <a:endParaRPr dirty="0"/>
          </a:p>
        </p:txBody>
      </p:sp>
      <p:sp>
        <p:nvSpPr>
          <p:cNvPr id="510" name="Shape 510"/>
          <p:cNvSpPr/>
          <p:nvPr/>
        </p:nvSpPr>
        <p:spPr>
          <a:xfrm>
            <a:off x="1031239" y="1671438"/>
            <a:ext cx="22268155" cy="21544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defRPr sz="3200" b="1">
                <a:solidFill>
                  <a:srgbClr val="A4AED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ASSE 2 «MIGLIORARE L’ACCESSO ALLE TECNOLOGIE DELL’INFORMAZIONE E DELLA COMUNICAZIONE NONCHE’ L’IMPIEGO E LA QUALITA’ DELLE MEDESIME</a:t>
            </a:r>
            <a:r>
              <a:rPr dirty="0" smtClean="0"/>
              <a:t>»</a:t>
            </a:r>
            <a:r>
              <a:rPr lang="it-IT" dirty="0" smtClean="0"/>
              <a:t> </a:t>
            </a:r>
            <a:r>
              <a:rPr lang="it-IT" spc="-100" dirty="0"/>
              <a:t>Riduzione dei divari digitali nei territori e diffusione di connettività in banda ultra </a:t>
            </a:r>
            <a:r>
              <a:rPr lang="it-IT" spc="-100" dirty="0" smtClean="0"/>
              <a:t>larga; la competitività e l’attrattività richiedono standard elevati di velocità nella connessione dati</a:t>
            </a:r>
            <a:endParaRPr dirty="0"/>
          </a:p>
        </p:txBody>
      </p:sp>
      <p:pic>
        <p:nvPicPr>
          <p:cNvPr id="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24148" y="810427"/>
            <a:ext cx="720000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652"/>
          <p:cNvSpPr/>
          <p:nvPr/>
        </p:nvSpPr>
        <p:spPr>
          <a:xfrm>
            <a:off x="948806" y="5073150"/>
            <a:ext cx="1576801" cy="15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98" y="5822"/>
                </a:moveTo>
                <a:cubicBezTo>
                  <a:pt x="8733" y="4514"/>
                  <a:pt x="8733" y="4514"/>
                  <a:pt x="8733" y="4514"/>
                </a:cubicBezTo>
                <a:cubicBezTo>
                  <a:pt x="8944" y="4430"/>
                  <a:pt x="9492" y="4387"/>
                  <a:pt x="10589" y="4894"/>
                </a:cubicBezTo>
                <a:cubicBezTo>
                  <a:pt x="10716" y="4936"/>
                  <a:pt x="10842" y="4936"/>
                  <a:pt x="10969" y="4894"/>
                </a:cubicBezTo>
                <a:cubicBezTo>
                  <a:pt x="10969" y="4894"/>
                  <a:pt x="10969" y="4894"/>
                  <a:pt x="10969" y="4894"/>
                </a:cubicBezTo>
                <a:cubicBezTo>
                  <a:pt x="12023" y="4430"/>
                  <a:pt x="12614" y="4430"/>
                  <a:pt x="12867" y="4472"/>
                </a:cubicBezTo>
                <a:cubicBezTo>
                  <a:pt x="11602" y="5822"/>
                  <a:pt x="11602" y="5822"/>
                  <a:pt x="11602" y="5822"/>
                </a:cubicBezTo>
                <a:lnTo>
                  <a:pt x="9998" y="5822"/>
                </a:lnTo>
                <a:close/>
                <a:moveTo>
                  <a:pt x="13922" y="13500"/>
                </a:moveTo>
                <a:cubicBezTo>
                  <a:pt x="13922" y="14091"/>
                  <a:pt x="14302" y="15061"/>
                  <a:pt x="14597" y="15736"/>
                </a:cubicBezTo>
                <a:cubicBezTo>
                  <a:pt x="6961" y="15736"/>
                  <a:pt x="6961" y="15736"/>
                  <a:pt x="6961" y="15736"/>
                </a:cubicBezTo>
                <a:cubicBezTo>
                  <a:pt x="7256" y="15061"/>
                  <a:pt x="7636" y="14091"/>
                  <a:pt x="7636" y="13500"/>
                </a:cubicBezTo>
                <a:cubicBezTo>
                  <a:pt x="7636" y="13416"/>
                  <a:pt x="7636" y="13331"/>
                  <a:pt x="7594" y="13289"/>
                </a:cubicBezTo>
                <a:cubicBezTo>
                  <a:pt x="7509" y="13162"/>
                  <a:pt x="6033" y="9998"/>
                  <a:pt x="9956" y="6750"/>
                </a:cubicBezTo>
                <a:cubicBezTo>
                  <a:pt x="11602" y="6750"/>
                  <a:pt x="11602" y="6750"/>
                  <a:pt x="11602" y="6750"/>
                </a:cubicBezTo>
                <a:cubicBezTo>
                  <a:pt x="15525" y="9998"/>
                  <a:pt x="14048" y="13162"/>
                  <a:pt x="13964" y="13289"/>
                </a:cubicBezTo>
                <a:cubicBezTo>
                  <a:pt x="13964" y="13331"/>
                  <a:pt x="13922" y="13416"/>
                  <a:pt x="13922" y="13500"/>
                </a:cubicBezTo>
                <a:close/>
                <a:moveTo>
                  <a:pt x="12403" y="12530"/>
                </a:moveTo>
                <a:cubicBezTo>
                  <a:pt x="12403" y="12319"/>
                  <a:pt x="12361" y="12192"/>
                  <a:pt x="12277" y="12023"/>
                </a:cubicBezTo>
                <a:cubicBezTo>
                  <a:pt x="12192" y="11897"/>
                  <a:pt x="12066" y="11770"/>
                  <a:pt x="11897" y="11644"/>
                </a:cubicBezTo>
                <a:cubicBezTo>
                  <a:pt x="11728" y="11517"/>
                  <a:pt x="11433" y="11391"/>
                  <a:pt x="11011" y="11222"/>
                </a:cubicBezTo>
                <a:cubicBezTo>
                  <a:pt x="10547" y="11053"/>
                  <a:pt x="10547" y="11053"/>
                  <a:pt x="10547" y="11053"/>
                </a:cubicBezTo>
                <a:cubicBezTo>
                  <a:pt x="10420" y="10969"/>
                  <a:pt x="10294" y="10927"/>
                  <a:pt x="10252" y="10842"/>
                </a:cubicBezTo>
                <a:cubicBezTo>
                  <a:pt x="10167" y="10800"/>
                  <a:pt x="10125" y="10716"/>
                  <a:pt x="10125" y="10631"/>
                </a:cubicBezTo>
                <a:cubicBezTo>
                  <a:pt x="10125" y="10420"/>
                  <a:pt x="10294" y="10336"/>
                  <a:pt x="10547" y="10294"/>
                </a:cubicBezTo>
                <a:cubicBezTo>
                  <a:pt x="10547" y="10294"/>
                  <a:pt x="10673" y="10252"/>
                  <a:pt x="10800" y="10252"/>
                </a:cubicBezTo>
                <a:cubicBezTo>
                  <a:pt x="10927" y="10252"/>
                  <a:pt x="11011" y="10252"/>
                  <a:pt x="11011" y="10252"/>
                </a:cubicBezTo>
                <a:cubicBezTo>
                  <a:pt x="11348" y="10294"/>
                  <a:pt x="11686" y="10378"/>
                  <a:pt x="12023" y="10505"/>
                </a:cubicBezTo>
                <a:cubicBezTo>
                  <a:pt x="12319" y="9745"/>
                  <a:pt x="12319" y="9745"/>
                  <a:pt x="12319" y="9745"/>
                </a:cubicBezTo>
                <a:cubicBezTo>
                  <a:pt x="11939" y="9577"/>
                  <a:pt x="11475" y="9492"/>
                  <a:pt x="11011" y="9450"/>
                </a:cubicBezTo>
                <a:cubicBezTo>
                  <a:pt x="11011" y="8986"/>
                  <a:pt x="11011" y="8986"/>
                  <a:pt x="11011" y="8986"/>
                </a:cubicBezTo>
                <a:cubicBezTo>
                  <a:pt x="10547" y="8986"/>
                  <a:pt x="10547" y="8986"/>
                  <a:pt x="10547" y="8986"/>
                </a:cubicBezTo>
                <a:cubicBezTo>
                  <a:pt x="10547" y="9492"/>
                  <a:pt x="10547" y="9492"/>
                  <a:pt x="10547" y="9492"/>
                </a:cubicBezTo>
                <a:cubicBezTo>
                  <a:pt x="10125" y="9534"/>
                  <a:pt x="9788" y="9661"/>
                  <a:pt x="9534" y="9830"/>
                </a:cubicBezTo>
                <a:cubicBezTo>
                  <a:pt x="9281" y="10041"/>
                  <a:pt x="9155" y="10294"/>
                  <a:pt x="9155" y="10631"/>
                </a:cubicBezTo>
                <a:cubicBezTo>
                  <a:pt x="9155" y="10927"/>
                  <a:pt x="9239" y="11137"/>
                  <a:pt x="9408" y="11348"/>
                </a:cubicBezTo>
                <a:cubicBezTo>
                  <a:pt x="9619" y="11559"/>
                  <a:pt x="9914" y="11728"/>
                  <a:pt x="10336" y="11897"/>
                </a:cubicBezTo>
                <a:cubicBezTo>
                  <a:pt x="10547" y="11981"/>
                  <a:pt x="10547" y="11981"/>
                  <a:pt x="10547" y="11981"/>
                </a:cubicBezTo>
                <a:cubicBezTo>
                  <a:pt x="11011" y="12150"/>
                  <a:pt x="11011" y="12150"/>
                  <a:pt x="11011" y="12150"/>
                </a:cubicBezTo>
                <a:cubicBezTo>
                  <a:pt x="11137" y="12234"/>
                  <a:pt x="11264" y="12277"/>
                  <a:pt x="11306" y="12361"/>
                </a:cubicBezTo>
                <a:cubicBezTo>
                  <a:pt x="11391" y="12403"/>
                  <a:pt x="11433" y="12487"/>
                  <a:pt x="11433" y="12572"/>
                </a:cubicBezTo>
                <a:cubicBezTo>
                  <a:pt x="11433" y="12783"/>
                  <a:pt x="11306" y="12909"/>
                  <a:pt x="11011" y="12952"/>
                </a:cubicBezTo>
                <a:cubicBezTo>
                  <a:pt x="11011" y="12952"/>
                  <a:pt x="10884" y="12994"/>
                  <a:pt x="10800" y="12994"/>
                </a:cubicBezTo>
                <a:cubicBezTo>
                  <a:pt x="10673" y="12994"/>
                  <a:pt x="10547" y="12994"/>
                  <a:pt x="10547" y="12994"/>
                </a:cubicBezTo>
                <a:cubicBezTo>
                  <a:pt x="10336" y="12952"/>
                  <a:pt x="10125" y="12909"/>
                  <a:pt x="9830" y="12867"/>
                </a:cubicBezTo>
                <a:cubicBezTo>
                  <a:pt x="9577" y="12783"/>
                  <a:pt x="9366" y="12698"/>
                  <a:pt x="9155" y="12614"/>
                </a:cubicBezTo>
                <a:cubicBezTo>
                  <a:pt x="9155" y="13458"/>
                  <a:pt x="9155" y="13458"/>
                  <a:pt x="9155" y="13458"/>
                </a:cubicBezTo>
                <a:cubicBezTo>
                  <a:pt x="9577" y="13627"/>
                  <a:pt x="10041" y="13711"/>
                  <a:pt x="10547" y="13753"/>
                </a:cubicBezTo>
                <a:cubicBezTo>
                  <a:pt x="10547" y="14386"/>
                  <a:pt x="10547" y="14386"/>
                  <a:pt x="10547" y="14386"/>
                </a:cubicBezTo>
                <a:cubicBezTo>
                  <a:pt x="11011" y="14386"/>
                  <a:pt x="11011" y="14386"/>
                  <a:pt x="11011" y="14386"/>
                </a:cubicBezTo>
                <a:cubicBezTo>
                  <a:pt x="11011" y="13711"/>
                  <a:pt x="11011" y="13711"/>
                  <a:pt x="11011" y="13711"/>
                </a:cubicBezTo>
                <a:cubicBezTo>
                  <a:pt x="11433" y="13669"/>
                  <a:pt x="11770" y="13542"/>
                  <a:pt x="12023" y="13331"/>
                </a:cubicBezTo>
                <a:cubicBezTo>
                  <a:pt x="12277" y="13162"/>
                  <a:pt x="12403" y="12867"/>
                  <a:pt x="12403" y="12530"/>
                </a:cubicBezTo>
                <a:close/>
                <a:moveTo>
                  <a:pt x="21600" y="10800"/>
                </a:moveTo>
                <a:cubicBezTo>
                  <a:pt x="21600" y="16748"/>
                  <a:pt x="16748" y="21600"/>
                  <a:pt x="10800" y="21600"/>
                </a:cubicBezTo>
                <a:cubicBezTo>
                  <a:pt x="4809" y="21600"/>
                  <a:pt x="0" y="16748"/>
                  <a:pt x="0" y="10800"/>
                </a:cubicBezTo>
                <a:cubicBezTo>
                  <a:pt x="0" y="4809"/>
                  <a:pt x="4809" y="0"/>
                  <a:pt x="10800" y="0"/>
                </a:cubicBezTo>
                <a:cubicBezTo>
                  <a:pt x="16748" y="0"/>
                  <a:pt x="21600" y="4809"/>
                  <a:pt x="21600" y="10800"/>
                </a:cubicBezTo>
                <a:close/>
                <a:moveTo>
                  <a:pt x="15694" y="15989"/>
                </a:moveTo>
                <a:cubicBezTo>
                  <a:pt x="15398" y="15314"/>
                  <a:pt x="14892" y="14133"/>
                  <a:pt x="14850" y="13584"/>
                </a:cubicBezTo>
                <a:cubicBezTo>
                  <a:pt x="15103" y="12909"/>
                  <a:pt x="16200" y="9577"/>
                  <a:pt x="12445" y="6244"/>
                </a:cubicBezTo>
                <a:cubicBezTo>
                  <a:pt x="13795" y="4809"/>
                  <a:pt x="13795" y="4809"/>
                  <a:pt x="13795" y="4809"/>
                </a:cubicBezTo>
                <a:cubicBezTo>
                  <a:pt x="13922" y="4683"/>
                  <a:pt x="13964" y="4514"/>
                  <a:pt x="13922" y="4387"/>
                </a:cubicBezTo>
                <a:cubicBezTo>
                  <a:pt x="13922" y="4303"/>
                  <a:pt x="13795" y="3923"/>
                  <a:pt x="13331" y="3712"/>
                </a:cubicBezTo>
                <a:cubicBezTo>
                  <a:pt x="12741" y="3459"/>
                  <a:pt x="11897" y="3544"/>
                  <a:pt x="10800" y="4008"/>
                </a:cubicBezTo>
                <a:cubicBezTo>
                  <a:pt x="9661" y="3544"/>
                  <a:pt x="8817" y="3459"/>
                  <a:pt x="8227" y="3712"/>
                </a:cubicBezTo>
                <a:cubicBezTo>
                  <a:pt x="7805" y="3923"/>
                  <a:pt x="7678" y="4303"/>
                  <a:pt x="7636" y="4387"/>
                </a:cubicBezTo>
                <a:cubicBezTo>
                  <a:pt x="7594" y="4514"/>
                  <a:pt x="7636" y="4683"/>
                  <a:pt x="7763" y="4809"/>
                </a:cubicBezTo>
                <a:cubicBezTo>
                  <a:pt x="9155" y="6244"/>
                  <a:pt x="9155" y="6244"/>
                  <a:pt x="9155" y="6244"/>
                </a:cubicBezTo>
                <a:cubicBezTo>
                  <a:pt x="5400" y="9577"/>
                  <a:pt x="6455" y="12909"/>
                  <a:pt x="6750" y="13584"/>
                </a:cubicBezTo>
                <a:cubicBezTo>
                  <a:pt x="6666" y="14133"/>
                  <a:pt x="6202" y="15314"/>
                  <a:pt x="5864" y="15989"/>
                </a:cubicBezTo>
                <a:cubicBezTo>
                  <a:pt x="5822" y="16116"/>
                  <a:pt x="5822" y="16284"/>
                  <a:pt x="5906" y="16411"/>
                </a:cubicBezTo>
                <a:cubicBezTo>
                  <a:pt x="5991" y="16538"/>
                  <a:pt x="6117" y="16622"/>
                  <a:pt x="6286" y="16622"/>
                </a:cubicBezTo>
                <a:cubicBezTo>
                  <a:pt x="15272" y="16622"/>
                  <a:pt x="15272" y="16622"/>
                  <a:pt x="15272" y="16622"/>
                </a:cubicBezTo>
                <a:cubicBezTo>
                  <a:pt x="15441" y="16622"/>
                  <a:pt x="15567" y="16538"/>
                  <a:pt x="15652" y="16411"/>
                </a:cubicBezTo>
                <a:cubicBezTo>
                  <a:pt x="15736" y="16284"/>
                  <a:pt x="15778" y="16116"/>
                  <a:pt x="15694" y="1598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</p:spPr>
        <p:txBody>
          <a:bodyPr tIns="91439" bIns="91439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/>
        </p:nvSpPr>
        <p:spPr>
          <a:xfrm>
            <a:off x="1075763" y="6162502"/>
            <a:ext cx="22319608" cy="1516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5600" b="1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rgbClr val="2BB8CF"/>
                </a:solidFill>
              </a:rPr>
              <a:t>ASSE 3</a:t>
            </a:r>
            <a:r>
              <a:rPr dirty="0"/>
              <a:t> </a:t>
            </a:r>
          </a:p>
          <a:p>
            <a:pPr algn="ctr"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«PROMUOVERE COMPETITIVITÀ DELLE PMI»</a:t>
            </a:r>
          </a:p>
        </p:txBody>
      </p:sp>
      <p:sp>
        <p:nvSpPr>
          <p:cNvPr id="432" name="Shape 432"/>
          <p:cNvSpPr/>
          <p:nvPr/>
        </p:nvSpPr>
        <p:spPr>
          <a:xfrm>
            <a:off x="3618913" y="8321237"/>
            <a:ext cx="17477297" cy="3103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4800" b="1">
                <a:latin typeface="+mn-lt"/>
                <a:ea typeface="+mn-ea"/>
                <a:cs typeface="+mn-cs"/>
                <a:sym typeface="Helvetica"/>
              </a:defRPr>
            </a:pPr>
            <a:r>
              <a:rPr sz="5600"/>
              <a:t>294.645.000</a:t>
            </a:r>
            <a:r>
              <a:t> </a:t>
            </a:r>
            <a:r>
              <a:rPr sz="4000" b="0"/>
              <a:t>€ </a:t>
            </a:r>
          </a:p>
          <a:p>
            <a:pPr algn="ctr">
              <a:defRPr sz="4800" b="1">
                <a:latin typeface="+mn-lt"/>
                <a:ea typeface="+mn-ea"/>
                <a:cs typeface="+mn-cs"/>
                <a:sym typeface="Helvetica"/>
              </a:defRPr>
            </a:pPr>
            <a:endParaRPr sz="4000" b="0"/>
          </a:p>
          <a:p>
            <a:pPr algn="ctr">
              <a:defRPr sz="4800" b="1">
                <a:solidFill>
                  <a:srgbClr val="2BB8C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5600"/>
              <a:t>30</a:t>
            </a:r>
            <a:r>
              <a:rPr sz="4000"/>
              <a:t>%</a:t>
            </a:r>
            <a:r>
              <a:t> </a:t>
            </a:r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t>della dotazione totale POR FESR 2014-2020</a:t>
            </a:r>
          </a:p>
        </p:txBody>
      </p:sp>
      <p:sp>
        <p:nvSpPr>
          <p:cNvPr id="433" name="Shape 433"/>
          <p:cNvSpPr/>
          <p:nvPr/>
        </p:nvSpPr>
        <p:spPr>
          <a:xfrm>
            <a:off x="1036530" y="907348"/>
            <a:ext cx="6714650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OPPORTUNITA’ PER LE IMPRESE</a:t>
            </a:r>
          </a:p>
        </p:txBody>
      </p:sp>
      <p:sp>
        <p:nvSpPr>
          <p:cNvPr id="434" name="Shape 434"/>
          <p:cNvSpPr/>
          <p:nvPr/>
        </p:nvSpPr>
        <p:spPr>
          <a:xfrm>
            <a:off x="10427122" y="9601200"/>
            <a:ext cx="3860881" cy="0"/>
          </a:xfrm>
          <a:prstGeom prst="line">
            <a:avLst/>
          </a:prstGeom>
          <a:ln w="25400">
            <a:solidFill>
              <a:srgbClr val="2BB8CF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43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2847" y="2323017"/>
            <a:ext cx="3124201" cy="312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6" name="Table 446"/>
          <p:cNvGraphicFramePr/>
          <p:nvPr>
            <p:extLst>
              <p:ext uri="{D42A27DB-BD31-4B8C-83A1-F6EECF244321}">
                <p14:modId xmlns:p14="http://schemas.microsoft.com/office/powerpoint/2010/main" val="2081974004"/>
              </p:ext>
            </p:extLst>
          </p:nvPr>
        </p:nvGraphicFramePr>
        <p:xfrm>
          <a:off x="786810" y="2308523"/>
          <a:ext cx="22787402" cy="1022339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065963"/>
                <a:gridCol w="5484545"/>
                <a:gridCol w="3028069"/>
                <a:gridCol w="3068037"/>
                <a:gridCol w="8140788"/>
              </a:tblGrid>
              <a:tr h="1608601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 dirty="0" err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Priorità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endParaRPr lang="it-IT" sz="2800" b="1" dirty="0" smtClean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Reg. n. 1303/13)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B8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 dirty="0" err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Risultato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3200" b="1" dirty="0" err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atteso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(</a:t>
                      </a:r>
                      <a:r>
                        <a:rPr sz="3200" b="1" dirty="0" err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AdP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B8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 dirty="0" err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Azione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del POR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B8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 dirty="0" err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Risorse</a:t>
                      </a:r>
                      <a:endParaRPr sz="32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B8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3200" b="1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Misure istituite</a:t>
                      </a:r>
                      <a:endParaRPr lang="it-IT" sz="32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B8CF"/>
                    </a:solidFill>
                  </a:tcPr>
                </a:tc>
              </a:tr>
              <a:tr h="141576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3.d.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3.1.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Rilancio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della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propensione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agli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investimenti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del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sistema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produttivo</a:t>
                      </a:r>
                      <a:endParaRPr sz="28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 b="1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dirty="0"/>
                        <a:t>1</a:t>
                      </a:r>
                      <a:r>
                        <a:rPr b="0" dirty="0"/>
                        <a:t> </a:t>
                      </a:r>
                      <a:r>
                        <a:rPr b="0" dirty="0" err="1"/>
                        <a:t>Azione</a:t>
                      </a:r>
                      <a:endParaRPr b="0" dirty="0"/>
                    </a:p>
                    <a:p>
                      <a:pPr algn="ctr">
                        <a:defRPr sz="28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dirty="0"/>
                        <a:t>32 % </a:t>
                      </a:r>
                      <a:r>
                        <a:rPr dirty="0" err="1"/>
                        <a:t>dotazione</a:t>
                      </a: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93.400.000 €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lang="it-IT" sz="28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1. Agevolazioni</a:t>
                      </a:r>
                      <a:r>
                        <a:rPr lang="it-IT" sz="2800" baseline="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lombarde per la valorizzazione degli investimenti aziendali (AL VIA) (</a:t>
                      </a:r>
                      <a:r>
                        <a:rPr lang="it-IT" sz="2800" b="1" baseline="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75 mln €</a:t>
                      </a:r>
                      <a:r>
                        <a:rPr lang="it-IT" sz="2800" baseline="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  <a:endParaRPr sz="28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415760"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3.b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3.4.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Incremento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livello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internazionalizzazione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sistemi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produttivi</a:t>
                      </a:r>
                      <a:endParaRPr sz="28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 b="1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dirty="0"/>
                        <a:t>2</a:t>
                      </a:r>
                      <a:r>
                        <a:rPr b="0" dirty="0"/>
                        <a:t> </a:t>
                      </a:r>
                      <a:r>
                        <a:rPr b="0" dirty="0" err="1"/>
                        <a:t>Azioni</a:t>
                      </a:r>
                      <a:endParaRPr b="0" dirty="0"/>
                    </a:p>
                    <a:p>
                      <a:pPr algn="ctr">
                        <a:defRPr sz="28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dirty="0"/>
                        <a:t>11% </a:t>
                      </a:r>
                      <a:r>
                        <a:rPr dirty="0" err="1"/>
                        <a:t>dotazione</a:t>
                      </a: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31.800.000 €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lang="it-IT" sz="28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2. Export Business</a:t>
                      </a:r>
                      <a:r>
                        <a:rPr lang="it-IT" sz="2800" baseline="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Manager – Imprese (</a:t>
                      </a:r>
                      <a:r>
                        <a:rPr lang="it-IT" sz="2800" b="1" baseline="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 mln €</a:t>
                      </a:r>
                      <a:r>
                        <a:rPr lang="it-IT" sz="2800" baseline="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  <a:endParaRPr sz="28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2966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3.3.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Consolidamento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diversificazione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sistemi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produttivi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territoriali</a:t>
                      </a:r>
                      <a:endParaRPr sz="28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 b="1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dirty="0"/>
                        <a:t>3</a:t>
                      </a:r>
                      <a:r>
                        <a:rPr b="0" dirty="0"/>
                        <a:t> </a:t>
                      </a:r>
                      <a:r>
                        <a:rPr b="0" dirty="0" err="1"/>
                        <a:t>Azioni</a:t>
                      </a:r>
                      <a:endParaRPr b="0" dirty="0"/>
                    </a:p>
                    <a:p>
                      <a:pPr algn="ctr">
                        <a:defRPr sz="28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dirty="0"/>
                        <a:t>19% </a:t>
                      </a:r>
                      <a:r>
                        <a:rPr dirty="0" err="1"/>
                        <a:t>dotazione</a:t>
                      </a: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56.348.000 €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  <a:defRPr sz="1800"/>
                      </a:pPr>
                      <a:r>
                        <a:rPr lang="it-IT" sz="28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3. Linea «Sviluppo di prodotti e servizi integrati per la valorizzazione degli attrattori turistico-culturali e naturali della Lombardia» (</a:t>
                      </a:r>
                      <a:r>
                        <a:rPr lang="it-IT" sz="2800" b="1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 mln</a:t>
                      </a:r>
                      <a:r>
                        <a:rPr lang="it-IT" sz="2800" b="1" baseline="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€</a:t>
                      </a:r>
                      <a:r>
                        <a:rPr lang="it-IT" sz="2800" baseline="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</a:p>
                    <a:p>
                      <a:pPr marL="0" indent="0" algn="just">
                        <a:buFontTx/>
                        <a:buNone/>
                        <a:defRPr sz="1800"/>
                      </a:pPr>
                      <a:r>
                        <a:rPr lang="it-IT" sz="2800" baseline="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4. </a:t>
                      </a:r>
                      <a:r>
                        <a:rPr lang="it-IT" sz="28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«Turismo</a:t>
                      </a:r>
                      <a:r>
                        <a:rPr lang="it-IT" sz="2800" baseline="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e attrattività»</a:t>
                      </a:r>
                      <a:r>
                        <a:rPr lang="it-IT" sz="28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(</a:t>
                      </a:r>
                      <a:r>
                        <a:rPr lang="it-IT" sz="2800" b="1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35 mln €</a:t>
                      </a:r>
                      <a:r>
                        <a:rPr lang="it-IT" sz="28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</a:p>
                    <a:p>
                      <a:pPr marL="0" indent="0" algn="just">
                        <a:buFontTx/>
                        <a:buNone/>
                        <a:defRPr sz="1800"/>
                      </a:pPr>
                      <a:r>
                        <a:rPr lang="it-IT" sz="28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5.«Valorizzazione turistico-culturale della Lombardia» (</a:t>
                      </a:r>
                      <a:r>
                        <a:rPr lang="it-IT" sz="2800" b="1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 mln €</a:t>
                      </a:r>
                      <a:r>
                        <a:rPr lang="it-IT" sz="28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32316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3.a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3.5.Nascita e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consolidamento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MPMI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 b="1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dirty="0"/>
                        <a:t>1</a:t>
                      </a:r>
                      <a:r>
                        <a:rPr b="0" dirty="0"/>
                        <a:t> </a:t>
                      </a:r>
                      <a:r>
                        <a:rPr b="0" dirty="0" err="1"/>
                        <a:t>Azione</a:t>
                      </a:r>
                      <a:endParaRPr b="0" dirty="0"/>
                    </a:p>
                    <a:p>
                      <a:pPr algn="ctr">
                        <a:defRPr sz="28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dirty="0"/>
                        <a:t>12 % </a:t>
                      </a:r>
                      <a:r>
                        <a:rPr dirty="0" err="1"/>
                        <a:t>dotazione</a:t>
                      </a: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35.800.000 €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lang="it-IT" sz="28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6. Linea</a:t>
                      </a:r>
                      <a:r>
                        <a:rPr lang="it-IT" sz="2800" baseline="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INTRAPRENDO (</a:t>
                      </a:r>
                      <a:r>
                        <a:rPr lang="it-IT" sz="2800" b="1" baseline="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30 mln €</a:t>
                      </a:r>
                      <a:r>
                        <a:rPr lang="it-IT" sz="2800" baseline="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  <a:endParaRPr sz="28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13859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3.d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3.6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Miglioramento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accesso</a:t>
                      </a: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al </a:t>
                      </a:r>
                      <a:r>
                        <a:rPr sz="28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credito</a:t>
                      </a:r>
                      <a:endParaRPr sz="28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 b="1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dirty="0"/>
                        <a:t>3</a:t>
                      </a:r>
                      <a:r>
                        <a:rPr b="0" dirty="0"/>
                        <a:t> </a:t>
                      </a:r>
                      <a:r>
                        <a:rPr b="0" dirty="0" err="1"/>
                        <a:t>Azioni</a:t>
                      </a:r>
                      <a:endParaRPr b="0" dirty="0"/>
                    </a:p>
                    <a:p>
                      <a:pPr algn="ctr">
                        <a:defRPr sz="28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dirty="0"/>
                        <a:t>26 % </a:t>
                      </a:r>
                      <a:r>
                        <a:rPr dirty="0" err="1"/>
                        <a:t>dotazione</a:t>
                      </a: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77.297.000 €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lang="it-IT" sz="28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7. Linea</a:t>
                      </a:r>
                      <a:r>
                        <a:rPr lang="it-IT" sz="2800" baseline="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«Controgaranzie» (</a:t>
                      </a:r>
                      <a:r>
                        <a:rPr lang="it-IT" sz="2800" b="1" baseline="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28,5 mln €</a:t>
                      </a:r>
                      <a:r>
                        <a:rPr lang="it-IT" sz="2800" baseline="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  <a:endParaRPr sz="28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9760">
                <a:tc>
                  <a:txBody>
                    <a:bodyPr/>
                    <a:lstStyle/>
                    <a:p>
                      <a:pPr algn="l">
                        <a:defRPr sz="28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8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 b="1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10 </a:t>
                      </a:r>
                      <a:r>
                        <a:rPr sz="3200" b="1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azioni</a:t>
                      </a:r>
                      <a:endParaRPr sz="3200" b="1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 b="1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294.645.000 €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endParaRPr sz="3200" b="1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447" name="Shape 447"/>
          <p:cNvSpPr/>
          <p:nvPr/>
        </p:nvSpPr>
        <p:spPr>
          <a:xfrm>
            <a:off x="1056640" y="1679627"/>
            <a:ext cx="18226882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>
            <a:lvl1pPr>
              <a:defRPr sz="3200" b="1">
                <a:solidFill>
                  <a:srgbClr val="2BB8C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ASSE 3 «PROMUOVERE COMPETITIVITÀ DELLE PMI»</a:t>
            </a:r>
          </a:p>
        </p:txBody>
      </p:sp>
      <p:sp>
        <p:nvSpPr>
          <p:cNvPr id="448" name="Shape 448"/>
          <p:cNvSpPr/>
          <p:nvPr/>
        </p:nvSpPr>
        <p:spPr>
          <a:xfrm>
            <a:off x="1073241" y="907348"/>
            <a:ext cx="2678828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STRUTTURA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75950" y="852829"/>
            <a:ext cx="720000" cy="72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905188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/>
          <p:nvPr/>
        </p:nvSpPr>
        <p:spPr>
          <a:xfrm>
            <a:off x="15322450" y="8022134"/>
            <a:ext cx="8496417" cy="3336365"/>
          </a:xfrm>
          <a:prstGeom prst="rect">
            <a:avLst/>
          </a:prstGeom>
          <a:solidFill>
            <a:srgbClr val="A1A3A3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451" name="Shape 451"/>
          <p:cNvSpPr/>
          <p:nvPr/>
        </p:nvSpPr>
        <p:spPr>
          <a:xfrm>
            <a:off x="1018539" y="2510503"/>
            <a:ext cx="15993553" cy="1270000"/>
          </a:xfrm>
          <a:prstGeom prst="rect">
            <a:avLst/>
          </a:prstGeom>
          <a:solidFill>
            <a:srgbClr val="2BB8CF"/>
          </a:solidFill>
          <a:ln w="12700">
            <a:solidFill>
              <a:srgbClr val="00B0F0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tIns="91439" bIns="91439" anchor="ctr"/>
          <a:lstStyle/>
          <a:p>
            <a:endParaRPr/>
          </a:p>
        </p:txBody>
      </p:sp>
      <p:sp>
        <p:nvSpPr>
          <p:cNvPr id="452" name="Shape 452"/>
          <p:cNvSpPr/>
          <p:nvPr/>
        </p:nvSpPr>
        <p:spPr>
          <a:xfrm>
            <a:off x="919930" y="907348"/>
            <a:ext cx="6795450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ATTUAZIONE AL </a:t>
            </a:r>
            <a:r>
              <a:rPr lang="it-IT" dirty="0" smtClean="0"/>
              <a:t>1° GIUGNO</a:t>
            </a:r>
            <a:r>
              <a:rPr dirty="0" smtClean="0"/>
              <a:t> </a:t>
            </a:r>
            <a:r>
              <a:rPr dirty="0"/>
              <a:t>2017</a:t>
            </a:r>
          </a:p>
        </p:txBody>
      </p:sp>
      <p:sp>
        <p:nvSpPr>
          <p:cNvPr id="453" name="Shape 453"/>
          <p:cNvSpPr/>
          <p:nvPr/>
        </p:nvSpPr>
        <p:spPr>
          <a:xfrm>
            <a:off x="14952048" y="8373023"/>
            <a:ext cx="9699429" cy="376410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defRPr sz="40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4000" b="1" cap="all" dirty="0" err="1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valore</a:t>
            </a:r>
            <a:r>
              <a:rPr sz="4000" b="1" cap="all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4000" b="1" cap="all" dirty="0" err="1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complessivo</a:t>
            </a:r>
            <a:r>
              <a:rPr sz="4000" b="1" cap="all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lang="it-IT" sz="4000" b="1" cap="all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     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  <a:defRPr sz="40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5400" b="1" cap="all" dirty="0" smtClean="0">
                <a:solidFill>
                  <a:srgbClr val="00B0F0"/>
                </a:solidFill>
                <a:latin typeface="Helvetica"/>
                <a:ea typeface="+mn-ea"/>
                <a:cs typeface="Helvetica"/>
                <a:sym typeface="Helvetica"/>
              </a:rPr>
              <a:t>3</a:t>
            </a:r>
            <a:r>
              <a:rPr lang="it-IT" sz="5400" b="1" cap="all" dirty="0" smtClean="0">
                <a:solidFill>
                  <a:srgbClr val="00B0F0"/>
                </a:solidFill>
                <a:latin typeface="Helvetica"/>
                <a:ea typeface="+mn-ea"/>
                <a:cs typeface="Helvetica"/>
                <a:sym typeface="Helvetica"/>
              </a:rPr>
              <a:t>60,5</a:t>
            </a:r>
            <a:r>
              <a:rPr sz="5400" b="1" cap="all" dirty="0" smtClean="0">
                <a:solidFill>
                  <a:srgbClr val="00B0F0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5400" b="1" cap="all" dirty="0" err="1">
                <a:solidFill>
                  <a:srgbClr val="00B0F0"/>
                </a:solidFill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5400" b="1" cap="all" dirty="0">
                <a:solidFill>
                  <a:srgbClr val="00B0F0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5400" b="1" cap="all" dirty="0" smtClean="0">
                <a:solidFill>
                  <a:srgbClr val="00B0F0"/>
                </a:solidFill>
                <a:latin typeface="Helvetica"/>
                <a:ea typeface="+mn-ea"/>
                <a:cs typeface="Helvetica"/>
                <a:sym typeface="Helvetica"/>
              </a:rPr>
              <a:t>€</a:t>
            </a:r>
            <a:endParaRPr lang="it-IT" sz="5400" b="1" cap="all" dirty="0" smtClean="0">
              <a:solidFill>
                <a:srgbClr val="00B0F0"/>
              </a:solidFill>
              <a:latin typeface="Helvetica"/>
              <a:ea typeface="+mn-ea"/>
              <a:cs typeface="Helvetica"/>
              <a:sym typeface="Helvetica"/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  <a:defRPr sz="40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000" b="1" cap="all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(140,5 MLN € RISORSE 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  <a:defRPr sz="40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000" b="1" cap="all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POR FESR)</a:t>
            </a:r>
            <a:endParaRPr sz="4000" b="1" cap="all" dirty="0"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  <a:defRPr sz="40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4000" b="1" cap="all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                         </a:t>
            </a:r>
          </a:p>
        </p:txBody>
      </p:sp>
      <p:pic>
        <p:nvPicPr>
          <p:cNvPr id="45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0620" y="4832124"/>
            <a:ext cx="254001" cy="254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3797" y="5362914"/>
            <a:ext cx="254001" cy="254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3797" y="6311516"/>
            <a:ext cx="254001" cy="254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3797" y="8246020"/>
            <a:ext cx="254001" cy="254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6030" y="10021899"/>
            <a:ext cx="254001" cy="254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952050" y="7271162"/>
            <a:ext cx="1429409" cy="1429409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Shape 462"/>
          <p:cNvSpPr/>
          <p:nvPr/>
        </p:nvSpPr>
        <p:spPr>
          <a:xfrm>
            <a:off x="1018540" y="1679627"/>
            <a:ext cx="18226882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>
            <a:lvl1pPr>
              <a:defRPr sz="3200" b="1">
                <a:solidFill>
                  <a:srgbClr val="2BB8C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ASSE 3 «PROMUOVERE COMPETITIVITÀ DELLE PMI»</a:t>
            </a:r>
          </a:p>
        </p:txBody>
      </p:sp>
      <p:pic>
        <p:nvPicPr>
          <p:cNvPr id="1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75950" y="852829"/>
            <a:ext cx="720000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arentesi graffa chiusa 1"/>
          <p:cNvSpPr/>
          <p:nvPr/>
        </p:nvSpPr>
        <p:spPr>
          <a:xfrm>
            <a:off x="13510425" y="7485321"/>
            <a:ext cx="714863" cy="5514074"/>
          </a:xfrm>
          <a:prstGeom prst="rightBrace">
            <a:avLst>
              <a:gd name="adj1" fmla="val 0"/>
              <a:gd name="adj2" fmla="val 50000"/>
            </a:avLst>
          </a:prstGeom>
          <a:noFill/>
          <a:ln w="762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/>
            <a:endParaRPr lang="it-IT" sz="1800"/>
          </a:p>
        </p:txBody>
      </p:sp>
      <p:sp>
        <p:nvSpPr>
          <p:cNvPr id="3" name="Freccia a destra 2"/>
          <p:cNvSpPr/>
          <p:nvPr/>
        </p:nvSpPr>
        <p:spPr>
          <a:xfrm>
            <a:off x="14195847" y="9808179"/>
            <a:ext cx="695481" cy="922944"/>
          </a:xfrm>
          <a:prstGeom prst="rightArrow">
            <a:avLst/>
          </a:prstGeom>
          <a:solidFill>
            <a:srgbClr val="00B0F0"/>
          </a:solidFill>
          <a:ln w="25400" cap="flat">
            <a:solidFill>
              <a:srgbClr val="00B0F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977" y="11197923"/>
            <a:ext cx="256054" cy="256054"/>
          </a:xfrm>
          <a:prstGeom prst="rect">
            <a:avLst/>
          </a:prstGeom>
        </p:spPr>
      </p:pic>
      <p:sp>
        <p:nvSpPr>
          <p:cNvPr id="19" name="Shape 454"/>
          <p:cNvSpPr/>
          <p:nvPr/>
        </p:nvSpPr>
        <p:spPr>
          <a:xfrm>
            <a:off x="1237267" y="2734066"/>
            <a:ext cx="18995605" cy="95102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40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6</a:t>
            </a:r>
            <a:r>
              <a:rPr lang="it-IT" sz="40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1</a:t>
            </a:r>
            <a:r>
              <a:rPr lang="it-IT" sz="40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,6</a:t>
            </a:r>
            <a:r>
              <a:rPr sz="40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% </a:t>
            </a:r>
            <a:r>
              <a:rPr sz="4000"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Totale</a:t>
            </a:r>
            <a:r>
              <a:rPr sz="40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risorse</a:t>
            </a:r>
            <a:r>
              <a:rPr sz="40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programmate</a:t>
            </a:r>
            <a:r>
              <a:rPr sz="40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: </a:t>
            </a:r>
            <a:r>
              <a:rPr sz="40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1</a:t>
            </a:r>
            <a:r>
              <a:rPr lang="it-IT" sz="40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81</a:t>
            </a:r>
            <a:r>
              <a:rPr sz="40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,5 </a:t>
            </a:r>
            <a:r>
              <a:rPr sz="4000"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40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€ </a:t>
            </a:r>
            <a:r>
              <a:rPr sz="4000"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su</a:t>
            </a:r>
            <a:r>
              <a:rPr sz="40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294,645 </a:t>
            </a:r>
            <a:r>
              <a:rPr sz="4000"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40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€ 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endParaRPr sz="4000" b="1" dirty="0">
              <a:latin typeface="Helvetica"/>
              <a:ea typeface="+mn-ea"/>
              <a:cs typeface="Helvetica"/>
              <a:sym typeface="Helvetica"/>
            </a:endParaRPr>
          </a:p>
          <a:p>
            <a:pPr>
              <a:lnSpc>
                <a:spcPct val="90000"/>
              </a:lnSpc>
              <a:defRPr>
                <a:solidFill>
                  <a:srgbClr val="2BB8C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4000" b="1" dirty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3 BANDI CHIUSI</a:t>
            </a:r>
            <a:endParaRPr sz="4000" b="1" dirty="0">
              <a:solidFill>
                <a:srgbClr val="FFC000"/>
              </a:solidFill>
              <a:latin typeface="Helvetica"/>
              <a:ea typeface="+mn-ea"/>
              <a:cs typeface="Helvetica"/>
              <a:sym typeface="Helvetica"/>
            </a:endParaRPr>
          </a:p>
          <a:p>
            <a:pPr marL="815975">
              <a:lnSpc>
                <a:spcPct val="90000"/>
              </a:lnSpc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>
                <a:latin typeface="Helvetica"/>
                <a:ea typeface="+mn-ea"/>
                <a:cs typeface="Helvetica"/>
                <a:sym typeface="Helvetica"/>
              </a:rPr>
              <a:t>Misura</a:t>
            </a:r>
            <a:r>
              <a:rPr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b="1" dirty="0" smtClean="0">
                <a:latin typeface="Helvetica"/>
                <a:ea typeface="+mn-ea"/>
                <a:cs typeface="Helvetica"/>
                <a:sym typeface="Helvetica"/>
              </a:rPr>
              <a:t>INTRAPRENDO</a:t>
            </a:r>
            <a:endParaRPr lang="it-IT" b="1" dirty="0" smtClean="0">
              <a:latin typeface="Helvetica"/>
              <a:ea typeface="+mn-ea"/>
              <a:cs typeface="Helvetica"/>
              <a:sym typeface="Helvetica"/>
            </a:endParaRPr>
          </a:p>
          <a:p>
            <a:pPr marL="815975">
              <a:lnSpc>
                <a:spcPct val="90000"/>
              </a:lnSpc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 smtClean="0">
                <a:latin typeface="Helvetica"/>
                <a:ea typeface="+mn-ea"/>
                <a:cs typeface="Helvetica"/>
                <a:sym typeface="Helvetica"/>
              </a:rPr>
              <a:t>Misura</a:t>
            </a:r>
            <a:r>
              <a:rPr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b="1" dirty="0" err="1" smtClean="0">
                <a:latin typeface="Helvetica"/>
                <a:ea typeface="+mn-ea"/>
                <a:cs typeface="Helvetica"/>
                <a:sym typeface="Helvetica"/>
              </a:rPr>
              <a:t>Sviluppo</a:t>
            </a:r>
            <a:r>
              <a:rPr b="1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b="1" dirty="0">
                <a:latin typeface="Helvetica"/>
                <a:ea typeface="+mn-ea"/>
                <a:cs typeface="Helvetica"/>
                <a:sym typeface="Helvetica"/>
              </a:rPr>
              <a:t>di </a:t>
            </a:r>
            <a:r>
              <a:rPr b="1" dirty="0" err="1">
                <a:latin typeface="Helvetica"/>
                <a:ea typeface="+mn-ea"/>
                <a:cs typeface="Helvetica"/>
                <a:sym typeface="Helvetica"/>
              </a:rPr>
              <a:t>prodotti</a:t>
            </a:r>
            <a:r>
              <a:rPr b="1" dirty="0">
                <a:latin typeface="Helvetica"/>
                <a:ea typeface="+mn-ea"/>
                <a:cs typeface="Helvetica"/>
                <a:sym typeface="Helvetica"/>
              </a:rPr>
              <a:t> e </a:t>
            </a:r>
            <a:r>
              <a:rPr b="1" dirty="0" err="1">
                <a:latin typeface="Helvetica"/>
                <a:ea typeface="+mn-ea"/>
                <a:cs typeface="Helvetica"/>
                <a:sym typeface="Helvetica"/>
              </a:rPr>
              <a:t>servizi</a:t>
            </a:r>
            <a:r>
              <a:rPr b="1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b="1" dirty="0" err="1">
                <a:latin typeface="Helvetica"/>
                <a:ea typeface="+mn-ea"/>
                <a:cs typeface="Helvetica"/>
                <a:sym typeface="Helvetica"/>
              </a:rPr>
              <a:t>integrati</a:t>
            </a:r>
            <a:r>
              <a:rPr b="1" dirty="0">
                <a:latin typeface="Helvetica"/>
                <a:ea typeface="+mn-ea"/>
                <a:cs typeface="Helvetica"/>
                <a:sym typeface="Helvetica"/>
              </a:rPr>
              <a:t> per la </a:t>
            </a:r>
            <a:r>
              <a:rPr b="1" dirty="0" err="1">
                <a:latin typeface="Helvetica"/>
                <a:ea typeface="+mn-ea"/>
                <a:cs typeface="Helvetica"/>
                <a:sym typeface="Helvetica"/>
              </a:rPr>
              <a:t>valorizzazione</a:t>
            </a:r>
            <a:r>
              <a:rPr b="1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b="1" dirty="0" err="1">
                <a:latin typeface="Helvetica"/>
                <a:ea typeface="+mn-ea"/>
                <a:cs typeface="Helvetica"/>
                <a:sym typeface="Helvetica"/>
              </a:rPr>
              <a:t>degli</a:t>
            </a:r>
            <a:r>
              <a:rPr b="1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b="1" dirty="0" err="1">
                <a:latin typeface="Helvetica"/>
                <a:ea typeface="+mn-ea"/>
                <a:cs typeface="Helvetica"/>
                <a:sym typeface="Helvetica"/>
              </a:rPr>
              <a:t>attrattori</a:t>
            </a:r>
            <a:r>
              <a:rPr b="1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b="1" dirty="0" err="1">
                <a:latin typeface="Helvetica"/>
                <a:ea typeface="+mn-ea"/>
                <a:cs typeface="Helvetica"/>
                <a:sym typeface="Helvetica"/>
              </a:rPr>
              <a:t>turistico-culturali</a:t>
            </a:r>
            <a:r>
              <a:rPr b="1" dirty="0">
                <a:latin typeface="Helvetica"/>
                <a:ea typeface="+mn-ea"/>
                <a:cs typeface="Helvetica"/>
                <a:sym typeface="Helvetica"/>
              </a:rPr>
              <a:t> e </a:t>
            </a:r>
            <a:r>
              <a:rPr b="1" dirty="0" err="1">
                <a:latin typeface="Helvetica"/>
                <a:ea typeface="+mn-ea"/>
                <a:cs typeface="Helvetica"/>
                <a:sym typeface="Helvetica"/>
              </a:rPr>
              <a:t>naturali</a:t>
            </a:r>
            <a:r>
              <a:rPr b="1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b="1" dirty="0" err="1">
                <a:latin typeface="Helvetica"/>
                <a:ea typeface="+mn-ea"/>
                <a:cs typeface="Helvetica"/>
                <a:sym typeface="Helvetica"/>
              </a:rPr>
              <a:t>della</a:t>
            </a:r>
            <a:r>
              <a:rPr b="1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b="1" dirty="0" err="1" smtClean="0">
                <a:latin typeface="Helvetica"/>
                <a:ea typeface="+mn-ea"/>
                <a:cs typeface="Helvetica"/>
                <a:sym typeface="Helvetica"/>
              </a:rPr>
              <a:t>Lombardia</a:t>
            </a:r>
            <a:endParaRPr dirty="0">
              <a:latin typeface="Helvetica"/>
              <a:ea typeface="+mn-ea"/>
              <a:cs typeface="Helvetica"/>
              <a:sym typeface="Helvetica"/>
            </a:endParaRPr>
          </a:p>
          <a:p>
            <a:pPr marL="815975">
              <a:lnSpc>
                <a:spcPct val="90000"/>
              </a:lnSpc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>
                <a:latin typeface="Helvetica"/>
                <a:ea typeface="+mn-ea"/>
                <a:cs typeface="Helvetica"/>
                <a:sym typeface="Helvetica"/>
              </a:rPr>
              <a:t>Misura</a:t>
            </a:r>
            <a:r>
              <a:rPr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b="1" dirty="0" err="1" smtClean="0">
                <a:latin typeface="Helvetica"/>
                <a:ea typeface="+mn-ea"/>
                <a:cs typeface="Helvetica"/>
                <a:sym typeface="Helvetica"/>
              </a:rPr>
              <a:t>Progetti</a:t>
            </a:r>
            <a:r>
              <a:rPr b="1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b="1" dirty="0">
                <a:latin typeface="Helvetica"/>
                <a:ea typeface="+mn-ea"/>
                <a:cs typeface="Helvetica"/>
                <a:sym typeface="Helvetica"/>
              </a:rPr>
              <a:t>di </a:t>
            </a:r>
            <a:r>
              <a:rPr b="1" dirty="0" err="1">
                <a:latin typeface="Helvetica"/>
                <a:ea typeface="+mn-ea"/>
                <a:cs typeface="Helvetica"/>
                <a:sym typeface="Helvetica"/>
              </a:rPr>
              <a:t>promozione</a:t>
            </a:r>
            <a:r>
              <a:rPr b="1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b="1" dirty="0" err="1" smtClean="0">
                <a:latin typeface="Helvetica"/>
                <a:ea typeface="+mn-ea"/>
                <a:cs typeface="Helvetica"/>
                <a:sym typeface="Helvetica"/>
              </a:rPr>
              <a:t>dell’export</a:t>
            </a:r>
            <a:r>
              <a:rPr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endParaRPr lang="it-IT" dirty="0" smtClean="0">
              <a:latin typeface="Helvetica"/>
              <a:ea typeface="+mn-ea"/>
              <a:cs typeface="Helvetica"/>
              <a:sym typeface="Helvetica"/>
            </a:endParaRPr>
          </a:p>
          <a:p>
            <a:pPr marL="815975">
              <a:lnSpc>
                <a:spcPct val="90000"/>
              </a:lnSpc>
              <a:defRPr>
                <a:latin typeface="+mn-lt"/>
                <a:ea typeface="+mn-ea"/>
                <a:cs typeface="+mn-cs"/>
                <a:sym typeface="Helvetica"/>
              </a:defRPr>
            </a:pPr>
            <a:endParaRPr lang="it-IT" sz="4000" b="1" dirty="0" smtClean="0">
              <a:solidFill>
                <a:srgbClr val="2BB8CF"/>
              </a:solidFill>
              <a:latin typeface="Helvetica"/>
              <a:ea typeface="+mn-ea"/>
              <a:cs typeface="Helvetica"/>
              <a:sym typeface="Helvetica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 sz="40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000" b="1" dirty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2</a:t>
            </a:r>
            <a:r>
              <a:rPr sz="4000" b="1" dirty="0" smtClean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 BAND</a:t>
            </a:r>
            <a:r>
              <a:rPr lang="it-IT" sz="4000" b="1" dirty="0" smtClean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I</a:t>
            </a:r>
            <a:r>
              <a:rPr sz="4000" b="1" dirty="0" smtClean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 APERT</a:t>
            </a:r>
            <a:r>
              <a:rPr lang="it-IT" sz="4000" b="1" dirty="0" smtClean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I</a:t>
            </a:r>
            <a:r>
              <a:rPr sz="5600" b="1" dirty="0" smtClean="0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endParaRPr sz="5600" b="1" dirty="0">
              <a:solidFill>
                <a:srgbClr val="FFC000"/>
              </a:solidFill>
              <a:latin typeface="Helvetica"/>
              <a:ea typeface="+mn-ea"/>
              <a:cs typeface="Helvetica"/>
              <a:sym typeface="Helvetica"/>
            </a:endParaRPr>
          </a:p>
          <a:p>
            <a:pPr marL="815975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>
                <a:latin typeface="Helvetica"/>
                <a:ea typeface="+mn-ea"/>
                <a:cs typeface="Helvetica"/>
                <a:sym typeface="Helvetica"/>
              </a:rPr>
              <a:t>Misura</a:t>
            </a:r>
            <a:r>
              <a:rPr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b="1" dirty="0" err="1" smtClean="0">
                <a:latin typeface="Helvetica"/>
                <a:ea typeface="+mn-ea"/>
                <a:cs typeface="Helvetica"/>
                <a:sym typeface="Helvetica"/>
              </a:rPr>
              <a:t>Controgaranzie</a:t>
            </a:r>
            <a:endParaRPr lang="it-IT" b="1" dirty="0" smtClean="0">
              <a:latin typeface="Helvetica"/>
              <a:ea typeface="+mn-ea"/>
              <a:cs typeface="Helvetica"/>
              <a:sym typeface="Helvetica"/>
            </a:endParaRPr>
          </a:p>
          <a:p>
            <a:pPr marL="815975" indent="-815975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b="1" dirty="0" smtClean="0">
                <a:latin typeface="Helvetica"/>
                <a:ea typeface="+mn-ea"/>
                <a:cs typeface="Helvetica"/>
                <a:sym typeface="Helvetica"/>
              </a:rPr>
              <a:t>      Misura Turismo e attrattività</a:t>
            </a:r>
            <a:endParaRPr lang="it-IT" b="1" dirty="0">
              <a:latin typeface="Helvetica"/>
              <a:ea typeface="+mn-ea"/>
              <a:cs typeface="Helvetica"/>
              <a:sym typeface="Helvetica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 sz="40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000" b="1" dirty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2</a:t>
            </a:r>
            <a:r>
              <a:rPr sz="4000" b="1" dirty="0" smtClean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 BAND</a:t>
            </a:r>
            <a:r>
              <a:rPr lang="it-IT" sz="4000" b="1" dirty="0" smtClean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I</a:t>
            </a:r>
            <a:r>
              <a:rPr sz="4000" b="1" dirty="0" smtClean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4000" b="1" dirty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DI PROSSIMA </a:t>
            </a:r>
            <a:r>
              <a:rPr sz="4000" b="1" dirty="0" smtClean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PUBBLICAZIONE</a:t>
            </a:r>
            <a:r>
              <a:rPr lang="it-IT" sz="4000" b="1" dirty="0" smtClean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                         </a:t>
            </a:r>
            <a:endParaRPr sz="4000" b="1" dirty="0">
              <a:solidFill>
                <a:srgbClr val="2BB8CF"/>
              </a:solidFill>
              <a:latin typeface="Helvetica"/>
              <a:ea typeface="+mn-ea"/>
              <a:cs typeface="Helvetica"/>
              <a:sym typeface="Helvetica"/>
            </a:endParaRPr>
          </a:p>
          <a:p>
            <a:pPr marL="889000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>
                <a:latin typeface="Helvetica"/>
                <a:ea typeface="+mn-ea"/>
                <a:cs typeface="Helvetica"/>
                <a:sym typeface="Helvetica"/>
              </a:rPr>
              <a:t>Misura</a:t>
            </a:r>
            <a:r>
              <a:rPr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b="1" dirty="0" err="1" smtClean="0">
                <a:latin typeface="Helvetica"/>
                <a:ea typeface="+mn-ea"/>
                <a:cs typeface="Helvetica"/>
                <a:sym typeface="Helvetica"/>
              </a:rPr>
              <a:t>Agevolazioni</a:t>
            </a:r>
            <a:r>
              <a:rPr b="1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b="1" dirty="0" err="1">
                <a:latin typeface="Helvetica"/>
                <a:ea typeface="+mn-ea"/>
                <a:cs typeface="Helvetica"/>
                <a:sym typeface="Helvetica"/>
              </a:rPr>
              <a:t>Lombarde</a:t>
            </a:r>
            <a:r>
              <a:rPr b="1" dirty="0">
                <a:latin typeface="Helvetica"/>
                <a:ea typeface="+mn-ea"/>
                <a:cs typeface="Helvetica"/>
                <a:sym typeface="Helvetica"/>
              </a:rPr>
              <a:t> per la </a:t>
            </a:r>
            <a:r>
              <a:rPr b="1" dirty="0" err="1">
                <a:latin typeface="Helvetica"/>
                <a:ea typeface="+mn-ea"/>
                <a:cs typeface="Helvetica"/>
                <a:sym typeface="Helvetica"/>
              </a:rPr>
              <a:t>Valorizzazione</a:t>
            </a:r>
            <a:r>
              <a:rPr b="1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lang="it-IT" b="1" dirty="0" smtClean="0">
                <a:latin typeface="Helvetica"/>
                <a:ea typeface="+mn-ea"/>
                <a:cs typeface="Helvetica"/>
                <a:sym typeface="Helvetica"/>
              </a:rPr>
              <a:t>                     </a:t>
            </a:r>
            <a:endParaRPr b="1" dirty="0" smtClean="0">
              <a:latin typeface="Helvetica"/>
              <a:ea typeface="+mn-ea"/>
              <a:cs typeface="Helvetica"/>
              <a:sym typeface="Helvetica"/>
            </a:endParaRPr>
          </a:p>
          <a:p>
            <a:pPr marL="889000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rPr b="1" dirty="0" err="1" smtClean="0">
                <a:latin typeface="Helvetica"/>
                <a:ea typeface="+mn-ea"/>
                <a:cs typeface="Helvetica"/>
                <a:sym typeface="Helvetica"/>
              </a:rPr>
              <a:t>degli</a:t>
            </a:r>
            <a:r>
              <a:rPr b="1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b="1" dirty="0" err="1" smtClean="0">
                <a:latin typeface="Helvetica"/>
                <a:ea typeface="+mn-ea"/>
                <a:cs typeface="Helvetica"/>
                <a:sym typeface="Helvetica"/>
              </a:rPr>
              <a:t>Investimenti</a:t>
            </a:r>
            <a:r>
              <a:rPr b="1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b="1" dirty="0" err="1" smtClean="0">
                <a:latin typeface="Helvetica"/>
                <a:ea typeface="+mn-ea"/>
                <a:cs typeface="Helvetica"/>
                <a:sym typeface="Helvetica"/>
              </a:rPr>
              <a:t>Aziendali</a:t>
            </a:r>
            <a:r>
              <a:rPr lang="it-IT" b="1" dirty="0" smtClean="0">
                <a:latin typeface="Helvetica"/>
                <a:ea typeface="+mn-ea"/>
                <a:cs typeface="Helvetica"/>
                <a:sym typeface="Helvetica"/>
              </a:rPr>
              <a:t> (AL VIA)</a:t>
            </a:r>
            <a:endParaRPr dirty="0" smtClean="0">
              <a:latin typeface="Helvetica"/>
              <a:ea typeface="+mn-ea"/>
              <a:cs typeface="Helvetica"/>
              <a:sym typeface="Helvetica"/>
            </a:endParaRPr>
          </a:p>
          <a:p>
            <a:pPr marL="889000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dirty="0" smtClean="0">
                <a:latin typeface="+mn-lt"/>
                <a:ea typeface="+mn-ea"/>
                <a:cs typeface="+mn-cs"/>
                <a:sym typeface="Helvetica"/>
              </a:rPr>
              <a:t>Misura </a:t>
            </a:r>
            <a:r>
              <a:rPr lang="it-IT" dirty="0">
                <a:latin typeface="+mn-lt"/>
                <a:ea typeface="+mn-ea"/>
                <a:cs typeface="+mn-cs"/>
                <a:sym typeface="Helvetica"/>
              </a:rPr>
              <a:t>V</a:t>
            </a:r>
            <a:r>
              <a:rPr lang="it-IT" dirty="0" smtClean="0">
                <a:latin typeface="+mn-lt"/>
                <a:ea typeface="+mn-ea"/>
                <a:cs typeface="+mn-cs"/>
                <a:sym typeface="Helvetica"/>
              </a:rPr>
              <a:t>alorizzazione turistico-culturale </a:t>
            </a:r>
          </a:p>
          <a:p>
            <a:pPr marL="889000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dirty="0" smtClean="0">
                <a:latin typeface="+mn-lt"/>
                <a:ea typeface="+mn-ea"/>
                <a:cs typeface="+mn-cs"/>
                <a:sym typeface="Helvetica"/>
              </a:rPr>
              <a:t>della </a:t>
            </a:r>
            <a:r>
              <a:rPr lang="it-IT" dirty="0">
                <a:latin typeface="+mn-lt"/>
                <a:ea typeface="+mn-ea"/>
                <a:cs typeface="+mn-cs"/>
                <a:sym typeface="Helvetica"/>
              </a:rPr>
              <a:t>L</a:t>
            </a:r>
            <a:r>
              <a:rPr lang="it-IT" dirty="0" smtClean="0">
                <a:latin typeface="+mn-lt"/>
                <a:ea typeface="+mn-ea"/>
                <a:cs typeface="+mn-cs"/>
                <a:sym typeface="Helvetica"/>
              </a:rPr>
              <a:t>ombardia</a:t>
            </a:r>
            <a:endParaRPr dirty="0">
              <a:latin typeface="Helvetica"/>
              <a:ea typeface="+mn-ea"/>
              <a:cs typeface="Helvetica"/>
              <a:sym typeface="Helvetica"/>
            </a:endParaRPr>
          </a:p>
        </p:txBody>
      </p:sp>
      <p:pic>
        <p:nvPicPr>
          <p:cNvPr id="2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3797" y="8768011"/>
            <a:ext cx="254001" cy="2540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02050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4422444" y="716848"/>
            <a:ext cx="15569669" cy="1046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spcBef>
                <a:spcPts val="2000"/>
              </a:spcBef>
              <a:defRPr sz="56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    </a:t>
            </a:r>
          </a:p>
        </p:txBody>
      </p:sp>
      <p:sp>
        <p:nvSpPr>
          <p:cNvPr id="213" name="Shape 213"/>
          <p:cNvSpPr/>
          <p:nvPr/>
        </p:nvSpPr>
        <p:spPr>
          <a:xfrm>
            <a:off x="1021607" y="803688"/>
            <a:ext cx="19786186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POR FESR 2014-2020 – </a:t>
            </a:r>
            <a:r>
              <a:rPr lang="it-IT" dirty="0" smtClean="0"/>
              <a:t>LOGICA DI DECLINAZIONE DEL PROGRAMMA E SISTEMA DI MISURAZIONE</a:t>
            </a:r>
            <a:endParaRPr dirty="0"/>
          </a:p>
        </p:txBody>
      </p:sp>
      <p:sp>
        <p:nvSpPr>
          <p:cNvPr id="215" name="Shape 215"/>
          <p:cNvSpPr/>
          <p:nvPr/>
        </p:nvSpPr>
        <p:spPr>
          <a:xfrm>
            <a:off x="1557876" y="4253457"/>
            <a:ext cx="20393928" cy="452431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it-IT" sz="4000" b="1" dirty="0" smtClean="0"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  <a:p>
            <a:pPr algn="ctr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8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POTENZIAMENTO</a:t>
            </a:r>
            <a:r>
              <a:rPr lang="it-IT" sz="40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STRATEGIA </a:t>
            </a:r>
            <a:r>
              <a:rPr lang="it-IT" sz="44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20/20</a:t>
            </a:r>
          </a:p>
          <a:p>
            <a:pPr algn="ctr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0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DI CRESCITA INTELLIGENTE INCLUSIVA SOSTENIBILE </a:t>
            </a:r>
          </a:p>
          <a:p>
            <a:pPr algn="ctr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0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ATTRAVERSO</a:t>
            </a:r>
          </a:p>
          <a:p>
            <a:pPr algn="ctr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0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FORTE </a:t>
            </a:r>
            <a:r>
              <a:rPr lang="it-IT" sz="6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ADDIZIONALITA</a:t>
            </a:r>
            <a:r>
              <a:rPr lang="it-IT" sz="66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’ </a:t>
            </a:r>
            <a:r>
              <a:rPr lang="it-IT" sz="40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DI RISORSE ECONOMICHE</a:t>
            </a:r>
          </a:p>
          <a:p>
            <a:pPr algn="ctr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0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PRINCIPIO DI </a:t>
            </a:r>
            <a:r>
              <a:rPr lang="it-IT" sz="48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CONCENTRAZIONE</a:t>
            </a:r>
          </a:p>
        </p:txBody>
      </p:sp>
      <p:pic>
        <p:nvPicPr>
          <p:cNvPr id="2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14594" y="1777788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47435" y="1796463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29472" y="1744230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339789" y="1866524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454667" y="1866524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569545" y="1917982"/>
            <a:ext cx="1524001" cy="1524001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Rounded Rectangle 8"/>
          <p:cNvSpPr/>
          <p:nvPr/>
        </p:nvSpPr>
        <p:spPr>
          <a:xfrm>
            <a:off x="3352800" y="3951976"/>
            <a:ext cx="16245839" cy="6932478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400" hangingPunct="1">
              <a:spcAft>
                <a:spcPts val="6000"/>
              </a:spcAft>
            </a:pPr>
            <a:r>
              <a:rPr lang="it-IT" sz="4800" b="1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           Assi prioritari </a:t>
            </a:r>
          </a:p>
          <a:p>
            <a:pPr algn="just" defTabSz="914400" hangingPunct="1">
              <a:spcAft>
                <a:spcPts val="6000"/>
              </a:spcAft>
            </a:pPr>
            <a:r>
              <a:rPr lang="it-IT" sz="4800" b="1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           Obiettivi specifici</a:t>
            </a:r>
          </a:p>
          <a:p>
            <a:pPr algn="just" defTabSz="914400" hangingPunct="1">
              <a:spcAft>
                <a:spcPts val="6000"/>
              </a:spcAft>
            </a:pPr>
            <a:r>
              <a:rPr lang="it-IT" sz="4800" b="1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           Azioni </a:t>
            </a:r>
          </a:p>
          <a:p>
            <a:pPr algn="just" defTabSz="914400" hangingPunct="1">
              <a:spcAft>
                <a:spcPts val="6000"/>
              </a:spcAft>
            </a:pPr>
            <a:r>
              <a:rPr lang="it-IT" sz="4800" b="1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           Indicatori</a:t>
            </a:r>
          </a:p>
        </p:txBody>
      </p:sp>
      <p:pic>
        <p:nvPicPr>
          <p:cNvPr id="31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1506" y="4351187"/>
            <a:ext cx="1480448" cy="1310284"/>
          </a:xfrm>
          <a:prstGeom prst="rect">
            <a:avLst/>
          </a:prstGeom>
        </p:spPr>
      </p:pic>
      <p:pic>
        <p:nvPicPr>
          <p:cNvPr id="32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0506" y="5838552"/>
            <a:ext cx="1502448" cy="1329754"/>
          </a:xfrm>
          <a:prstGeom prst="rect">
            <a:avLst/>
          </a:prstGeom>
        </p:spPr>
      </p:pic>
      <p:pic>
        <p:nvPicPr>
          <p:cNvPr id="33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1506" y="7312446"/>
            <a:ext cx="1515048" cy="1340904"/>
          </a:xfrm>
          <a:prstGeom prst="rect">
            <a:avLst/>
          </a:prstGeom>
        </p:spPr>
      </p:pic>
      <p:pic>
        <p:nvPicPr>
          <p:cNvPr id="34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87925" y="8682604"/>
            <a:ext cx="1587610" cy="1405126"/>
          </a:xfrm>
          <a:prstGeom prst="rect">
            <a:avLst/>
          </a:prstGeom>
        </p:spPr>
      </p:pic>
      <p:pic>
        <p:nvPicPr>
          <p:cNvPr id="35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63821" y="5561902"/>
            <a:ext cx="5314952" cy="277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616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3503799" y="6499874"/>
            <a:ext cx="3751813" cy="1"/>
          </a:xfrm>
          <a:prstGeom prst="line">
            <a:avLst/>
          </a:prstGeom>
          <a:ln w="76200">
            <a:solidFill>
              <a:srgbClr val="2BB8CF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65" name="Shape 465"/>
          <p:cNvSpPr/>
          <p:nvPr/>
        </p:nvSpPr>
        <p:spPr>
          <a:xfrm>
            <a:off x="10279041" y="6499874"/>
            <a:ext cx="3751813" cy="1"/>
          </a:xfrm>
          <a:prstGeom prst="line">
            <a:avLst/>
          </a:prstGeom>
          <a:ln w="76200">
            <a:solidFill>
              <a:srgbClr val="2BB8CF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grpSp>
        <p:nvGrpSpPr>
          <p:cNvPr id="468" name="Group 468"/>
          <p:cNvGrpSpPr/>
          <p:nvPr/>
        </p:nvGrpSpPr>
        <p:grpSpPr>
          <a:xfrm>
            <a:off x="7720091" y="5193793"/>
            <a:ext cx="5657237" cy="2545241"/>
            <a:chOff x="0" y="0"/>
            <a:chExt cx="5657235" cy="2545239"/>
          </a:xfrm>
        </p:grpSpPr>
        <p:sp>
          <p:nvSpPr>
            <p:cNvPr id="466" name="Shape 466"/>
            <p:cNvSpPr/>
            <p:nvPr/>
          </p:nvSpPr>
          <p:spPr>
            <a:xfrm>
              <a:off x="0" y="0"/>
              <a:ext cx="5657235" cy="25452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 cap="flat">
              <a:solidFill>
                <a:srgbClr val="2BB8C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000" b="1"/>
              </a:pPr>
              <a:endParaRPr sz="4000" b="1"/>
            </a:p>
          </p:txBody>
        </p:sp>
        <p:sp>
          <p:nvSpPr>
            <p:cNvPr id="467" name="Shape 467"/>
            <p:cNvSpPr/>
            <p:nvPr/>
          </p:nvSpPr>
          <p:spPr>
            <a:xfrm>
              <a:off x="0" y="439680"/>
              <a:ext cx="5657235" cy="15388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4800"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5600" b="1" dirty="0" smtClean="0">
                  <a:latin typeface="Helvetica"/>
                  <a:ea typeface="+mn-ea"/>
                  <a:cs typeface="Helvetica"/>
                  <a:sym typeface="Helvetica"/>
                </a:rPr>
                <a:t>12</a:t>
              </a:r>
              <a:r>
                <a:rPr sz="5600" b="1" dirty="0" smtClean="0">
                  <a:latin typeface="Helvetica"/>
                  <a:ea typeface="+mn-ea"/>
                  <a:cs typeface="Helvetica"/>
                  <a:sym typeface="Helvetica"/>
                </a:rPr>
                <a:t> </a:t>
              </a:r>
              <a:r>
                <a:rPr sz="4000" b="1" dirty="0" err="1">
                  <a:latin typeface="Helvetica"/>
                  <a:ea typeface="+mn-ea"/>
                  <a:cs typeface="Helvetica"/>
                  <a:sym typeface="Helvetica"/>
                </a:rPr>
                <a:t>mln</a:t>
              </a:r>
              <a:r>
                <a:rPr sz="4000" b="1" dirty="0">
                  <a:latin typeface="Helvetica"/>
                  <a:ea typeface="+mn-ea"/>
                  <a:cs typeface="Helvetica"/>
                  <a:sym typeface="Helvetica"/>
                </a:rPr>
                <a:t> €</a:t>
              </a:r>
              <a:endParaRPr sz="48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endParaRPr>
            </a:p>
            <a:p>
              <a: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3200" dirty="0" smtClean="0">
                  <a:latin typeface="Helvetica"/>
                  <a:ea typeface="+mn-ea"/>
                  <a:cs typeface="Helvetica"/>
                  <a:sym typeface="Helvetica"/>
                </a:rPr>
                <a:t>CONTRIBUTI CONCESSI</a:t>
              </a:r>
              <a:endParaRPr lang="it-IT" sz="3200" dirty="0">
                <a:latin typeface="Helvetica"/>
                <a:ea typeface="+mn-ea"/>
                <a:cs typeface="Helvetica"/>
                <a:sym typeface="Helvetica"/>
              </a:endParaRPr>
            </a:p>
          </p:txBody>
        </p:sp>
      </p:grpSp>
      <p:sp>
        <p:nvSpPr>
          <p:cNvPr id="469" name="Shape 469"/>
          <p:cNvSpPr/>
          <p:nvPr/>
        </p:nvSpPr>
        <p:spPr>
          <a:xfrm>
            <a:off x="1019897" y="3246326"/>
            <a:ext cx="12595692" cy="792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CONTRIBUTI CONCESSI E INVESTIMENTI ATTIVATI</a:t>
            </a:r>
          </a:p>
        </p:txBody>
      </p:sp>
      <p:sp>
        <p:nvSpPr>
          <p:cNvPr id="470" name="Shape 470"/>
          <p:cNvSpPr/>
          <p:nvPr/>
        </p:nvSpPr>
        <p:spPr>
          <a:xfrm>
            <a:off x="14441033" y="5193793"/>
            <a:ext cx="8802575" cy="2612162"/>
          </a:xfrm>
          <a:prstGeom prst="rect">
            <a:avLst/>
          </a:prstGeom>
          <a:solidFill>
            <a:srgbClr val="1D8144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4800" b="1"/>
            </a:pPr>
            <a:endParaRPr sz="4800" b="1"/>
          </a:p>
        </p:txBody>
      </p:sp>
      <p:sp>
        <p:nvSpPr>
          <p:cNvPr id="471" name="Shape 471"/>
          <p:cNvSpPr/>
          <p:nvPr/>
        </p:nvSpPr>
        <p:spPr>
          <a:xfrm>
            <a:off x="15271742" y="5493024"/>
            <a:ext cx="7141157" cy="178510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4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56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23,2</a:t>
            </a:r>
            <a:r>
              <a:rPr sz="72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4000"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40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€</a:t>
            </a:r>
          </a:p>
          <a:p>
            <a:pPr algn="ctr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INVESTIMENTI ATTIVATI</a:t>
            </a:r>
            <a:endParaRPr lang="it-IT" sz="3200" b="1" dirty="0"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1128624" y="5227254"/>
            <a:ext cx="5509921" cy="2545240"/>
          </a:xfrm>
          <a:prstGeom prst="rect">
            <a:avLst/>
          </a:prstGeom>
          <a:solidFill>
            <a:srgbClr val="2BB8CF"/>
          </a:solidFill>
          <a:ln w="76200">
            <a:solidFill>
              <a:srgbClr val="2BB8CF"/>
            </a:solidFill>
            <a:miter/>
          </a:ln>
        </p:spPr>
        <p:txBody>
          <a:bodyPr tIns="91439" bIns="91439" anchor="ctr"/>
          <a:lstStyle/>
          <a:p>
            <a:pPr algn="ctr">
              <a:defRPr sz="4000" b="1"/>
            </a:pPr>
            <a:endParaRPr sz="4000" b="1"/>
          </a:p>
        </p:txBody>
      </p:sp>
      <p:sp>
        <p:nvSpPr>
          <p:cNvPr id="473" name="Shape 473"/>
          <p:cNvSpPr/>
          <p:nvPr/>
        </p:nvSpPr>
        <p:spPr>
          <a:xfrm>
            <a:off x="1128624" y="5679634"/>
            <a:ext cx="5509921" cy="1538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56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5600" b="1" dirty="0" smtClean="0">
                <a:latin typeface="Helvetica"/>
                <a:ea typeface="+mn-ea"/>
                <a:cs typeface="Helvetica"/>
                <a:sym typeface="Helvetica"/>
              </a:rPr>
              <a:t>431</a:t>
            </a:r>
            <a:endParaRPr sz="8000" b="1" dirty="0">
              <a:latin typeface="Helvetica"/>
              <a:ea typeface="+mn-ea"/>
              <a:cs typeface="Helvetica"/>
              <a:sym typeface="Helvetica"/>
            </a:endParaRPr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dirty="0" smtClean="0">
                <a:latin typeface="Helvetica"/>
                <a:ea typeface="+mn-ea"/>
                <a:cs typeface="Helvetica"/>
                <a:sym typeface="Helvetica"/>
              </a:rPr>
              <a:t>PROGETTI FINANZIATI</a:t>
            </a:r>
            <a:endParaRPr lang="it-IT" sz="3200" dirty="0"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1031240" y="1679627"/>
            <a:ext cx="18226882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>
            <a:lvl1pPr>
              <a:defRPr sz="3200" b="1">
                <a:solidFill>
                  <a:srgbClr val="2BB8C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ASSE 3 «PROMUOVERE COMPETITIVITÀ DELLE PMI»</a:t>
            </a:r>
          </a:p>
        </p:txBody>
      </p:sp>
      <p:pic>
        <p:nvPicPr>
          <p:cNvPr id="1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75950" y="852829"/>
            <a:ext cx="720000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452"/>
          <p:cNvSpPr/>
          <p:nvPr/>
        </p:nvSpPr>
        <p:spPr>
          <a:xfrm>
            <a:off x="983953" y="813314"/>
            <a:ext cx="6795450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ATTUAZIONE AL </a:t>
            </a:r>
            <a:r>
              <a:rPr lang="it-IT" dirty="0" smtClean="0"/>
              <a:t>1° GIUGNO</a:t>
            </a:r>
            <a:r>
              <a:rPr dirty="0" smtClean="0"/>
              <a:t> </a:t>
            </a:r>
            <a:r>
              <a:rPr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2366950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3503799" y="6499874"/>
            <a:ext cx="3751813" cy="1"/>
          </a:xfrm>
          <a:prstGeom prst="line">
            <a:avLst/>
          </a:prstGeom>
          <a:ln w="76200">
            <a:solidFill>
              <a:srgbClr val="2BB8CF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65" name="Shape 465"/>
          <p:cNvSpPr/>
          <p:nvPr/>
        </p:nvSpPr>
        <p:spPr>
          <a:xfrm>
            <a:off x="10279041" y="6499874"/>
            <a:ext cx="3751813" cy="1"/>
          </a:xfrm>
          <a:prstGeom prst="line">
            <a:avLst/>
          </a:prstGeom>
          <a:ln w="76200">
            <a:solidFill>
              <a:srgbClr val="2BB8CF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grpSp>
        <p:nvGrpSpPr>
          <p:cNvPr id="468" name="Group 468"/>
          <p:cNvGrpSpPr/>
          <p:nvPr/>
        </p:nvGrpSpPr>
        <p:grpSpPr>
          <a:xfrm>
            <a:off x="7704821" y="5227254"/>
            <a:ext cx="5657237" cy="2545241"/>
            <a:chOff x="0" y="0"/>
            <a:chExt cx="5657235" cy="2545239"/>
          </a:xfrm>
        </p:grpSpPr>
        <p:sp>
          <p:nvSpPr>
            <p:cNvPr id="466" name="Shape 466"/>
            <p:cNvSpPr/>
            <p:nvPr/>
          </p:nvSpPr>
          <p:spPr>
            <a:xfrm>
              <a:off x="0" y="0"/>
              <a:ext cx="5657235" cy="25452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 cap="flat">
              <a:solidFill>
                <a:srgbClr val="2BB8C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000" b="1"/>
              </a:pPr>
              <a:endParaRPr sz="4000" b="1"/>
            </a:p>
          </p:txBody>
        </p:sp>
        <p:sp>
          <p:nvSpPr>
            <p:cNvPr id="467" name="Shape 467"/>
            <p:cNvSpPr/>
            <p:nvPr/>
          </p:nvSpPr>
          <p:spPr>
            <a:xfrm>
              <a:off x="0" y="408904"/>
              <a:ext cx="5657235" cy="160043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4800"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4000" b="1" dirty="0" smtClean="0">
                  <a:latin typeface="Helvetica"/>
                  <a:ea typeface="+mn-ea"/>
                  <a:cs typeface="Helvetica"/>
                  <a:sym typeface="Helvetica"/>
                </a:rPr>
                <a:t> </a:t>
              </a:r>
              <a:r>
                <a:rPr lang="it-IT" sz="6000" b="1" dirty="0" smtClean="0">
                  <a:latin typeface="Helvetica"/>
                  <a:ea typeface="+mn-ea"/>
                  <a:cs typeface="Helvetica"/>
                  <a:sym typeface="Helvetica"/>
                </a:rPr>
                <a:t>3,8</a:t>
              </a:r>
              <a:r>
                <a:rPr lang="it-IT" sz="4000" b="1" dirty="0" smtClean="0">
                  <a:latin typeface="Helvetica"/>
                  <a:ea typeface="+mn-ea"/>
                  <a:cs typeface="Helvetica"/>
                  <a:sym typeface="Helvetica"/>
                </a:rPr>
                <a:t> </a:t>
              </a:r>
              <a:r>
                <a:rPr lang="it-IT" sz="5400" b="1" dirty="0" smtClean="0">
                  <a:latin typeface="Helvetica"/>
                  <a:ea typeface="+mn-ea"/>
                  <a:cs typeface="Helvetica"/>
                  <a:sym typeface="Helvetica"/>
                </a:rPr>
                <a:t>mln</a:t>
              </a:r>
              <a:r>
                <a:rPr lang="it-IT" sz="4000" b="1" dirty="0" smtClean="0">
                  <a:latin typeface="Helvetica"/>
                  <a:ea typeface="+mn-ea"/>
                  <a:cs typeface="Helvetica"/>
                  <a:sym typeface="Helvetica"/>
                </a:rPr>
                <a:t> </a:t>
              </a:r>
              <a:r>
                <a:rPr sz="5400" b="1" dirty="0" smtClean="0">
                  <a:latin typeface="Helvetica"/>
                  <a:ea typeface="+mn-ea"/>
                  <a:cs typeface="Helvetica"/>
                  <a:sym typeface="Helvetica"/>
                </a:rPr>
                <a:t>€</a:t>
              </a:r>
              <a:endParaRPr sz="48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endParaRPr>
            </a:p>
            <a:p>
              <a: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3200" dirty="0" smtClean="0">
                  <a:latin typeface="Helvetica"/>
                  <a:ea typeface="+mn-ea"/>
                  <a:cs typeface="Helvetica"/>
                  <a:sym typeface="Helvetica"/>
                </a:rPr>
                <a:t>CONTRIBUTI CONCESSI</a:t>
              </a:r>
              <a:endParaRPr lang="it-IT" sz="3200" dirty="0">
                <a:latin typeface="Helvetica"/>
                <a:ea typeface="+mn-ea"/>
                <a:cs typeface="Helvetica"/>
                <a:sym typeface="Helvetica"/>
              </a:endParaRPr>
            </a:p>
          </p:txBody>
        </p:sp>
      </p:grpSp>
      <p:sp>
        <p:nvSpPr>
          <p:cNvPr id="469" name="Shape 469"/>
          <p:cNvSpPr/>
          <p:nvPr/>
        </p:nvSpPr>
        <p:spPr>
          <a:xfrm>
            <a:off x="5379705" y="2585855"/>
            <a:ext cx="12827550" cy="8002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dirty="0"/>
              <a:t>CONTRIBUTI CONCESSI E INVESTIMENTI </a:t>
            </a:r>
            <a:r>
              <a:rPr dirty="0" smtClean="0"/>
              <a:t>ATTIVATI</a:t>
            </a:r>
            <a:endParaRPr lang="it-IT" dirty="0" smtClean="0"/>
          </a:p>
        </p:txBody>
      </p:sp>
      <p:sp>
        <p:nvSpPr>
          <p:cNvPr id="470" name="Shape 470"/>
          <p:cNvSpPr/>
          <p:nvPr/>
        </p:nvSpPr>
        <p:spPr>
          <a:xfrm>
            <a:off x="14441033" y="5193793"/>
            <a:ext cx="8802575" cy="2612162"/>
          </a:xfrm>
          <a:prstGeom prst="rect">
            <a:avLst/>
          </a:prstGeom>
          <a:solidFill>
            <a:srgbClr val="1D8144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4800" b="1"/>
            </a:pPr>
            <a:endParaRPr sz="4800" b="1"/>
          </a:p>
        </p:txBody>
      </p:sp>
      <p:sp>
        <p:nvSpPr>
          <p:cNvPr id="471" name="Shape 471"/>
          <p:cNvSpPr/>
          <p:nvPr/>
        </p:nvSpPr>
        <p:spPr>
          <a:xfrm>
            <a:off x="15271742" y="5631524"/>
            <a:ext cx="7141157" cy="15081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4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54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6,8 mln </a:t>
            </a:r>
            <a:r>
              <a:rPr sz="54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€</a:t>
            </a:r>
            <a:endParaRPr sz="5400" b="1" dirty="0"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  <a:p>
            <a:pPr algn="ctr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INVESTIMENTI ATTIVATI</a:t>
            </a:r>
            <a:endParaRPr lang="it-IT" sz="3200" b="1" dirty="0"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1128624" y="5227254"/>
            <a:ext cx="5509921" cy="2545240"/>
          </a:xfrm>
          <a:prstGeom prst="rect">
            <a:avLst/>
          </a:prstGeom>
          <a:solidFill>
            <a:srgbClr val="2BB8CF"/>
          </a:solidFill>
          <a:ln w="76200">
            <a:solidFill>
              <a:srgbClr val="2BB8CF"/>
            </a:solidFill>
            <a:miter/>
          </a:ln>
        </p:spPr>
        <p:txBody>
          <a:bodyPr tIns="91439" bIns="91439" anchor="ctr"/>
          <a:lstStyle/>
          <a:p>
            <a:pPr algn="ctr">
              <a:defRPr sz="4000" b="1"/>
            </a:pPr>
            <a:endParaRPr sz="4000" b="1"/>
          </a:p>
        </p:txBody>
      </p:sp>
      <p:sp>
        <p:nvSpPr>
          <p:cNvPr id="473" name="Shape 473"/>
          <p:cNvSpPr/>
          <p:nvPr/>
        </p:nvSpPr>
        <p:spPr>
          <a:xfrm>
            <a:off x="1128624" y="5602689"/>
            <a:ext cx="5509921" cy="169276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56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6600" b="1" dirty="0" smtClean="0">
                <a:latin typeface="Helvetica"/>
                <a:ea typeface="+mn-ea"/>
                <a:cs typeface="Helvetica"/>
                <a:sym typeface="Helvetica"/>
              </a:rPr>
              <a:t>105</a:t>
            </a:r>
            <a:endParaRPr sz="6600" b="1" dirty="0">
              <a:latin typeface="Helvetica"/>
              <a:ea typeface="+mn-ea"/>
              <a:cs typeface="Helvetica"/>
              <a:sym typeface="Helvetica"/>
            </a:endParaRPr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dirty="0" smtClean="0">
                <a:latin typeface="Helvetica"/>
                <a:ea typeface="+mn-ea"/>
                <a:cs typeface="Helvetica"/>
                <a:sym typeface="Helvetica"/>
              </a:rPr>
              <a:t>PROGETTI FINANZIATI</a:t>
            </a:r>
            <a:endParaRPr lang="it-IT" sz="3200" dirty="0"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1031240" y="1679627"/>
            <a:ext cx="18226882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>
            <a:lvl1pPr>
              <a:defRPr sz="3200" b="1">
                <a:solidFill>
                  <a:srgbClr val="2BB8C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ASSE 3 «PROMUOVERE COMPETITIVITÀ DELLE PMI»</a:t>
            </a:r>
          </a:p>
        </p:txBody>
      </p:sp>
      <p:pic>
        <p:nvPicPr>
          <p:cNvPr id="1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75950" y="852829"/>
            <a:ext cx="720000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452"/>
          <p:cNvSpPr/>
          <p:nvPr/>
        </p:nvSpPr>
        <p:spPr>
          <a:xfrm>
            <a:off x="983953" y="813314"/>
            <a:ext cx="6795450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ATTUAZIONE AL </a:t>
            </a:r>
            <a:r>
              <a:rPr lang="it-IT" dirty="0" smtClean="0"/>
              <a:t>1° GIUGNO</a:t>
            </a:r>
            <a:r>
              <a:rPr dirty="0" smtClean="0"/>
              <a:t> </a:t>
            </a:r>
            <a:r>
              <a:rPr dirty="0"/>
              <a:t>2017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7506587" y="3617593"/>
            <a:ext cx="8049256" cy="1107994"/>
          </a:xfrm>
          <a:prstGeom prst="rect">
            <a:avLst/>
          </a:prstGeom>
          <a:noFill/>
          <a:ln w="5715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60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rPr>
              <a:t>PROVINCIA</a:t>
            </a:r>
            <a:r>
              <a:rPr kumimoji="0" lang="it-IT" sz="6000" b="1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rPr>
              <a:t> DI </a:t>
            </a:r>
            <a:r>
              <a:rPr lang="it-IT" sz="6000" b="1" dirty="0" smtClean="0">
                <a:solidFill>
                  <a:srgbClr val="0070C0"/>
                </a:solidFill>
              </a:rPr>
              <a:t>MILANO</a:t>
            </a:r>
            <a:endParaRPr kumimoji="0" lang="en-GB" sz="60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22039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/>
        </p:nvSpPr>
        <p:spPr>
          <a:xfrm>
            <a:off x="7917739" y="3170686"/>
            <a:ext cx="7773282" cy="86177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4400" dirty="0"/>
              <a:t>TIPOLOGIA DI BENEFICIARI</a:t>
            </a:r>
          </a:p>
        </p:txBody>
      </p:sp>
      <p:grpSp>
        <p:nvGrpSpPr>
          <p:cNvPr id="482" name="Group 482"/>
          <p:cNvGrpSpPr/>
          <p:nvPr/>
        </p:nvGrpSpPr>
        <p:grpSpPr>
          <a:xfrm>
            <a:off x="8771413" y="5361478"/>
            <a:ext cx="5781266" cy="2612163"/>
            <a:chOff x="82927" y="33461"/>
            <a:chExt cx="5781265" cy="2612161"/>
          </a:xfrm>
        </p:grpSpPr>
        <p:sp>
          <p:nvSpPr>
            <p:cNvPr id="480" name="Shape 480"/>
            <p:cNvSpPr/>
            <p:nvPr/>
          </p:nvSpPr>
          <p:spPr>
            <a:xfrm>
              <a:off x="82927" y="33461"/>
              <a:ext cx="5781265" cy="2612161"/>
            </a:xfrm>
            <a:prstGeom prst="rect">
              <a:avLst/>
            </a:prstGeom>
            <a:solidFill>
              <a:srgbClr val="2BB8C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800" b="1"/>
              </a:pP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693495" y="239618"/>
              <a:ext cx="4476723" cy="20313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48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5600" dirty="0" smtClean="0"/>
                <a:t>509</a:t>
              </a:r>
              <a:endParaRPr sz="4000" dirty="0"/>
            </a:p>
            <a:p>
              <a:pPr algn="ctr">
                <a:defRPr sz="3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dirty="0" smtClean="0"/>
                <a:t>SOGGETTI BENEFICIARI</a:t>
              </a:r>
              <a:endParaRPr lang="it-IT" dirty="0"/>
            </a:p>
          </p:txBody>
        </p:sp>
      </p:grpSp>
      <p:sp>
        <p:nvSpPr>
          <p:cNvPr id="483" name="Shape 483"/>
          <p:cNvSpPr/>
          <p:nvPr/>
        </p:nvSpPr>
        <p:spPr>
          <a:xfrm flipH="1">
            <a:off x="7669399" y="6583297"/>
            <a:ext cx="3751814" cy="1"/>
          </a:xfrm>
          <a:prstGeom prst="line">
            <a:avLst/>
          </a:prstGeom>
          <a:ln w="76200">
            <a:solidFill>
              <a:srgbClr val="2BB8CF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84" name="Shape 484"/>
          <p:cNvSpPr/>
          <p:nvPr/>
        </p:nvSpPr>
        <p:spPr>
          <a:xfrm>
            <a:off x="1370678" y="5385848"/>
            <a:ext cx="5509921" cy="2545239"/>
          </a:xfrm>
          <a:prstGeom prst="rect">
            <a:avLst/>
          </a:prstGeom>
          <a:solidFill>
            <a:srgbClr val="FFFFFF"/>
          </a:solidFill>
          <a:ln w="76200">
            <a:solidFill>
              <a:srgbClr val="2BB8CF"/>
            </a:solidFill>
            <a:miter/>
          </a:ln>
        </p:spPr>
        <p:txBody>
          <a:bodyPr tIns="91439" bIns="91439" anchor="ctr"/>
          <a:lstStyle/>
          <a:p>
            <a:pPr algn="ctr">
              <a:defRPr sz="4000" b="1"/>
            </a:pPr>
            <a:endParaRPr/>
          </a:p>
        </p:txBody>
      </p:sp>
      <p:sp>
        <p:nvSpPr>
          <p:cNvPr id="485" name="Shape 485"/>
          <p:cNvSpPr/>
          <p:nvPr/>
        </p:nvSpPr>
        <p:spPr>
          <a:xfrm>
            <a:off x="1204824" y="5813858"/>
            <a:ext cx="5509921" cy="1538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56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5600" dirty="0" smtClean="0"/>
              <a:t>444</a:t>
            </a:r>
            <a:endParaRPr sz="8000" dirty="0"/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dirty="0" smtClean="0"/>
              <a:t>IMPRESE</a:t>
            </a:r>
            <a:endParaRPr lang="it-IT" dirty="0"/>
          </a:p>
        </p:txBody>
      </p:sp>
      <p:sp>
        <p:nvSpPr>
          <p:cNvPr id="486" name="Shape 486"/>
          <p:cNvSpPr/>
          <p:nvPr/>
        </p:nvSpPr>
        <p:spPr>
          <a:xfrm>
            <a:off x="16443493" y="5361478"/>
            <a:ext cx="5509922" cy="2545239"/>
          </a:xfrm>
          <a:prstGeom prst="rect">
            <a:avLst/>
          </a:prstGeom>
          <a:solidFill>
            <a:srgbClr val="FFFFFF"/>
          </a:solidFill>
          <a:ln w="76200">
            <a:solidFill>
              <a:srgbClr val="2BB8CF"/>
            </a:solidFill>
            <a:miter/>
          </a:ln>
        </p:spPr>
        <p:txBody>
          <a:bodyPr tIns="91439" bIns="91439" anchor="ctr"/>
          <a:lstStyle/>
          <a:p>
            <a:pPr algn="ctr">
              <a:defRPr sz="4000" b="1"/>
            </a:pPr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16443493" y="5813858"/>
            <a:ext cx="5509922" cy="1538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56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5600" dirty="0" smtClean="0"/>
              <a:t>65</a:t>
            </a:r>
            <a:endParaRPr sz="8000" dirty="0"/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dirty="0" smtClean="0"/>
              <a:t>ASPIRANTI IMPRENDITORI</a:t>
            </a:r>
            <a:endParaRPr lang="it-IT" dirty="0"/>
          </a:p>
        </p:txBody>
      </p:sp>
      <p:sp>
        <p:nvSpPr>
          <p:cNvPr id="488" name="Shape 488"/>
          <p:cNvSpPr/>
          <p:nvPr/>
        </p:nvSpPr>
        <p:spPr>
          <a:xfrm>
            <a:off x="11902880" y="6555336"/>
            <a:ext cx="3751813" cy="1"/>
          </a:xfrm>
          <a:prstGeom prst="line">
            <a:avLst/>
          </a:prstGeom>
          <a:ln w="76200">
            <a:solidFill>
              <a:srgbClr val="2BB8CF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89" name="Shape 489"/>
          <p:cNvSpPr/>
          <p:nvPr/>
        </p:nvSpPr>
        <p:spPr>
          <a:xfrm>
            <a:off x="1031240" y="1679627"/>
            <a:ext cx="18226882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200" b="1">
                <a:solidFill>
                  <a:srgbClr val="2BB8C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ASSE 3 «PROMUOVERE COMPETITIVITÀ DELLE PMI»</a:t>
            </a:r>
          </a:p>
        </p:txBody>
      </p:sp>
      <p:pic>
        <p:nvPicPr>
          <p:cNvPr id="1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75950" y="852829"/>
            <a:ext cx="720000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452"/>
          <p:cNvSpPr/>
          <p:nvPr/>
        </p:nvSpPr>
        <p:spPr>
          <a:xfrm>
            <a:off x="921239" y="856732"/>
            <a:ext cx="6795450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ATTUAZIONE AL </a:t>
            </a:r>
            <a:r>
              <a:rPr lang="it-IT" dirty="0" smtClean="0"/>
              <a:t>1° GIUGNO</a:t>
            </a:r>
            <a:r>
              <a:rPr dirty="0" smtClean="0"/>
              <a:t> </a:t>
            </a:r>
            <a:r>
              <a:rPr dirty="0"/>
              <a:t>2017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/>
        </p:nvSpPr>
        <p:spPr>
          <a:xfrm>
            <a:off x="7620037" y="2830692"/>
            <a:ext cx="7773282" cy="86177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sz="4400" dirty="0"/>
              <a:t>TIPOLOGIA DI </a:t>
            </a:r>
            <a:r>
              <a:rPr sz="4400" dirty="0" smtClean="0"/>
              <a:t>BENEFICIARI</a:t>
            </a:r>
            <a:endParaRPr lang="it-IT" sz="4400" dirty="0" smtClean="0"/>
          </a:p>
        </p:txBody>
      </p:sp>
      <p:grpSp>
        <p:nvGrpSpPr>
          <p:cNvPr id="482" name="Group 482"/>
          <p:cNvGrpSpPr/>
          <p:nvPr/>
        </p:nvGrpSpPr>
        <p:grpSpPr>
          <a:xfrm>
            <a:off x="8657748" y="5694600"/>
            <a:ext cx="5781266" cy="2612163"/>
            <a:chOff x="82927" y="33461"/>
            <a:chExt cx="5781265" cy="2612161"/>
          </a:xfrm>
        </p:grpSpPr>
        <p:sp>
          <p:nvSpPr>
            <p:cNvPr id="480" name="Shape 480"/>
            <p:cNvSpPr/>
            <p:nvPr/>
          </p:nvSpPr>
          <p:spPr>
            <a:xfrm>
              <a:off x="82927" y="33461"/>
              <a:ext cx="5781265" cy="2612161"/>
            </a:xfrm>
            <a:prstGeom prst="rect">
              <a:avLst/>
            </a:prstGeom>
            <a:solidFill>
              <a:srgbClr val="2BB8C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800" b="1"/>
              </a:pP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693495" y="162675"/>
              <a:ext cx="4476723" cy="218521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48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6600" dirty="0" smtClean="0"/>
                <a:t>110</a:t>
              </a:r>
              <a:endParaRPr sz="6600" dirty="0"/>
            </a:p>
            <a:p>
              <a:pPr algn="ctr">
                <a:defRPr sz="3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dirty="0" smtClean="0"/>
                <a:t>SOGGETTO BENEFICIARIO</a:t>
              </a:r>
              <a:endParaRPr lang="it-IT" dirty="0"/>
            </a:p>
          </p:txBody>
        </p:sp>
      </p:grpSp>
      <p:sp>
        <p:nvSpPr>
          <p:cNvPr id="486" name="Shape 486"/>
          <p:cNvSpPr/>
          <p:nvPr/>
        </p:nvSpPr>
        <p:spPr>
          <a:xfrm>
            <a:off x="16884502" y="5685688"/>
            <a:ext cx="4890977" cy="2545239"/>
          </a:xfrm>
          <a:prstGeom prst="rect">
            <a:avLst/>
          </a:prstGeom>
          <a:solidFill>
            <a:srgbClr val="FFFFFF"/>
          </a:solidFill>
          <a:ln w="76200">
            <a:solidFill>
              <a:srgbClr val="2BB8CF"/>
            </a:solidFill>
            <a:miter/>
          </a:ln>
        </p:spPr>
        <p:txBody>
          <a:bodyPr tIns="91439" bIns="91439" anchor="ctr"/>
          <a:lstStyle/>
          <a:p>
            <a:pPr algn="ctr">
              <a:defRPr sz="4000" b="1"/>
            </a:pPr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16503161" y="5694600"/>
            <a:ext cx="5509922" cy="20928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56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6000" dirty="0" smtClean="0"/>
              <a:t>26</a:t>
            </a:r>
            <a:endParaRPr sz="6000" dirty="0"/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dirty="0" smtClean="0"/>
              <a:t>ASPIRANTE IMPRENDITORE</a:t>
            </a:r>
            <a:endParaRPr lang="it-IT" dirty="0"/>
          </a:p>
        </p:txBody>
      </p:sp>
      <p:sp>
        <p:nvSpPr>
          <p:cNvPr id="488" name="Shape 488"/>
          <p:cNvSpPr/>
          <p:nvPr/>
        </p:nvSpPr>
        <p:spPr>
          <a:xfrm>
            <a:off x="14439014" y="6953693"/>
            <a:ext cx="2207883" cy="4613"/>
          </a:xfrm>
          <a:prstGeom prst="line">
            <a:avLst/>
          </a:prstGeom>
          <a:ln w="76200">
            <a:solidFill>
              <a:srgbClr val="2BB8CF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89" name="Shape 489"/>
          <p:cNvSpPr/>
          <p:nvPr/>
        </p:nvSpPr>
        <p:spPr>
          <a:xfrm>
            <a:off x="1031240" y="1679627"/>
            <a:ext cx="18226882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200" b="1">
                <a:solidFill>
                  <a:srgbClr val="2BB8C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ASSE 3 «PROMUOVERE COMPETITIVITÀ DELLE PMI»</a:t>
            </a:r>
          </a:p>
        </p:txBody>
      </p:sp>
      <p:pic>
        <p:nvPicPr>
          <p:cNvPr id="1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75950" y="852829"/>
            <a:ext cx="720000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452"/>
          <p:cNvSpPr/>
          <p:nvPr/>
        </p:nvSpPr>
        <p:spPr>
          <a:xfrm>
            <a:off x="921239" y="856732"/>
            <a:ext cx="6795450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ATTUAZIONE AL </a:t>
            </a:r>
            <a:r>
              <a:rPr lang="it-IT" dirty="0" smtClean="0"/>
              <a:t>1° GIUGNO </a:t>
            </a:r>
            <a:r>
              <a:rPr dirty="0" smtClean="0"/>
              <a:t>2017</a:t>
            </a:r>
            <a:endParaRPr dirty="0"/>
          </a:p>
        </p:txBody>
      </p:sp>
      <p:cxnSp>
        <p:nvCxnSpPr>
          <p:cNvPr id="5" name="Connettore 2 4"/>
          <p:cNvCxnSpPr>
            <a:stCxn id="480" idx="1"/>
          </p:cNvCxnSpPr>
          <p:nvPr/>
        </p:nvCxnSpPr>
        <p:spPr>
          <a:xfrm flipH="1" flipV="1">
            <a:off x="6549656" y="7000681"/>
            <a:ext cx="2108092" cy="1"/>
          </a:xfrm>
          <a:prstGeom prst="straightConnector1">
            <a:avLst/>
          </a:prstGeom>
          <a:ln w="76200">
            <a:solidFill>
              <a:srgbClr val="2BB8CF"/>
            </a:solidFill>
            <a:miter/>
            <a:tailEnd type="triangle"/>
          </a:ln>
        </p:spPr>
      </p:cxnSp>
      <p:sp>
        <p:nvSpPr>
          <p:cNvPr id="19" name="Shape 486"/>
          <p:cNvSpPr/>
          <p:nvPr/>
        </p:nvSpPr>
        <p:spPr>
          <a:xfrm>
            <a:off x="1539876" y="5823814"/>
            <a:ext cx="4890977" cy="2545239"/>
          </a:xfrm>
          <a:prstGeom prst="rect">
            <a:avLst/>
          </a:prstGeom>
          <a:solidFill>
            <a:srgbClr val="FFFFFF"/>
          </a:solidFill>
          <a:ln w="76200">
            <a:solidFill>
              <a:srgbClr val="2BB8CF"/>
            </a:solidFill>
            <a:miter/>
          </a:ln>
        </p:spPr>
        <p:txBody>
          <a:bodyPr tIns="91439" bIns="91439" anchor="ctr"/>
          <a:lstStyle/>
          <a:p>
            <a:pPr algn="ctr">
              <a:defRPr sz="4000" b="1"/>
            </a:pPr>
            <a:endParaRPr dirty="0">
              <a:latin typeface="+mn-lt"/>
              <a:ea typeface="+mn-ea"/>
              <a:cs typeface="+mn-cs"/>
            </a:endParaRPr>
          </a:p>
        </p:txBody>
      </p:sp>
      <p:sp>
        <p:nvSpPr>
          <p:cNvPr id="20" name="Shape 487"/>
          <p:cNvSpPr/>
          <p:nvPr/>
        </p:nvSpPr>
        <p:spPr>
          <a:xfrm>
            <a:off x="1230403" y="6153474"/>
            <a:ext cx="5509922" cy="160043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56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6000" dirty="0" smtClean="0"/>
              <a:t>84</a:t>
            </a:r>
            <a:endParaRPr sz="6000" dirty="0"/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dirty="0" smtClean="0"/>
              <a:t>IMPRESE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523753" y="4101022"/>
            <a:ext cx="8049256" cy="1107994"/>
          </a:xfrm>
          <a:prstGeom prst="rect">
            <a:avLst/>
          </a:prstGeom>
          <a:noFill/>
          <a:ln w="5715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60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rPr>
              <a:t>PROVINCIA</a:t>
            </a:r>
            <a:r>
              <a:rPr kumimoji="0" lang="it-IT" sz="6000" b="1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rPr>
              <a:t> DI </a:t>
            </a:r>
            <a:r>
              <a:rPr lang="it-IT" sz="6000" b="1" dirty="0" smtClean="0">
                <a:solidFill>
                  <a:srgbClr val="0070C0"/>
                </a:solidFill>
              </a:rPr>
              <a:t>MILANO</a:t>
            </a:r>
            <a:endParaRPr kumimoji="0" lang="en-GB" sz="60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86077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/>
          <p:nvPr/>
        </p:nvSpPr>
        <p:spPr>
          <a:xfrm>
            <a:off x="1075763" y="6162502"/>
            <a:ext cx="22319608" cy="1516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5600" b="1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rgbClr val="229965"/>
                </a:solidFill>
              </a:rPr>
              <a:t>ASSE 4</a:t>
            </a:r>
            <a:r>
              <a:rPr dirty="0"/>
              <a:t> </a:t>
            </a:r>
          </a:p>
          <a:p>
            <a:pPr algn="ctr"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«SOSTENERE LA TRANSIZIONE VERSO UN’ECONOMIA A BASSE EMISSIONI DI CARBONIO IN TUTTI I SETTORI»</a:t>
            </a:r>
          </a:p>
        </p:txBody>
      </p:sp>
      <p:sp>
        <p:nvSpPr>
          <p:cNvPr id="520" name="Shape 520"/>
          <p:cNvSpPr/>
          <p:nvPr/>
        </p:nvSpPr>
        <p:spPr>
          <a:xfrm>
            <a:off x="3618913" y="8321237"/>
            <a:ext cx="17477297" cy="3103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4800" b="1">
                <a:latin typeface="+mn-lt"/>
                <a:ea typeface="+mn-ea"/>
                <a:cs typeface="+mn-cs"/>
                <a:sym typeface="Helvetica"/>
              </a:defRPr>
            </a:pPr>
            <a:r>
              <a:rPr sz="5600"/>
              <a:t>194.600.000</a:t>
            </a:r>
            <a:r>
              <a:t> </a:t>
            </a:r>
            <a:r>
              <a:rPr sz="4000" b="0"/>
              <a:t>€ </a:t>
            </a:r>
          </a:p>
          <a:p>
            <a:pPr algn="ctr">
              <a:defRPr sz="4800" b="1">
                <a:latin typeface="+mn-lt"/>
                <a:ea typeface="+mn-ea"/>
                <a:cs typeface="+mn-cs"/>
                <a:sym typeface="Helvetica"/>
              </a:defRPr>
            </a:pPr>
            <a:endParaRPr sz="4000" b="0"/>
          </a:p>
          <a:p>
            <a:pPr algn="ctr">
              <a:defRPr sz="4800" b="1">
                <a:solidFill>
                  <a:srgbClr val="2BB8C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5600">
                <a:solidFill>
                  <a:srgbClr val="229965"/>
                </a:solidFill>
              </a:rPr>
              <a:t>20</a:t>
            </a:r>
            <a:r>
              <a:rPr sz="4000">
                <a:solidFill>
                  <a:srgbClr val="229965"/>
                </a:solidFill>
              </a:rPr>
              <a:t>%</a:t>
            </a:r>
            <a:r>
              <a:t> </a:t>
            </a:r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t>della dotazione totale POR FESR 2014-2020</a:t>
            </a:r>
          </a:p>
        </p:txBody>
      </p:sp>
      <p:sp>
        <p:nvSpPr>
          <p:cNvPr id="521" name="Shape 521"/>
          <p:cNvSpPr/>
          <p:nvPr/>
        </p:nvSpPr>
        <p:spPr>
          <a:xfrm>
            <a:off x="1074630" y="907348"/>
            <a:ext cx="5343050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ASSI INFRASTRUTTURALI</a:t>
            </a:r>
          </a:p>
        </p:txBody>
      </p:sp>
      <p:sp>
        <p:nvSpPr>
          <p:cNvPr id="522" name="Shape 522"/>
          <p:cNvSpPr/>
          <p:nvPr/>
        </p:nvSpPr>
        <p:spPr>
          <a:xfrm>
            <a:off x="10427122" y="9601200"/>
            <a:ext cx="3860881" cy="0"/>
          </a:xfrm>
          <a:prstGeom prst="line">
            <a:avLst/>
          </a:prstGeom>
          <a:ln w="25400">
            <a:solidFill>
              <a:srgbClr val="A4AED8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52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2847" y="2307247"/>
            <a:ext cx="3124201" cy="312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/>
          <p:nvPr/>
        </p:nvSpPr>
        <p:spPr>
          <a:xfrm>
            <a:off x="1017381" y="907348"/>
            <a:ext cx="4568548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PRINCIPALI OBIETTIVI</a:t>
            </a:r>
          </a:p>
        </p:txBody>
      </p:sp>
      <p:sp>
        <p:nvSpPr>
          <p:cNvPr id="526" name="Shape 526"/>
          <p:cNvSpPr/>
          <p:nvPr/>
        </p:nvSpPr>
        <p:spPr>
          <a:xfrm>
            <a:off x="1064147" y="2918128"/>
            <a:ext cx="22080001" cy="387798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sz="4000" dirty="0" err="1"/>
              <a:t>l’Asse</a:t>
            </a:r>
            <a:r>
              <a:rPr sz="4000" dirty="0"/>
              <a:t> IV </a:t>
            </a:r>
            <a:r>
              <a:rPr lang="it-IT" sz="4000" dirty="0" smtClean="0"/>
              <a:t>sostiene investimenti</a:t>
            </a:r>
            <a:r>
              <a:rPr sz="4000" dirty="0" smtClean="0"/>
              <a:t> </a:t>
            </a:r>
            <a:r>
              <a:rPr sz="4000" dirty="0" err="1"/>
              <a:t>finalizzati</a:t>
            </a:r>
            <a:r>
              <a:rPr sz="4000" dirty="0"/>
              <a:t> </a:t>
            </a:r>
            <a:r>
              <a:rPr sz="4000" dirty="0" err="1"/>
              <a:t>alla</a:t>
            </a:r>
            <a:r>
              <a:rPr sz="4000" dirty="0"/>
              <a:t> </a:t>
            </a:r>
            <a:r>
              <a:rPr sz="4000" b="1" dirty="0" err="1"/>
              <a:t>riduzione</a:t>
            </a:r>
            <a:r>
              <a:rPr sz="4000" b="1" dirty="0"/>
              <a:t> </a:t>
            </a:r>
            <a:r>
              <a:rPr sz="4000" b="1" dirty="0" err="1"/>
              <a:t>dei</a:t>
            </a:r>
            <a:r>
              <a:rPr sz="4000" b="1" dirty="0"/>
              <a:t> </a:t>
            </a:r>
            <a:r>
              <a:rPr sz="4000" b="1" dirty="0" err="1"/>
              <a:t>consumi</a:t>
            </a:r>
            <a:r>
              <a:rPr sz="4000" b="1" dirty="0"/>
              <a:t> </a:t>
            </a:r>
            <a:r>
              <a:rPr sz="4000" b="1" dirty="0" err="1"/>
              <a:t>energetici</a:t>
            </a:r>
            <a:r>
              <a:rPr sz="4000" b="1" dirty="0"/>
              <a:t> </a:t>
            </a:r>
            <a:r>
              <a:rPr sz="4000" dirty="0" err="1"/>
              <a:t>nel</a:t>
            </a:r>
            <a:r>
              <a:rPr sz="4000" dirty="0"/>
              <a:t> </a:t>
            </a:r>
            <a:r>
              <a:rPr sz="4000" dirty="0" err="1"/>
              <a:t>settore</a:t>
            </a:r>
            <a:r>
              <a:rPr sz="4000" dirty="0"/>
              <a:t> </a:t>
            </a:r>
            <a:r>
              <a:rPr sz="4000" dirty="0" err="1"/>
              <a:t>pubblico</a:t>
            </a:r>
            <a:r>
              <a:rPr sz="4000" dirty="0"/>
              <a:t> (</a:t>
            </a:r>
            <a:r>
              <a:rPr sz="4000" dirty="0" err="1"/>
              <a:t>edifici</a:t>
            </a:r>
            <a:r>
              <a:rPr sz="4000" dirty="0"/>
              <a:t> </a:t>
            </a:r>
            <a:r>
              <a:rPr sz="4000" dirty="0" err="1"/>
              <a:t>pubblici</a:t>
            </a:r>
            <a:r>
              <a:rPr sz="4000" dirty="0"/>
              <a:t> e </a:t>
            </a:r>
            <a:r>
              <a:rPr sz="4000" dirty="0" err="1" smtClean="0"/>
              <a:t>impianti</a:t>
            </a:r>
            <a:r>
              <a:rPr lang="it-IT" sz="4000" dirty="0" smtClean="0"/>
              <a:t> </a:t>
            </a:r>
            <a:r>
              <a:rPr sz="4000" dirty="0" smtClean="0"/>
              <a:t>di </a:t>
            </a:r>
            <a:r>
              <a:rPr sz="4000" dirty="0" err="1"/>
              <a:t>illuminazione</a:t>
            </a:r>
            <a:r>
              <a:rPr sz="4000" dirty="0"/>
              <a:t> </a:t>
            </a:r>
            <a:r>
              <a:rPr sz="4000" dirty="0" err="1"/>
              <a:t>pubblica</a:t>
            </a:r>
            <a:r>
              <a:rPr sz="4000" dirty="0"/>
              <a:t>) </a:t>
            </a:r>
            <a:r>
              <a:rPr sz="4000" dirty="0" err="1"/>
              <a:t>ed</a:t>
            </a:r>
            <a:r>
              <a:rPr sz="4000" dirty="0"/>
              <a:t> </a:t>
            </a:r>
            <a:r>
              <a:rPr sz="4000" dirty="0" err="1"/>
              <a:t>interventi</a:t>
            </a:r>
            <a:r>
              <a:rPr sz="4000" dirty="0"/>
              <a:t> </a:t>
            </a:r>
            <a:r>
              <a:rPr sz="4000" dirty="0" err="1"/>
              <a:t>finalizzati</a:t>
            </a:r>
            <a:r>
              <a:rPr sz="4000" dirty="0"/>
              <a:t> </a:t>
            </a:r>
            <a:r>
              <a:rPr sz="4000" dirty="0" err="1"/>
              <a:t>alla</a:t>
            </a:r>
            <a:r>
              <a:rPr sz="4000" dirty="0"/>
              <a:t> promo-</a:t>
            </a:r>
            <a:r>
              <a:rPr sz="4000" dirty="0" err="1"/>
              <a:t>zione</a:t>
            </a:r>
            <a:r>
              <a:rPr sz="4000" dirty="0"/>
              <a:t> di </a:t>
            </a:r>
            <a:r>
              <a:rPr sz="4000" dirty="0" err="1"/>
              <a:t>strategie</a:t>
            </a:r>
            <a:r>
              <a:rPr sz="4000" dirty="0"/>
              <a:t> a </a:t>
            </a:r>
            <a:r>
              <a:rPr sz="4000" dirty="0" err="1"/>
              <a:t>bassa</a:t>
            </a:r>
            <a:r>
              <a:rPr sz="4000" dirty="0"/>
              <a:t> </a:t>
            </a:r>
            <a:r>
              <a:rPr sz="4000" dirty="0" err="1"/>
              <a:t>emissione</a:t>
            </a:r>
            <a:r>
              <a:rPr sz="4000" dirty="0"/>
              <a:t> di </a:t>
            </a:r>
            <a:r>
              <a:rPr sz="4000" dirty="0" err="1"/>
              <a:t>carbonio</a:t>
            </a:r>
            <a:r>
              <a:rPr sz="4000" dirty="0"/>
              <a:t> </a:t>
            </a:r>
            <a:r>
              <a:rPr sz="4000" dirty="0" err="1"/>
              <a:t>nelle</a:t>
            </a:r>
            <a:r>
              <a:rPr sz="4000" dirty="0"/>
              <a:t> </a:t>
            </a:r>
            <a:r>
              <a:rPr sz="4000" dirty="0" err="1" smtClean="0"/>
              <a:t>aree</a:t>
            </a:r>
            <a:r>
              <a:rPr lang="it-IT" sz="4000" dirty="0" smtClean="0"/>
              <a:t> </a:t>
            </a:r>
            <a:r>
              <a:rPr sz="4000" dirty="0" smtClean="0"/>
              <a:t>urbane </a:t>
            </a:r>
            <a:r>
              <a:rPr sz="4000" dirty="0"/>
              <a:t>e </a:t>
            </a:r>
            <a:r>
              <a:rPr sz="4000" dirty="0" err="1"/>
              <a:t>metropolitane</a:t>
            </a:r>
            <a:r>
              <a:rPr sz="4000" dirty="0"/>
              <a:t>, in </a:t>
            </a:r>
            <a:r>
              <a:rPr sz="4000" dirty="0" err="1"/>
              <a:t>coerenza</a:t>
            </a:r>
            <a:r>
              <a:rPr sz="4000" dirty="0"/>
              <a:t> con </a:t>
            </a:r>
            <a:r>
              <a:rPr sz="4000" dirty="0" err="1"/>
              <a:t>gli</a:t>
            </a:r>
            <a:r>
              <a:rPr sz="4000" dirty="0"/>
              <a:t> </a:t>
            </a:r>
            <a:r>
              <a:rPr sz="4000" dirty="0" err="1"/>
              <a:t>strumenti</a:t>
            </a:r>
            <a:r>
              <a:rPr sz="4000" dirty="0"/>
              <a:t> </a:t>
            </a:r>
            <a:r>
              <a:rPr sz="4000" dirty="0" err="1"/>
              <a:t>regionali</a:t>
            </a:r>
            <a:r>
              <a:rPr sz="4000" dirty="0"/>
              <a:t> di </a:t>
            </a:r>
            <a:r>
              <a:rPr sz="4000" dirty="0" err="1"/>
              <a:t>settore</a:t>
            </a:r>
            <a:r>
              <a:rPr sz="4000" dirty="0"/>
              <a:t> (Piano </a:t>
            </a:r>
            <a:r>
              <a:rPr sz="4000" dirty="0" err="1"/>
              <a:t>Energetico</a:t>
            </a:r>
            <a:r>
              <a:rPr sz="4000" dirty="0"/>
              <a:t> </a:t>
            </a:r>
            <a:r>
              <a:rPr sz="4000" dirty="0" err="1"/>
              <a:t>Ambientale</a:t>
            </a:r>
            <a:r>
              <a:rPr sz="4000" dirty="0"/>
              <a:t> </a:t>
            </a:r>
            <a:r>
              <a:rPr sz="4000" dirty="0" err="1"/>
              <a:t>Regionale</a:t>
            </a:r>
            <a:r>
              <a:rPr sz="4000" dirty="0"/>
              <a:t> </a:t>
            </a:r>
            <a:r>
              <a:rPr sz="4000" dirty="0" smtClean="0"/>
              <a:t>–</a:t>
            </a:r>
            <a:r>
              <a:rPr lang="it-IT" sz="4000" dirty="0" smtClean="0"/>
              <a:t> </a:t>
            </a:r>
            <a:r>
              <a:rPr sz="4000" dirty="0" smtClean="0"/>
              <a:t>PEAR </a:t>
            </a:r>
            <a:r>
              <a:rPr sz="4000" dirty="0"/>
              <a:t>e Piano </a:t>
            </a:r>
            <a:r>
              <a:rPr sz="4000" dirty="0" err="1"/>
              <a:t>Regionale</a:t>
            </a:r>
            <a:r>
              <a:rPr sz="4000" dirty="0"/>
              <a:t> </a:t>
            </a:r>
            <a:r>
              <a:rPr sz="4000" dirty="0" err="1"/>
              <a:t>degli</a:t>
            </a:r>
            <a:r>
              <a:rPr sz="4000" dirty="0"/>
              <a:t> </a:t>
            </a:r>
            <a:r>
              <a:rPr sz="4000" dirty="0" err="1"/>
              <a:t>Interventi</a:t>
            </a:r>
            <a:r>
              <a:rPr sz="4000" dirty="0"/>
              <a:t> per la </a:t>
            </a:r>
            <a:r>
              <a:rPr sz="4000" dirty="0" err="1"/>
              <a:t>qualità</a:t>
            </a:r>
            <a:r>
              <a:rPr sz="4000" dirty="0"/>
              <a:t> </a:t>
            </a:r>
            <a:r>
              <a:rPr sz="4000" dirty="0" err="1"/>
              <a:t>dell’Aria</a:t>
            </a:r>
            <a:r>
              <a:rPr sz="4000" dirty="0"/>
              <a:t> - PRIA).</a:t>
            </a:r>
          </a:p>
          <a:p>
            <a:pPr marL="1263650" indent="-1263650"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sz="4000" dirty="0"/>
              <a:t>I </a:t>
            </a:r>
            <a:r>
              <a:rPr sz="4000" dirty="0" err="1"/>
              <a:t>principali</a:t>
            </a:r>
            <a:r>
              <a:rPr sz="4000" dirty="0"/>
              <a:t> </a:t>
            </a:r>
            <a:r>
              <a:rPr sz="4000" dirty="0" err="1"/>
              <a:t>obiettivi</a:t>
            </a:r>
            <a:r>
              <a:rPr sz="4000" dirty="0"/>
              <a:t> </a:t>
            </a:r>
            <a:r>
              <a:rPr sz="4000" dirty="0" err="1"/>
              <a:t>sono</a:t>
            </a:r>
            <a:r>
              <a:rPr sz="4000" dirty="0"/>
              <a:t>:</a:t>
            </a:r>
          </a:p>
        </p:txBody>
      </p:sp>
      <p:sp>
        <p:nvSpPr>
          <p:cNvPr id="527" name="Shape 527"/>
          <p:cNvSpPr/>
          <p:nvPr/>
        </p:nvSpPr>
        <p:spPr>
          <a:xfrm>
            <a:off x="2429832" y="6930808"/>
            <a:ext cx="20859376" cy="387798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sz="4000" b="1" dirty="0" err="1">
                <a:solidFill>
                  <a:srgbClr val="00B050"/>
                </a:solidFill>
              </a:rPr>
              <a:t>Riduzione</a:t>
            </a:r>
            <a:r>
              <a:rPr sz="4000" b="1" dirty="0">
                <a:solidFill>
                  <a:srgbClr val="00B050"/>
                </a:solidFill>
              </a:rPr>
              <a:t> </a:t>
            </a:r>
            <a:r>
              <a:rPr sz="4000" b="1" dirty="0" err="1">
                <a:solidFill>
                  <a:srgbClr val="00B050"/>
                </a:solidFill>
              </a:rPr>
              <a:t>dei</a:t>
            </a:r>
            <a:r>
              <a:rPr sz="4000" b="1" dirty="0">
                <a:solidFill>
                  <a:srgbClr val="00B050"/>
                </a:solidFill>
              </a:rPr>
              <a:t> </a:t>
            </a:r>
            <a:r>
              <a:rPr sz="4000" b="1" dirty="0" err="1">
                <a:solidFill>
                  <a:srgbClr val="00B050"/>
                </a:solidFill>
              </a:rPr>
              <a:t>consumi</a:t>
            </a:r>
            <a:r>
              <a:rPr sz="4000" b="1" dirty="0">
                <a:solidFill>
                  <a:srgbClr val="00B050"/>
                </a:solidFill>
              </a:rPr>
              <a:t> </a:t>
            </a:r>
            <a:r>
              <a:rPr sz="4000" b="1" dirty="0" err="1">
                <a:solidFill>
                  <a:srgbClr val="00B050"/>
                </a:solidFill>
              </a:rPr>
              <a:t>energetici</a:t>
            </a:r>
            <a:r>
              <a:rPr sz="4000" b="1" dirty="0">
                <a:solidFill>
                  <a:srgbClr val="00B050"/>
                </a:solidFill>
              </a:rPr>
              <a:t> </a:t>
            </a:r>
            <a:r>
              <a:rPr sz="4000" b="1" dirty="0" err="1">
                <a:solidFill>
                  <a:srgbClr val="00B050"/>
                </a:solidFill>
              </a:rPr>
              <a:t>negli</a:t>
            </a:r>
            <a:r>
              <a:rPr sz="4000" b="1" dirty="0">
                <a:solidFill>
                  <a:srgbClr val="00B050"/>
                </a:solidFill>
              </a:rPr>
              <a:t> </a:t>
            </a:r>
            <a:r>
              <a:rPr sz="4000" b="1" dirty="0" err="1">
                <a:solidFill>
                  <a:srgbClr val="00B050"/>
                </a:solidFill>
              </a:rPr>
              <a:t>edifici</a:t>
            </a:r>
            <a:r>
              <a:rPr sz="4000" b="1" dirty="0">
                <a:solidFill>
                  <a:srgbClr val="00B050"/>
                </a:solidFill>
              </a:rPr>
              <a:t> e </a:t>
            </a:r>
            <a:r>
              <a:rPr sz="4000" b="1" dirty="0" err="1">
                <a:solidFill>
                  <a:srgbClr val="00B050"/>
                </a:solidFill>
              </a:rPr>
              <a:t>nelle</a:t>
            </a:r>
            <a:r>
              <a:rPr sz="4000" b="1" dirty="0">
                <a:solidFill>
                  <a:srgbClr val="00B050"/>
                </a:solidFill>
              </a:rPr>
              <a:t> </a:t>
            </a:r>
            <a:r>
              <a:rPr sz="4000" b="1" dirty="0" err="1">
                <a:solidFill>
                  <a:srgbClr val="00B050"/>
                </a:solidFill>
              </a:rPr>
              <a:t>strutture</a:t>
            </a:r>
            <a:r>
              <a:rPr sz="4000" b="1" dirty="0">
                <a:solidFill>
                  <a:srgbClr val="00B050"/>
                </a:solidFill>
              </a:rPr>
              <a:t> </a:t>
            </a:r>
            <a:r>
              <a:rPr sz="4000" b="1" dirty="0" err="1">
                <a:solidFill>
                  <a:srgbClr val="00B050"/>
                </a:solidFill>
              </a:rPr>
              <a:t>pubbliche</a:t>
            </a:r>
            <a:r>
              <a:rPr sz="4000" b="1" dirty="0">
                <a:solidFill>
                  <a:srgbClr val="00B050"/>
                </a:solidFill>
              </a:rPr>
              <a:t> o ad </a:t>
            </a:r>
            <a:r>
              <a:rPr sz="4000" b="1" dirty="0" err="1">
                <a:solidFill>
                  <a:srgbClr val="00B050"/>
                </a:solidFill>
              </a:rPr>
              <a:t>uso</a:t>
            </a:r>
            <a:endParaRPr sz="4000" b="1" dirty="0">
              <a:solidFill>
                <a:srgbClr val="00B050"/>
              </a:solidFill>
            </a:endParaRP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sz="4000" b="1" dirty="0" err="1">
                <a:solidFill>
                  <a:srgbClr val="00B050"/>
                </a:solidFill>
              </a:rPr>
              <a:t>pubblico</a:t>
            </a:r>
            <a:r>
              <a:rPr sz="4000" dirty="0"/>
              <a:t>, </a:t>
            </a:r>
            <a:endParaRPr lang="it-IT" sz="4000" dirty="0" smtClean="0"/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4000" b="1" dirty="0">
              <a:solidFill>
                <a:srgbClr val="00B050"/>
              </a:solidFill>
            </a:endParaRP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4000" b="1" dirty="0" smtClean="0">
              <a:solidFill>
                <a:srgbClr val="00B050"/>
              </a:solidFill>
            </a:endParaRP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sz="4000" b="1" dirty="0" err="1" smtClean="0">
                <a:solidFill>
                  <a:srgbClr val="00B050"/>
                </a:solidFill>
              </a:rPr>
              <a:t>Aumento</a:t>
            </a:r>
            <a:r>
              <a:rPr sz="4000" b="1" dirty="0" smtClean="0">
                <a:solidFill>
                  <a:srgbClr val="00B050"/>
                </a:solidFill>
              </a:rPr>
              <a:t> </a:t>
            </a:r>
            <a:r>
              <a:rPr sz="4000" b="1" dirty="0" err="1">
                <a:solidFill>
                  <a:srgbClr val="00B050"/>
                </a:solidFill>
              </a:rPr>
              <a:t>della</a:t>
            </a:r>
            <a:r>
              <a:rPr sz="4000" b="1" dirty="0">
                <a:solidFill>
                  <a:srgbClr val="00B050"/>
                </a:solidFill>
              </a:rPr>
              <a:t> </a:t>
            </a:r>
            <a:r>
              <a:rPr sz="4000" b="1" dirty="0" err="1">
                <a:solidFill>
                  <a:srgbClr val="00B050"/>
                </a:solidFill>
              </a:rPr>
              <a:t>mobilità</a:t>
            </a:r>
            <a:r>
              <a:rPr sz="4000" b="1" dirty="0">
                <a:solidFill>
                  <a:srgbClr val="00B050"/>
                </a:solidFill>
              </a:rPr>
              <a:t> </a:t>
            </a:r>
            <a:r>
              <a:rPr sz="4000" b="1" dirty="0" err="1">
                <a:solidFill>
                  <a:srgbClr val="00B050"/>
                </a:solidFill>
              </a:rPr>
              <a:t>sostenibile</a:t>
            </a:r>
            <a:r>
              <a:rPr sz="4000" b="1" dirty="0">
                <a:solidFill>
                  <a:srgbClr val="00B050"/>
                </a:solidFill>
              </a:rPr>
              <a:t> </a:t>
            </a:r>
            <a:r>
              <a:rPr sz="4000" b="1" dirty="0" err="1">
                <a:solidFill>
                  <a:srgbClr val="00B050"/>
                </a:solidFill>
              </a:rPr>
              <a:t>nelle</a:t>
            </a:r>
            <a:r>
              <a:rPr sz="4000" b="1" dirty="0">
                <a:solidFill>
                  <a:srgbClr val="00B050"/>
                </a:solidFill>
              </a:rPr>
              <a:t> </a:t>
            </a:r>
            <a:r>
              <a:rPr sz="4000" b="1" dirty="0" err="1">
                <a:solidFill>
                  <a:srgbClr val="00B050"/>
                </a:solidFill>
              </a:rPr>
              <a:t>aree</a:t>
            </a:r>
            <a:r>
              <a:rPr sz="4000" b="1" dirty="0">
                <a:solidFill>
                  <a:srgbClr val="00B050"/>
                </a:solidFill>
              </a:rPr>
              <a:t> urbane </a:t>
            </a:r>
            <a:r>
              <a:rPr sz="4000" dirty="0" err="1"/>
              <a:t>favorendo</a:t>
            </a:r>
            <a:r>
              <a:rPr sz="4000" dirty="0"/>
              <a:t> </a:t>
            </a:r>
            <a:r>
              <a:rPr sz="4000" dirty="0" err="1"/>
              <a:t>l’utilizzo</a:t>
            </a:r>
            <a:r>
              <a:rPr sz="4000" dirty="0"/>
              <a:t> di </a:t>
            </a:r>
            <a:r>
              <a:rPr sz="4000" dirty="0" err="1" smtClean="0"/>
              <a:t>mezzi</a:t>
            </a:r>
            <a:r>
              <a:rPr lang="it-IT" sz="4000" dirty="0"/>
              <a:t> </a:t>
            </a:r>
            <a:r>
              <a:rPr lang="it-IT" sz="4000" dirty="0" smtClean="0"/>
              <a:t>di trasporto pubblici e a basso impatto ambientale da parte degli utenti</a:t>
            </a:r>
            <a:r>
              <a:rPr sz="4000" dirty="0" smtClean="0"/>
              <a:t> </a:t>
            </a:r>
            <a:endParaRPr sz="4000" dirty="0"/>
          </a:p>
        </p:txBody>
      </p:sp>
      <p:sp>
        <p:nvSpPr>
          <p:cNvPr id="528" name="Shape 528"/>
          <p:cNvSpPr/>
          <p:nvPr/>
        </p:nvSpPr>
        <p:spPr>
          <a:xfrm>
            <a:off x="1031240" y="1679627"/>
            <a:ext cx="20452656" cy="16619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200" b="1">
                <a:solidFill>
                  <a:srgbClr val="22996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it-IT" dirty="0"/>
              <a:t>ASSE 4 «SOSTENERE LA TRANSIZIONE VERSO UN’ECONOMIA A BASSE EMISSIONI DI CARBONIO IN TUTTI I SETTORI»</a:t>
            </a:r>
          </a:p>
          <a:p>
            <a:endParaRPr dirty="0"/>
          </a:p>
        </p:txBody>
      </p:sp>
      <p:pic>
        <p:nvPicPr>
          <p:cNvPr id="52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4530" y="7151214"/>
            <a:ext cx="660401" cy="660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4529" y="9361403"/>
            <a:ext cx="660401" cy="660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24148" y="852829"/>
            <a:ext cx="720000" cy="72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30819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" name="Table 532"/>
          <p:cNvGraphicFramePr/>
          <p:nvPr>
            <p:extLst>
              <p:ext uri="{D42A27DB-BD31-4B8C-83A1-F6EECF244321}">
                <p14:modId xmlns:p14="http://schemas.microsoft.com/office/powerpoint/2010/main" val="706928186"/>
              </p:ext>
            </p:extLst>
          </p:nvPr>
        </p:nvGraphicFramePr>
        <p:xfrm>
          <a:off x="1031240" y="2827708"/>
          <a:ext cx="22388597" cy="8281707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3074229"/>
                <a:gridCol w="5075853"/>
                <a:gridCol w="2444621"/>
                <a:gridCol w="2705877"/>
                <a:gridCol w="9088017"/>
              </a:tblGrid>
              <a:tr h="1957652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 dirty="0" err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Priorità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
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(Reg. n. 1303/13)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9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 dirty="0" err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Risultato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3200" b="1" dirty="0" err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atteso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(</a:t>
                      </a:r>
                      <a:r>
                        <a:rPr sz="3200" b="1" dirty="0" err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AdP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9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 dirty="0" err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Azioni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del POR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9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1" dirty="0" err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Risorse</a:t>
                      </a:r>
                      <a:endParaRPr sz="32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9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3200" b="1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Misure</a:t>
                      </a:r>
                      <a:r>
                        <a:rPr lang="it-IT" sz="3200" b="1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istituite</a:t>
                      </a:r>
                      <a:endParaRPr sz="32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9965"/>
                    </a:solidFill>
                  </a:tcPr>
                </a:tc>
              </a:tr>
              <a:tr h="307143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 b="1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4.c.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4.1. </a:t>
                      </a:r>
                      <a:r>
                        <a:rPr sz="30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Riduzione</a:t>
                      </a: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30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dei</a:t>
                      </a: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30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consumi</a:t>
                      </a: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30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energetici</a:t>
                      </a: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30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negli</a:t>
                      </a: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30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edifici</a:t>
                      </a: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e </a:t>
                      </a:r>
                      <a:r>
                        <a:rPr sz="30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nelle</a:t>
                      </a: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30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strutture</a:t>
                      </a: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30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pubbliche</a:t>
                      </a: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o ad </a:t>
                      </a:r>
                      <a:r>
                        <a:rPr sz="30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uso</a:t>
                      </a: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30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pubblico</a:t>
                      </a: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, </a:t>
                      </a:r>
                      <a:r>
                        <a:rPr sz="30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residenziali</a:t>
                      </a: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e non </a:t>
                      </a:r>
                      <a:r>
                        <a:rPr sz="30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residenziali</a:t>
                      </a: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e </a:t>
                      </a:r>
                      <a:r>
                        <a:rPr sz="30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integrazione</a:t>
                      </a: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di </a:t>
                      </a:r>
                      <a:r>
                        <a:rPr sz="30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fonti</a:t>
                      </a: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30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rinnovabili</a:t>
                      </a:r>
                      <a:endParaRPr sz="3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000" b="1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30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Azioni</a:t>
                      </a: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
69% </a:t>
                      </a:r>
                      <a:r>
                        <a:rPr sz="30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della</a:t>
                      </a: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30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dotazione</a:t>
                      </a:r>
                      <a:endParaRPr sz="3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134.600.000€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  <a:defRPr sz="1800"/>
                      </a:pPr>
                      <a:r>
                        <a:rPr lang="it-IT" sz="28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1. Linea Bando per la riqualificazione energetica degli edifici pubblici di proprietà di piccoli comuni, unioni di comuni, comuni derivanti da fusione e comunità montane» (2 </a:t>
                      </a:r>
                      <a:r>
                        <a:rPr lang="it-IT" sz="2800" dirty="0" err="1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ediz</a:t>
                      </a:r>
                      <a:r>
                        <a:rPr lang="it-IT" sz="28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.) (</a:t>
                      </a:r>
                      <a:r>
                        <a:rPr lang="it-IT" sz="2800" b="1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20,75 mln €</a:t>
                      </a:r>
                      <a:r>
                        <a:rPr lang="it-IT" sz="28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</a:p>
                    <a:p>
                      <a:pPr marL="0" indent="0" algn="just">
                        <a:buFontTx/>
                        <a:buNone/>
                        <a:defRPr sz="1800"/>
                      </a:pPr>
                      <a:r>
                        <a:rPr lang="it-IT" sz="28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2. Bando «Fondo regionale per l’efficienza energetica (FREE)» (</a:t>
                      </a:r>
                      <a:r>
                        <a:rPr lang="it-IT" sz="2800" b="1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43 mln €</a:t>
                      </a:r>
                      <a:r>
                        <a:rPr lang="it-IT" sz="28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</a:p>
                    <a:p>
                      <a:pPr marL="0" indent="0" algn="just">
                        <a:buFontTx/>
                        <a:buNone/>
                        <a:defRPr sz="1800"/>
                      </a:pPr>
                      <a:r>
                        <a:rPr lang="it-IT" sz="28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3.</a:t>
                      </a:r>
                      <a:r>
                        <a:rPr lang="it-IT" sz="2800" baseline="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it-IT" sz="28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Interventi per il miglioramento dell’efficienza energetica degli impianti di illuminazione pubblica e la diffusione di servizi tecnologici integrati» (</a:t>
                      </a:r>
                      <a:r>
                        <a:rPr lang="it-IT" sz="2800" b="1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20</a:t>
                      </a:r>
                      <a:r>
                        <a:rPr lang="it-IT" sz="2800" b="1" baseline="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mln €</a:t>
                      </a:r>
                      <a:r>
                        <a:rPr lang="it-IT" sz="2800" baseline="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  <a:endParaRPr lang="it-IT" sz="2800" dirty="0" smtClean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63809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 b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4.e.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4.6. </a:t>
                      </a:r>
                      <a:r>
                        <a:rPr sz="30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Aumentare</a:t>
                      </a: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la </a:t>
                      </a:r>
                      <a:r>
                        <a:rPr sz="30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mobilità</a:t>
                      </a: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30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sostenibile</a:t>
                      </a: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30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nelle</a:t>
                      </a: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30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aree</a:t>
                      </a: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urbane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000" b="1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30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Azioni</a:t>
                      </a: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
31% </a:t>
                      </a:r>
                      <a:r>
                        <a:rPr sz="30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della</a:t>
                      </a: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sz="30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dotazione</a:t>
                      </a:r>
                      <a:endParaRPr sz="30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0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60.000.000 €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it-IT" sz="28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4. Linea Istituzione «Misura Mobilità ciclistica» (</a:t>
                      </a:r>
                      <a:r>
                        <a:rPr lang="it-IT" sz="2800" b="1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20 mln €</a:t>
                      </a:r>
                      <a:r>
                        <a:rPr lang="it-IT" sz="2800" dirty="0" smtClean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  <a:endParaRPr sz="2800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4037">
                <a:tc>
                  <a:txBody>
                    <a:bodyPr/>
                    <a:lstStyle/>
                    <a:p>
                      <a:pPr algn="ctr">
                        <a:defRPr sz="3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FEFDFF"/>
                      </a:solidFill>
                      <a:miter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EFDFF"/>
                      </a:solidFill>
                      <a:miter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2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EFDFF"/>
                      </a:solidFill>
                      <a:miter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 b="1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 </a:t>
                      </a:r>
                      <a:r>
                        <a:rPr sz="3200" b="1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Azioni</a:t>
                      </a:r>
                      <a:endParaRPr sz="3200" b="1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 b="1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194.600.000€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endParaRPr sz="3200" b="1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EFDFF"/>
                      </a:solidFill>
                      <a:miter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EFDFF"/>
                      </a:solidFill>
                      <a:miter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533" name="Shape 533"/>
          <p:cNvSpPr/>
          <p:nvPr/>
        </p:nvSpPr>
        <p:spPr>
          <a:xfrm>
            <a:off x="1073241" y="907348"/>
            <a:ext cx="2678828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STRUTTURA</a:t>
            </a:r>
          </a:p>
        </p:txBody>
      </p:sp>
      <p:sp>
        <p:nvSpPr>
          <p:cNvPr id="534" name="Shape 534"/>
          <p:cNvSpPr/>
          <p:nvPr/>
        </p:nvSpPr>
        <p:spPr>
          <a:xfrm>
            <a:off x="1031240" y="1679627"/>
            <a:ext cx="20452656" cy="1148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>
            <a:lvl1pPr>
              <a:defRPr sz="3200" b="1">
                <a:solidFill>
                  <a:srgbClr val="22996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ASSE 4 «SOSTENERE LA TRANSIZIONE VERSO UN’ECONOMIA A BASSE EMISSIONI DI CARBONIO IN TUTTI I SETTORI»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24148" y="852829"/>
            <a:ext cx="720000" cy="72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504523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/>
          <p:nvPr/>
        </p:nvSpPr>
        <p:spPr>
          <a:xfrm>
            <a:off x="16041240" y="8965036"/>
            <a:ext cx="7717850" cy="2733512"/>
          </a:xfrm>
          <a:prstGeom prst="rect">
            <a:avLst/>
          </a:prstGeom>
          <a:solidFill>
            <a:srgbClr val="A1A3A3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537" name="Shape 537"/>
          <p:cNvSpPr/>
          <p:nvPr/>
        </p:nvSpPr>
        <p:spPr>
          <a:xfrm>
            <a:off x="979241" y="2964408"/>
            <a:ext cx="16617302" cy="1270000"/>
          </a:xfrm>
          <a:prstGeom prst="rect">
            <a:avLst/>
          </a:prstGeom>
          <a:solidFill>
            <a:srgbClr val="229965"/>
          </a:solidFill>
          <a:ln w="12700">
            <a:solidFill>
              <a:srgbClr val="00B050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tIns="91439" bIns="91439" anchor="ctr"/>
          <a:lstStyle/>
          <a:p>
            <a:endParaRPr/>
          </a:p>
        </p:txBody>
      </p:sp>
      <p:sp>
        <p:nvSpPr>
          <p:cNvPr id="538" name="Shape 538"/>
          <p:cNvSpPr/>
          <p:nvPr/>
        </p:nvSpPr>
        <p:spPr>
          <a:xfrm>
            <a:off x="919931" y="907348"/>
            <a:ext cx="6795450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ATTUAZIONE </a:t>
            </a:r>
            <a:r>
              <a:rPr dirty="0" smtClean="0"/>
              <a:t>AL</a:t>
            </a:r>
            <a:r>
              <a:rPr lang="it-IT" dirty="0" smtClean="0"/>
              <a:t> 1°</a:t>
            </a:r>
            <a:r>
              <a:rPr dirty="0" smtClean="0"/>
              <a:t> </a:t>
            </a:r>
            <a:r>
              <a:rPr lang="it-IT" dirty="0" smtClean="0"/>
              <a:t>GIUGNO</a:t>
            </a:r>
            <a:r>
              <a:rPr dirty="0" smtClean="0"/>
              <a:t> </a:t>
            </a:r>
            <a:r>
              <a:rPr dirty="0"/>
              <a:t>2017</a:t>
            </a:r>
          </a:p>
        </p:txBody>
      </p:sp>
      <p:sp>
        <p:nvSpPr>
          <p:cNvPr id="539" name="Shape 539"/>
          <p:cNvSpPr/>
          <p:nvPr/>
        </p:nvSpPr>
        <p:spPr>
          <a:xfrm>
            <a:off x="16469683" y="9207259"/>
            <a:ext cx="6860966" cy="30962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defRPr sz="40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 smtClean="0"/>
              <a:t>valore</a:t>
            </a:r>
            <a:r>
              <a:rPr dirty="0" smtClean="0"/>
              <a:t> </a:t>
            </a:r>
            <a:r>
              <a:rPr dirty="0" err="1"/>
              <a:t>complessivo</a:t>
            </a:r>
            <a:r>
              <a:rPr dirty="0"/>
              <a:t> </a:t>
            </a:r>
            <a:r>
              <a:rPr dirty="0" smtClean="0"/>
              <a:t> </a:t>
            </a:r>
            <a:endParaRPr lang="it-IT" sz="5400" dirty="0">
              <a:solidFill>
                <a:srgbClr val="00B050"/>
              </a:solidFill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  <a:defRPr sz="40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5400" dirty="0" smtClean="0">
                <a:solidFill>
                  <a:srgbClr val="00B050"/>
                </a:solidFill>
              </a:rPr>
              <a:t>11,7</a:t>
            </a:r>
            <a:r>
              <a:rPr sz="5400" dirty="0" smtClean="0">
                <a:solidFill>
                  <a:srgbClr val="00B050"/>
                </a:solidFill>
              </a:rPr>
              <a:t> </a:t>
            </a:r>
            <a:r>
              <a:rPr sz="5400" dirty="0" err="1">
                <a:solidFill>
                  <a:srgbClr val="00B050"/>
                </a:solidFill>
              </a:rPr>
              <a:t>mln</a:t>
            </a:r>
            <a:r>
              <a:rPr sz="5400" dirty="0">
                <a:solidFill>
                  <a:srgbClr val="00B050"/>
                </a:solidFill>
              </a:rPr>
              <a:t> €</a:t>
            </a:r>
            <a:endParaRPr sz="4800" dirty="0">
              <a:solidFill>
                <a:srgbClr val="00B050"/>
              </a:solidFill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  <a:defRPr sz="40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 </a:t>
            </a:r>
            <a:r>
              <a:rPr dirty="0" err="1" smtClean="0"/>
              <a:t>risorse</a:t>
            </a:r>
            <a:r>
              <a:rPr dirty="0" smtClean="0"/>
              <a:t> </a:t>
            </a:r>
            <a:r>
              <a:rPr dirty="0"/>
              <a:t>POR </a:t>
            </a:r>
            <a:r>
              <a:rPr dirty="0" smtClean="0"/>
              <a:t>FESR</a:t>
            </a:r>
            <a:endParaRPr dirty="0"/>
          </a:p>
          <a:p>
            <a:pPr algn="r">
              <a:lnSpc>
                <a:spcPct val="90000"/>
              </a:lnSpc>
              <a:spcBef>
                <a:spcPts val="1200"/>
              </a:spcBef>
              <a:defRPr sz="40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                          </a:t>
            </a:r>
          </a:p>
        </p:txBody>
      </p:sp>
      <p:sp>
        <p:nvSpPr>
          <p:cNvPr id="540" name="Shape 540"/>
          <p:cNvSpPr/>
          <p:nvPr/>
        </p:nvSpPr>
        <p:spPr>
          <a:xfrm>
            <a:off x="1045542" y="3314304"/>
            <a:ext cx="21378606" cy="882087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dirty="0" smtClean="0"/>
              <a:t>53</a:t>
            </a:r>
            <a:r>
              <a:rPr dirty="0" smtClean="0"/>
              <a:t> </a:t>
            </a:r>
            <a:r>
              <a:rPr dirty="0"/>
              <a:t>% </a:t>
            </a:r>
            <a:r>
              <a:rPr dirty="0" err="1"/>
              <a:t>Totale</a:t>
            </a:r>
            <a:r>
              <a:rPr dirty="0"/>
              <a:t> </a:t>
            </a:r>
            <a:r>
              <a:rPr dirty="0" err="1"/>
              <a:t>risorse</a:t>
            </a:r>
            <a:r>
              <a:rPr dirty="0"/>
              <a:t> </a:t>
            </a:r>
            <a:r>
              <a:rPr dirty="0" err="1"/>
              <a:t>programmate</a:t>
            </a:r>
            <a:r>
              <a:rPr dirty="0"/>
              <a:t>: </a:t>
            </a:r>
            <a:r>
              <a:rPr lang="it-IT" dirty="0" smtClean="0"/>
              <a:t>103,8 </a:t>
            </a:r>
            <a:r>
              <a:rPr dirty="0" err="1" smtClean="0"/>
              <a:t>mln</a:t>
            </a:r>
            <a:r>
              <a:rPr dirty="0" smtClean="0"/>
              <a:t> </a:t>
            </a:r>
            <a:r>
              <a:rPr dirty="0"/>
              <a:t>€ </a:t>
            </a:r>
            <a:r>
              <a:rPr dirty="0" err="1"/>
              <a:t>su</a:t>
            </a:r>
            <a:r>
              <a:rPr dirty="0"/>
              <a:t> </a:t>
            </a:r>
            <a:r>
              <a:rPr lang="it-IT" dirty="0" smtClean="0"/>
              <a:t>194</a:t>
            </a:r>
            <a:r>
              <a:rPr dirty="0" smtClean="0"/>
              <a:t>,6 </a:t>
            </a:r>
            <a:r>
              <a:rPr dirty="0" err="1"/>
              <a:t>mln</a:t>
            </a:r>
            <a:r>
              <a:rPr dirty="0"/>
              <a:t> € 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lnSpc>
                <a:spcPct val="90000"/>
              </a:lnSpc>
              <a:defRPr>
                <a:solidFill>
                  <a:srgbClr val="2299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4000" b="1" dirty="0" smtClean="0"/>
              <a:t> </a:t>
            </a:r>
            <a:r>
              <a:rPr lang="it-IT" sz="4000" b="1" dirty="0"/>
              <a:t>5</a:t>
            </a:r>
            <a:r>
              <a:rPr lang="it-IT" sz="4000" b="1" dirty="0" smtClean="0"/>
              <a:t> </a:t>
            </a:r>
            <a:r>
              <a:rPr sz="4000" b="1" dirty="0" smtClean="0"/>
              <a:t>BANDI </a:t>
            </a:r>
            <a:r>
              <a:rPr sz="4000" b="1" dirty="0"/>
              <a:t>CHIUSI</a:t>
            </a:r>
            <a:endParaRPr sz="4000" b="1" dirty="0">
              <a:solidFill>
                <a:schemeClr val="accent4"/>
              </a:solidFill>
            </a:endParaRPr>
          </a:p>
          <a:p>
            <a:pPr marL="1087438" algn="just">
              <a:lnSpc>
                <a:spcPct val="90000"/>
              </a:lnSpc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Linea </a:t>
            </a:r>
            <a:r>
              <a:rPr b="1" dirty="0" smtClean="0"/>
              <a:t>Bando </a:t>
            </a:r>
            <a:r>
              <a:rPr b="1" dirty="0"/>
              <a:t>per la </a:t>
            </a:r>
            <a:r>
              <a:rPr b="1" dirty="0" err="1"/>
              <a:t>riqualificazione</a:t>
            </a:r>
            <a:r>
              <a:rPr b="1" dirty="0"/>
              <a:t> </a:t>
            </a:r>
            <a:r>
              <a:rPr b="1" dirty="0" err="1"/>
              <a:t>energetica</a:t>
            </a:r>
            <a:r>
              <a:rPr b="1" dirty="0"/>
              <a:t> </a:t>
            </a:r>
            <a:r>
              <a:rPr b="1" dirty="0" err="1"/>
              <a:t>degli</a:t>
            </a:r>
            <a:r>
              <a:rPr b="1" dirty="0"/>
              <a:t> </a:t>
            </a:r>
            <a:r>
              <a:rPr b="1" dirty="0" err="1"/>
              <a:t>edifici</a:t>
            </a:r>
            <a:r>
              <a:rPr b="1" dirty="0"/>
              <a:t> </a:t>
            </a:r>
            <a:r>
              <a:rPr b="1" dirty="0" err="1"/>
              <a:t>pubblici</a:t>
            </a:r>
            <a:r>
              <a:rPr b="1" dirty="0"/>
              <a:t> di </a:t>
            </a:r>
            <a:r>
              <a:rPr b="1" dirty="0" err="1"/>
              <a:t>proprietà</a:t>
            </a:r>
            <a:r>
              <a:rPr b="1" dirty="0"/>
              <a:t> di </a:t>
            </a:r>
            <a:r>
              <a:rPr b="1" dirty="0" err="1"/>
              <a:t>piccoli</a:t>
            </a:r>
            <a:r>
              <a:rPr b="1" dirty="0"/>
              <a:t> </a:t>
            </a:r>
            <a:r>
              <a:rPr b="1" dirty="0" err="1"/>
              <a:t>comuni</a:t>
            </a:r>
            <a:r>
              <a:rPr b="1" dirty="0"/>
              <a:t>, </a:t>
            </a:r>
            <a:r>
              <a:rPr b="1" dirty="0" err="1"/>
              <a:t>unioni</a:t>
            </a:r>
            <a:r>
              <a:rPr b="1" dirty="0"/>
              <a:t> di </a:t>
            </a:r>
            <a:r>
              <a:rPr b="1" dirty="0" err="1"/>
              <a:t>comuni</a:t>
            </a:r>
            <a:r>
              <a:rPr b="1" dirty="0"/>
              <a:t>, </a:t>
            </a:r>
            <a:r>
              <a:rPr b="1" dirty="0" err="1"/>
              <a:t>comuni</a:t>
            </a:r>
            <a:r>
              <a:rPr b="1" dirty="0"/>
              <a:t> </a:t>
            </a:r>
            <a:r>
              <a:rPr b="1" dirty="0" err="1"/>
              <a:t>derivanti</a:t>
            </a:r>
            <a:r>
              <a:rPr b="1" dirty="0"/>
              <a:t> da </a:t>
            </a:r>
            <a:r>
              <a:rPr b="1" dirty="0" err="1"/>
              <a:t>fusione</a:t>
            </a:r>
            <a:r>
              <a:rPr b="1" dirty="0"/>
              <a:t> e </a:t>
            </a:r>
            <a:r>
              <a:rPr b="1" dirty="0" err="1"/>
              <a:t>comunità</a:t>
            </a:r>
            <a:r>
              <a:rPr b="1" dirty="0"/>
              <a:t> montane» (2 </a:t>
            </a:r>
            <a:r>
              <a:rPr lang="it-IT" b="1" dirty="0" smtClean="0"/>
              <a:t>e</a:t>
            </a:r>
            <a:r>
              <a:rPr b="1" dirty="0" err="1" smtClean="0"/>
              <a:t>diz</a:t>
            </a:r>
            <a:r>
              <a:rPr b="1" dirty="0" smtClean="0"/>
              <a:t>.)</a:t>
            </a:r>
            <a:endParaRPr b="1" dirty="0"/>
          </a:p>
          <a:p>
            <a:pPr marL="1087438" algn="just">
              <a:lnSpc>
                <a:spcPct val="90000"/>
              </a:lnSpc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dirty="0" smtClean="0"/>
              <a:t>Linea</a:t>
            </a:r>
            <a:r>
              <a:rPr b="1" dirty="0" smtClean="0"/>
              <a:t> </a:t>
            </a:r>
            <a:r>
              <a:rPr b="1" dirty="0" err="1" smtClean="0"/>
              <a:t>Mobilità</a:t>
            </a:r>
            <a:r>
              <a:rPr b="1" dirty="0" smtClean="0"/>
              <a:t> </a:t>
            </a:r>
            <a:r>
              <a:rPr b="1" dirty="0" err="1" smtClean="0"/>
              <a:t>ciclistica</a:t>
            </a:r>
            <a:endParaRPr dirty="0" smtClean="0"/>
          </a:p>
          <a:p>
            <a:pPr marL="1087438" algn="just">
              <a:lnSpc>
                <a:spcPct val="90000"/>
              </a:lnSpc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dirty="0" smtClean="0"/>
              <a:t>Bando </a:t>
            </a:r>
            <a:r>
              <a:rPr b="1" dirty="0" err="1" smtClean="0"/>
              <a:t>Fondo</a:t>
            </a:r>
            <a:r>
              <a:rPr b="1" dirty="0" smtClean="0"/>
              <a:t> </a:t>
            </a:r>
            <a:r>
              <a:rPr b="1" dirty="0" err="1"/>
              <a:t>regionale</a:t>
            </a:r>
            <a:r>
              <a:rPr b="1" dirty="0"/>
              <a:t> per </a:t>
            </a:r>
            <a:r>
              <a:rPr b="1" dirty="0" err="1"/>
              <a:t>l’efficienza</a:t>
            </a:r>
            <a:r>
              <a:rPr b="1" dirty="0"/>
              <a:t> </a:t>
            </a:r>
            <a:r>
              <a:rPr b="1" dirty="0" err="1"/>
              <a:t>energetica</a:t>
            </a:r>
            <a:r>
              <a:rPr b="1" dirty="0"/>
              <a:t> (FREE</a:t>
            </a:r>
            <a:r>
              <a:rPr b="1" dirty="0" smtClean="0"/>
              <a:t>)</a:t>
            </a:r>
            <a:endParaRPr lang="it-IT" b="1" dirty="0" smtClean="0"/>
          </a:p>
          <a:p>
            <a:pPr marL="1087438" algn="just">
              <a:lnSpc>
                <a:spcPct val="90000"/>
              </a:lnSpc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lang="it-IT" dirty="0" smtClean="0">
                <a:sym typeface="Helvetica"/>
              </a:rPr>
              <a:t>Misura </a:t>
            </a:r>
            <a:r>
              <a:rPr lang="it-IT" b="1" dirty="0">
                <a:sym typeface="Helvetica"/>
              </a:rPr>
              <a:t>Interventi per il miglioramento </a:t>
            </a:r>
            <a:r>
              <a:rPr lang="it-IT" b="1" dirty="0" smtClean="0">
                <a:sym typeface="Helvetica"/>
              </a:rPr>
              <a:t>dell’efficienza energetica </a:t>
            </a:r>
            <a:r>
              <a:rPr lang="it-IT" b="1" dirty="0">
                <a:sym typeface="Helvetica"/>
              </a:rPr>
              <a:t>degli impianti di illuminazione pubblica e </a:t>
            </a:r>
            <a:r>
              <a:rPr lang="it-IT" b="1" dirty="0" smtClean="0">
                <a:sym typeface="Helvetica"/>
              </a:rPr>
              <a:t>la </a:t>
            </a:r>
            <a:r>
              <a:rPr lang="it-IT" b="1" dirty="0">
                <a:sym typeface="Helvetica"/>
              </a:rPr>
              <a:t>diffusione di servizi tecnologici integrati</a:t>
            </a:r>
          </a:p>
          <a:p>
            <a:pPr marL="1087438" algn="just">
              <a:lnSpc>
                <a:spcPct val="90000"/>
              </a:lnSpc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dirty="0" smtClean="0"/>
              <a:t> </a:t>
            </a:r>
            <a:endParaRPr lang="it-IT" dirty="0" smtClean="0"/>
          </a:p>
          <a:p>
            <a:pPr marL="1087438" algn="just">
              <a:lnSpc>
                <a:spcPct val="90000"/>
              </a:lnSpc>
              <a:defRPr>
                <a:latin typeface="+mn-lt"/>
                <a:ea typeface="+mn-ea"/>
                <a:cs typeface="+mn-cs"/>
                <a:sym typeface="Helvetica"/>
              </a:defRPr>
            </a:pPr>
            <a:endParaRPr lang="it-IT" b="1" dirty="0" smtClean="0">
              <a:solidFill>
                <a:srgbClr val="229965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 sz="4000">
                <a:solidFill>
                  <a:srgbClr val="0C7D2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b="1" dirty="0" smtClean="0">
                <a:solidFill>
                  <a:srgbClr val="229965"/>
                </a:solidFill>
              </a:rPr>
              <a:t>1</a:t>
            </a:r>
            <a:r>
              <a:rPr lang="it-IT" b="1" dirty="0" smtClean="0">
                <a:solidFill>
                  <a:srgbClr val="229965"/>
                </a:solidFill>
              </a:rPr>
              <a:t> BANDO APERTO                                                    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 sz="4000">
                <a:solidFill>
                  <a:srgbClr val="0C7D2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       Bando </a:t>
            </a:r>
            <a:r>
              <a:rPr lang="it-IT" b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Fondo regionale per l’efficienza energetica 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 sz="4000">
                <a:solidFill>
                  <a:srgbClr val="0C7D2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b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       (FREE</a:t>
            </a:r>
            <a:r>
              <a:rPr lang="it-IT" b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) (II° </a:t>
            </a:r>
            <a:r>
              <a:rPr lang="it-IT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ediz</a:t>
            </a:r>
            <a:r>
              <a:rPr lang="it-IT" b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.)</a:t>
            </a:r>
            <a:endParaRPr lang="it-IT" b="1" dirty="0">
              <a:solidFill>
                <a:schemeClr val="tx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 sz="4000">
                <a:solidFill>
                  <a:srgbClr val="0C7D28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541" name="Shape 541"/>
          <p:cNvSpPr/>
          <p:nvPr/>
        </p:nvSpPr>
        <p:spPr>
          <a:xfrm>
            <a:off x="1018540" y="1685574"/>
            <a:ext cx="21693883" cy="1148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200" b="1">
                <a:solidFill>
                  <a:srgbClr val="22996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ASSE 4 «SOSTENERE LA TRANSIZIONE VERSO UN’ECONOMIA A BASSE EMISSIONI DI CARBONIO IN TUTTI I SETTORI»</a:t>
            </a:r>
          </a:p>
        </p:txBody>
      </p:sp>
      <p:pic>
        <p:nvPicPr>
          <p:cNvPr id="54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53932" y="8223670"/>
            <a:ext cx="1374615" cy="1374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88731" y="5244719"/>
            <a:ext cx="253997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88731" y="6089163"/>
            <a:ext cx="253997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54395" y="6639174"/>
            <a:ext cx="253997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88731" y="7097888"/>
            <a:ext cx="253997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24148" y="852829"/>
            <a:ext cx="720000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Freccia a destra 1"/>
          <p:cNvSpPr/>
          <p:nvPr/>
        </p:nvSpPr>
        <p:spPr>
          <a:xfrm>
            <a:off x="14419626" y="9715020"/>
            <a:ext cx="1193173" cy="1048744"/>
          </a:xfrm>
          <a:prstGeom prst="rightArrow">
            <a:avLst>
              <a:gd name="adj1" fmla="val 50000"/>
              <a:gd name="adj2" fmla="val 48599"/>
            </a:avLst>
          </a:prstGeom>
          <a:solidFill>
            <a:srgbClr val="00B050"/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88995" y="9985391"/>
            <a:ext cx="253997" cy="25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/>
          <p:nvPr/>
        </p:nvSpPr>
        <p:spPr>
          <a:xfrm>
            <a:off x="3503799" y="6499874"/>
            <a:ext cx="3751813" cy="1"/>
          </a:xfrm>
          <a:prstGeom prst="line">
            <a:avLst/>
          </a:prstGeom>
          <a:ln w="76200">
            <a:solidFill>
              <a:srgbClr val="229965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49" name="Shape 549"/>
          <p:cNvSpPr/>
          <p:nvPr/>
        </p:nvSpPr>
        <p:spPr>
          <a:xfrm>
            <a:off x="10279041" y="6499874"/>
            <a:ext cx="3751813" cy="1"/>
          </a:xfrm>
          <a:prstGeom prst="line">
            <a:avLst/>
          </a:prstGeom>
          <a:ln w="76200">
            <a:solidFill>
              <a:srgbClr val="229965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grpSp>
        <p:nvGrpSpPr>
          <p:cNvPr id="552" name="Group 552"/>
          <p:cNvGrpSpPr/>
          <p:nvPr/>
        </p:nvGrpSpPr>
        <p:grpSpPr>
          <a:xfrm>
            <a:off x="7704821" y="5227254"/>
            <a:ext cx="5657237" cy="2545241"/>
            <a:chOff x="0" y="0"/>
            <a:chExt cx="5657235" cy="25452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50" name="Shape 550"/>
            <p:cNvSpPr/>
            <p:nvPr/>
          </p:nvSpPr>
          <p:spPr>
            <a:xfrm>
              <a:off x="0" y="0"/>
              <a:ext cx="5657235" cy="2545239"/>
            </a:xfrm>
            <a:prstGeom prst="rect">
              <a:avLst/>
            </a:prstGeom>
            <a:grpFill/>
            <a:ln w="76200" cap="flat">
              <a:solidFill>
                <a:srgbClr val="229965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000" b="1"/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0" y="378125"/>
              <a:ext cx="5657235" cy="166199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4800"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dirty="0"/>
                <a:t> </a:t>
              </a:r>
              <a:r>
                <a:rPr lang="it-IT" sz="5600" dirty="0" smtClean="0"/>
                <a:t>71,3</a:t>
              </a:r>
              <a:r>
                <a:rPr sz="6400" dirty="0" smtClean="0"/>
                <a:t> </a:t>
              </a:r>
              <a:r>
                <a:rPr sz="4000" dirty="0" err="1"/>
                <a:t>mln</a:t>
              </a:r>
              <a:r>
                <a:rPr sz="4000" dirty="0"/>
                <a:t> €</a:t>
              </a:r>
              <a:endParaRPr dirty="0">
                <a:solidFill>
                  <a:srgbClr val="FFFFFF"/>
                </a:solidFill>
              </a:endParaRPr>
            </a:p>
            <a:p>
              <a: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dirty="0" smtClean="0"/>
                <a:t>CONTRIBUTI CONCESSI</a:t>
              </a:r>
              <a:endParaRPr lang="it-IT" dirty="0"/>
            </a:p>
          </p:txBody>
        </p:sp>
      </p:grpSp>
      <p:sp>
        <p:nvSpPr>
          <p:cNvPr id="553" name="Shape 553"/>
          <p:cNvSpPr/>
          <p:nvPr/>
        </p:nvSpPr>
        <p:spPr>
          <a:xfrm>
            <a:off x="1019897" y="3246326"/>
            <a:ext cx="12595692" cy="792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CONTRIBUTI CONCESSI E INVESTIMENTI ATTIVATI</a:t>
            </a:r>
          </a:p>
        </p:txBody>
      </p:sp>
      <p:sp>
        <p:nvSpPr>
          <p:cNvPr id="554" name="Shape 554"/>
          <p:cNvSpPr/>
          <p:nvPr/>
        </p:nvSpPr>
        <p:spPr>
          <a:xfrm>
            <a:off x="14441033" y="5193793"/>
            <a:ext cx="8802575" cy="2612162"/>
          </a:xfrm>
          <a:prstGeom prst="rect">
            <a:avLst/>
          </a:prstGeom>
          <a:solidFill>
            <a:srgbClr val="229965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4800" b="1"/>
            </a:pPr>
            <a:endParaRPr/>
          </a:p>
        </p:txBody>
      </p:sp>
      <p:sp>
        <p:nvSpPr>
          <p:cNvPr id="555" name="Shape 555"/>
          <p:cNvSpPr/>
          <p:nvPr/>
        </p:nvSpPr>
        <p:spPr>
          <a:xfrm>
            <a:off x="15271742" y="5493024"/>
            <a:ext cx="7141157" cy="178510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4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5600" dirty="0" smtClean="0"/>
              <a:t>9</a:t>
            </a:r>
            <a:r>
              <a:rPr lang="it-IT" sz="5600" dirty="0" smtClean="0"/>
              <a:t>8</a:t>
            </a:r>
            <a:r>
              <a:rPr sz="5600" dirty="0" smtClean="0"/>
              <a:t>,</a:t>
            </a:r>
            <a:r>
              <a:rPr lang="it-IT" sz="5600" dirty="0"/>
              <a:t>9</a:t>
            </a:r>
            <a:r>
              <a:rPr sz="7200" dirty="0" smtClean="0"/>
              <a:t> </a:t>
            </a:r>
            <a:r>
              <a:rPr sz="4000" dirty="0" err="1"/>
              <a:t>mln</a:t>
            </a:r>
            <a:r>
              <a:rPr sz="4000" dirty="0"/>
              <a:t> €</a:t>
            </a:r>
          </a:p>
          <a:p>
            <a:pPr algn="ctr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dirty="0" smtClean="0"/>
              <a:t>INVESTIMENTI ATTIVATI</a:t>
            </a:r>
            <a:endParaRPr lang="it-IT" dirty="0"/>
          </a:p>
        </p:txBody>
      </p:sp>
      <p:sp>
        <p:nvSpPr>
          <p:cNvPr id="556" name="Shape 556"/>
          <p:cNvSpPr/>
          <p:nvPr/>
        </p:nvSpPr>
        <p:spPr>
          <a:xfrm>
            <a:off x="1128624" y="5227254"/>
            <a:ext cx="5509921" cy="2545240"/>
          </a:xfrm>
          <a:prstGeom prst="rect">
            <a:avLst/>
          </a:prstGeom>
          <a:solidFill>
            <a:srgbClr val="00B050"/>
          </a:solidFill>
          <a:ln w="76200">
            <a:solidFill>
              <a:srgbClr val="229965"/>
            </a:solidFill>
            <a:miter/>
          </a:ln>
        </p:spPr>
        <p:txBody>
          <a:bodyPr tIns="91439" bIns="91439" anchor="ctr"/>
          <a:lstStyle/>
          <a:p>
            <a:pPr algn="ctr">
              <a:defRPr sz="4000" b="1"/>
            </a:pPr>
            <a:endParaRPr/>
          </a:p>
        </p:txBody>
      </p:sp>
      <p:sp>
        <p:nvSpPr>
          <p:cNvPr id="557" name="Shape 557"/>
          <p:cNvSpPr/>
          <p:nvPr/>
        </p:nvSpPr>
        <p:spPr>
          <a:xfrm>
            <a:off x="1128624" y="5679634"/>
            <a:ext cx="5509921" cy="1538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56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 smtClean="0"/>
              <a:t>1</a:t>
            </a:r>
            <a:r>
              <a:rPr lang="it-IT" dirty="0" smtClean="0"/>
              <a:t>41</a:t>
            </a:r>
            <a:endParaRPr sz="8000" dirty="0"/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dirty="0" smtClean="0"/>
              <a:t>PROGETTI FINANZIATI</a:t>
            </a:r>
            <a:endParaRPr lang="it-IT" dirty="0"/>
          </a:p>
        </p:txBody>
      </p:sp>
      <p:sp>
        <p:nvSpPr>
          <p:cNvPr id="558" name="Shape 558"/>
          <p:cNvSpPr/>
          <p:nvPr/>
        </p:nvSpPr>
        <p:spPr>
          <a:xfrm>
            <a:off x="919929" y="907348"/>
            <a:ext cx="6795451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ATTUAZIONE AL </a:t>
            </a:r>
            <a:r>
              <a:rPr lang="it-IT" dirty="0" smtClean="0"/>
              <a:t>1°</a:t>
            </a:r>
            <a:r>
              <a:rPr dirty="0" smtClean="0"/>
              <a:t> </a:t>
            </a:r>
            <a:r>
              <a:rPr lang="it-IT" dirty="0" smtClean="0"/>
              <a:t>GIUGNO </a:t>
            </a:r>
            <a:r>
              <a:rPr dirty="0" smtClean="0"/>
              <a:t>2017</a:t>
            </a:r>
            <a:endParaRPr dirty="0"/>
          </a:p>
        </p:txBody>
      </p:sp>
      <p:sp>
        <p:nvSpPr>
          <p:cNvPr id="560" name="Shape 560"/>
          <p:cNvSpPr/>
          <p:nvPr/>
        </p:nvSpPr>
        <p:spPr>
          <a:xfrm>
            <a:off x="1018540" y="1685574"/>
            <a:ext cx="21693883" cy="1148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200" b="1">
                <a:solidFill>
                  <a:srgbClr val="22996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ASSE 4 «SOSTENERE LA TRANSIZIONE VERSO UN’ECONOMIA A BASSE EMISSIONI DI CARBONIO IN TUTTI I SETTORI»</a:t>
            </a:r>
          </a:p>
        </p:txBody>
      </p:sp>
      <p:pic>
        <p:nvPicPr>
          <p:cNvPr id="1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24148" y="852829"/>
            <a:ext cx="720000" cy="7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/>
          <p:nvPr/>
        </p:nvSpPr>
        <p:spPr>
          <a:xfrm>
            <a:off x="3537653" y="7203441"/>
            <a:ext cx="3751813" cy="1"/>
          </a:xfrm>
          <a:prstGeom prst="line">
            <a:avLst/>
          </a:prstGeom>
          <a:ln w="76200">
            <a:solidFill>
              <a:srgbClr val="229965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49" name="Shape 549"/>
          <p:cNvSpPr/>
          <p:nvPr/>
        </p:nvSpPr>
        <p:spPr>
          <a:xfrm>
            <a:off x="10576985" y="7203440"/>
            <a:ext cx="3751813" cy="1"/>
          </a:xfrm>
          <a:prstGeom prst="line">
            <a:avLst/>
          </a:prstGeom>
          <a:ln w="76200">
            <a:solidFill>
              <a:srgbClr val="229965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grpSp>
        <p:nvGrpSpPr>
          <p:cNvPr id="552" name="Group 552"/>
          <p:cNvGrpSpPr/>
          <p:nvPr/>
        </p:nvGrpSpPr>
        <p:grpSpPr>
          <a:xfrm>
            <a:off x="7840852" y="6005506"/>
            <a:ext cx="5657237" cy="2545241"/>
            <a:chOff x="0" y="0"/>
            <a:chExt cx="5657235" cy="25452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50" name="Shape 550"/>
            <p:cNvSpPr/>
            <p:nvPr/>
          </p:nvSpPr>
          <p:spPr>
            <a:xfrm>
              <a:off x="0" y="0"/>
              <a:ext cx="5657235" cy="2545239"/>
            </a:xfrm>
            <a:prstGeom prst="rect">
              <a:avLst/>
            </a:prstGeom>
            <a:grpFill/>
            <a:ln w="76200" cap="flat">
              <a:solidFill>
                <a:srgbClr val="229965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000" b="1"/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0" y="362736"/>
              <a:ext cx="5657235" cy="16927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4800"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5400" dirty="0" smtClean="0"/>
                <a:t>19,7</a:t>
              </a:r>
              <a:r>
                <a:rPr sz="5400" dirty="0" smtClean="0"/>
                <a:t> </a:t>
              </a:r>
              <a:r>
                <a:rPr sz="6600" dirty="0" smtClean="0"/>
                <a:t> </a:t>
              </a:r>
              <a:r>
                <a:rPr sz="4400" dirty="0" err="1"/>
                <a:t>mln</a:t>
              </a:r>
              <a:r>
                <a:rPr sz="4400" dirty="0"/>
                <a:t> €</a:t>
              </a:r>
              <a:endParaRPr sz="5400" dirty="0">
                <a:solidFill>
                  <a:srgbClr val="FFFFFF"/>
                </a:solidFill>
              </a:endParaRPr>
            </a:p>
            <a:p>
              <a: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dirty="0" smtClean="0"/>
                <a:t>CONTRIBUTI CONCESSI</a:t>
              </a:r>
              <a:endParaRPr lang="it-IT" dirty="0"/>
            </a:p>
          </p:txBody>
        </p:sp>
      </p:grpSp>
      <p:sp>
        <p:nvSpPr>
          <p:cNvPr id="553" name="Shape 553"/>
          <p:cNvSpPr/>
          <p:nvPr/>
        </p:nvSpPr>
        <p:spPr>
          <a:xfrm>
            <a:off x="4812107" y="2833655"/>
            <a:ext cx="14106747" cy="86177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sz="4400" dirty="0"/>
              <a:t>CONTRIBUTI CONCESSI E INVESTIMENTI </a:t>
            </a:r>
            <a:r>
              <a:rPr sz="4400" dirty="0" smtClean="0"/>
              <a:t>ATTIVATI</a:t>
            </a:r>
            <a:endParaRPr lang="it-IT" sz="4400" dirty="0" smtClean="0"/>
          </a:p>
        </p:txBody>
      </p:sp>
      <p:sp>
        <p:nvSpPr>
          <p:cNvPr id="554" name="Shape 554"/>
          <p:cNvSpPr/>
          <p:nvPr/>
        </p:nvSpPr>
        <p:spPr>
          <a:xfrm>
            <a:off x="14700396" y="5988036"/>
            <a:ext cx="7983116" cy="2612162"/>
          </a:xfrm>
          <a:prstGeom prst="rect">
            <a:avLst/>
          </a:prstGeom>
          <a:solidFill>
            <a:srgbClr val="229965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4800" b="1"/>
            </a:pPr>
            <a:endParaRPr/>
          </a:p>
        </p:txBody>
      </p:sp>
      <p:sp>
        <p:nvSpPr>
          <p:cNvPr id="555" name="Shape 555"/>
          <p:cNvSpPr/>
          <p:nvPr/>
        </p:nvSpPr>
        <p:spPr>
          <a:xfrm>
            <a:off x="15351317" y="6216925"/>
            <a:ext cx="7141157" cy="178510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4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6000" dirty="0" smtClean="0"/>
              <a:t>29,4</a:t>
            </a:r>
            <a:r>
              <a:rPr sz="7200" dirty="0" smtClean="0"/>
              <a:t> </a:t>
            </a:r>
            <a:r>
              <a:rPr sz="4000" dirty="0" err="1"/>
              <a:t>mln</a:t>
            </a:r>
            <a:r>
              <a:rPr sz="4000" dirty="0"/>
              <a:t> €</a:t>
            </a:r>
          </a:p>
          <a:p>
            <a:pPr algn="ctr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dirty="0" smtClean="0"/>
              <a:t>INVESTIMENTI ATTIVATI</a:t>
            </a:r>
            <a:endParaRPr lang="it-IT" dirty="0"/>
          </a:p>
        </p:txBody>
      </p:sp>
      <p:sp>
        <p:nvSpPr>
          <p:cNvPr id="556" name="Shape 556"/>
          <p:cNvSpPr/>
          <p:nvPr/>
        </p:nvSpPr>
        <p:spPr>
          <a:xfrm>
            <a:off x="1128624" y="6005506"/>
            <a:ext cx="5509921" cy="2545240"/>
          </a:xfrm>
          <a:prstGeom prst="rect">
            <a:avLst/>
          </a:prstGeom>
          <a:solidFill>
            <a:srgbClr val="00B050"/>
          </a:solidFill>
          <a:ln w="76200">
            <a:solidFill>
              <a:srgbClr val="229965"/>
            </a:solidFill>
            <a:miter/>
          </a:ln>
        </p:spPr>
        <p:txBody>
          <a:bodyPr tIns="91439" bIns="91439" anchor="ctr"/>
          <a:lstStyle/>
          <a:p>
            <a:pPr algn="ctr">
              <a:defRPr sz="4000" b="1"/>
            </a:pPr>
            <a:endParaRPr/>
          </a:p>
        </p:txBody>
      </p:sp>
      <p:sp>
        <p:nvSpPr>
          <p:cNvPr id="557" name="Shape 557"/>
          <p:cNvSpPr/>
          <p:nvPr/>
        </p:nvSpPr>
        <p:spPr>
          <a:xfrm>
            <a:off x="1128624" y="6385575"/>
            <a:ext cx="5509921" cy="169276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56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6600" dirty="0" smtClean="0"/>
              <a:t>16</a:t>
            </a:r>
            <a:endParaRPr sz="6600" dirty="0"/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dirty="0" smtClean="0"/>
              <a:t>PROGETTI FINANZIATI</a:t>
            </a:r>
            <a:endParaRPr lang="it-IT" dirty="0"/>
          </a:p>
        </p:txBody>
      </p:sp>
      <p:sp>
        <p:nvSpPr>
          <p:cNvPr id="558" name="Shape 558"/>
          <p:cNvSpPr/>
          <p:nvPr/>
        </p:nvSpPr>
        <p:spPr>
          <a:xfrm>
            <a:off x="919930" y="907348"/>
            <a:ext cx="6795450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ATTUAZIONE AL </a:t>
            </a:r>
            <a:r>
              <a:rPr lang="it-IT" dirty="0" smtClean="0"/>
              <a:t>1°</a:t>
            </a:r>
            <a:r>
              <a:rPr dirty="0" smtClean="0"/>
              <a:t> </a:t>
            </a:r>
            <a:r>
              <a:rPr lang="it-IT" dirty="0" smtClean="0"/>
              <a:t>GIUGNO</a:t>
            </a:r>
            <a:r>
              <a:rPr dirty="0" smtClean="0"/>
              <a:t> </a:t>
            </a:r>
            <a:r>
              <a:rPr dirty="0"/>
              <a:t>2017</a:t>
            </a:r>
          </a:p>
        </p:txBody>
      </p:sp>
      <p:sp>
        <p:nvSpPr>
          <p:cNvPr id="560" name="Shape 560"/>
          <p:cNvSpPr/>
          <p:nvPr/>
        </p:nvSpPr>
        <p:spPr>
          <a:xfrm>
            <a:off x="1018540" y="1685574"/>
            <a:ext cx="21693883" cy="1148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200" b="1">
                <a:solidFill>
                  <a:srgbClr val="22996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ASSE 4 «SOSTENERE LA TRANSIZIONE VERSO UN’ECONOMIA A BASSE EMISSIONI DI CARBONIO IN TUTTI I SETTORI»</a:t>
            </a:r>
          </a:p>
        </p:txBody>
      </p:sp>
      <p:pic>
        <p:nvPicPr>
          <p:cNvPr id="1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24148" y="852829"/>
            <a:ext cx="720000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CasellaDiTesto 15"/>
          <p:cNvSpPr txBox="1"/>
          <p:nvPr/>
        </p:nvSpPr>
        <p:spPr>
          <a:xfrm>
            <a:off x="7840852" y="3981736"/>
            <a:ext cx="8049256" cy="1107994"/>
          </a:xfrm>
          <a:prstGeom prst="rect">
            <a:avLst/>
          </a:prstGeom>
          <a:noFill/>
          <a:ln w="5715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60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rPr>
              <a:t>PROVINCIA</a:t>
            </a:r>
            <a:r>
              <a:rPr kumimoji="0" lang="it-IT" sz="6000" b="1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rPr>
              <a:t> DI </a:t>
            </a:r>
            <a:r>
              <a:rPr lang="it-IT" sz="6000" b="1" dirty="0" smtClean="0">
                <a:solidFill>
                  <a:srgbClr val="0070C0"/>
                </a:solidFill>
              </a:rPr>
              <a:t>MILANO</a:t>
            </a:r>
            <a:endParaRPr kumimoji="0" lang="en-GB" sz="60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01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4422444" y="716848"/>
            <a:ext cx="15569669" cy="1046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spcBef>
                <a:spcPts val="2000"/>
              </a:spcBef>
              <a:defRPr sz="56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    </a:t>
            </a:r>
          </a:p>
        </p:txBody>
      </p:sp>
      <p:sp>
        <p:nvSpPr>
          <p:cNvPr id="213" name="Shape 213"/>
          <p:cNvSpPr/>
          <p:nvPr/>
        </p:nvSpPr>
        <p:spPr>
          <a:xfrm>
            <a:off x="1093648" y="834257"/>
            <a:ext cx="6657592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POR FESR 2014-2020 – </a:t>
            </a:r>
            <a:r>
              <a:rPr lang="it-IT" dirty="0" smtClean="0"/>
              <a:t>RISORSE</a:t>
            </a:r>
            <a:endParaRPr dirty="0"/>
          </a:p>
        </p:txBody>
      </p:sp>
      <p:sp>
        <p:nvSpPr>
          <p:cNvPr id="214" name="Shape 214"/>
          <p:cNvSpPr/>
          <p:nvPr/>
        </p:nvSpPr>
        <p:spPr>
          <a:xfrm>
            <a:off x="1205793" y="3596640"/>
            <a:ext cx="22012494" cy="6614160"/>
          </a:xfrm>
          <a:prstGeom prst="rect">
            <a:avLst/>
          </a:prstGeom>
          <a:solidFill>
            <a:srgbClr val="1D8144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1557876" y="4622788"/>
            <a:ext cx="20393928" cy="37856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it-IT" dirty="0" smtClean="0"/>
          </a:p>
          <a:p>
            <a:pPr algn="ctr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800" dirty="0" smtClean="0">
                <a:solidFill>
                  <a:schemeClr val="bg1"/>
                </a:solidFill>
              </a:rPr>
              <a:t>POTENZIAMENTO</a:t>
            </a:r>
            <a:r>
              <a:rPr lang="it-IT" dirty="0" smtClean="0">
                <a:solidFill>
                  <a:schemeClr val="bg1"/>
                </a:solidFill>
              </a:rPr>
              <a:t> STRATEGIA </a:t>
            </a:r>
            <a:r>
              <a:rPr lang="it-IT" sz="4400" b="1" dirty="0" smtClean="0">
                <a:solidFill>
                  <a:schemeClr val="bg1"/>
                </a:solidFill>
                <a:sym typeface="Helvetica"/>
              </a:rPr>
              <a:t>20/20</a:t>
            </a:r>
          </a:p>
          <a:p>
            <a:pPr algn="ctr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dirty="0" smtClean="0">
                <a:solidFill>
                  <a:schemeClr val="bg1"/>
                </a:solidFill>
              </a:rPr>
              <a:t> DI CRESCITA INTELLIGENTE INCLUSIVA SOSTENIBILE </a:t>
            </a:r>
          </a:p>
          <a:p>
            <a:pPr algn="ctr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dirty="0" smtClean="0">
                <a:solidFill>
                  <a:schemeClr val="bg1"/>
                </a:solidFill>
              </a:rPr>
              <a:t>ATTRAVERSO</a:t>
            </a:r>
          </a:p>
          <a:p>
            <a:pPr algn="ctr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000" b="1" dirty="0" smtClean="0">
                <a:solidFill>
                  <a:schemeClr val="bg1"/>
                </a:solidFill>
                <a:sym typeface="Helvetica"/>
              </a:rPr>
              <a:t>FORTE </a:t>
            </a:r>
            <a:r>
              <a:rPr lang="it-IT" sz="6600" b="1" dirty="0" smtClean="0">
                <a:solidFill>
                  <a:schemeClr val="bg1"/>
                </a:solidFill>
                <a:sym typeface="Helvetica"/>
              </a:rPr>
              <a:t>ADDIZIONALITA</a:t>
            </a:r>
            <a:r>
              <a:rPr lang="it-IT" sz="6600" b="1" dirty="0">
                <a:solidFill>
                  <a:schemeClr val="bg1"/>
                </a:solidFill>
                <a:sym typeface="Helvetica"/>
              </a:rPr>
              <a:t>’ </a:t>
            </a:r>
            <a:r>
              <a:rPr lang="it-IT" sz="4000" b="1" dirty="0">
                <a:solidFill>
                  <a:schemeClr val="bg1"/>
                </a:solidFill>
                <a:sym typeface="Helvetica"/>
              </a:rPr>
              <a:t>DI RISORSE </a:t>
            </a:r>
            <a:r>
              <a:rPr lang="it-IT" sz="4000" b="1" dirty="0" smtClean="0">
                <a:solidFill>
                  <a:schemeClr val="bg1"/>
                </a:solidFill>
                <a:sym typeface="Helvetica"/>
              </a:rPr>
              <a:t>ECONOMICHE</a:t>
            </a:r>
            <a:endParaRPr lang="it-IT" sz="4000" b="1" dirty="0">
              <a:solidFill>
                <a:schemeClr val="bg1"/>
              </a:solidFill>
              <a:sym typeface="Helvetica"/>
            </a:endParaRPr>
          </a:p>
        </p:txBody>
      </p:sp>
      <p:pic>
        <p:nvPicPr>
          <p:cNvPr id="2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14594" y="1777788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47435" y="1796463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29472" y="1744230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339789" y="1866524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454667" y="1866524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569545" y="1917982"/>
            <a:ext cx="1524001" cy="152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952792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/>
          <p:nvPr/>
        </p:nvSpPr>
        <p:spPr>
          <a:xfrm>
            <a:off x="919931" y="907348"/>
            <a:ext cx="6795450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ATTUAZIONE AL </a:t>
            </a:r>
            <a:r>
              <a:rPr lang="it-IT" dirty="0" smtClean="0"/>
              <a:t>1° GIUGNO</a:t>
            </a:r>
            <a:r>
              <a:rPr dirty="0" smtClean="0"/>
              <a:t> </a:t>
            </a:r>
            <a:r>
              <a:rPr dirty="0"/>
              <a:t>2017</a:t>
            </a:r>
          </a:p>
        </p:txBody>
      </p:sp>
      <p:sp>
        <p:nvSpPr>
          <p:cNvPr id="563" name="Shape 563"/>
          <p:cNvSpPr/>
          <p:nvPr/>
        </p:nvSpPr>
        <p:spPr>
          <a:xfrm>
            <a:off x="7692478" y="3341692"/>
            <a:ext cx="7773282" cy="86177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4400" dirty="0"/>
              <a:t>TIPOLOGIA DI BENEFICIARI</a:t>
            </a:r>
          </a:p>
        </p:txBody>
      </p:sp>
      <p:grpSp>
        <p:nvGrpSpPr>
          <p:cNvPr id="566" name="Group 566"/>
          <p:cNvGrpSpPr/>
          <p:nvPr/>
        </p:nvGrpSpPr>
        <p:grpSpPr>
          <a:xfrm>
            <a:off x="8688486" y="5328017"/>
            <a:ext cx="5781266" cy="2612163"/>
            <a:chOff x="0" y="0"/>
            <a:chExt cx="5781265" cy="2612161"/>
          </a:xfrm>
        </p:grpSpPr>
        <p:sp>
          <p:nvSpPr>
            <p:cNvPr id="564" name="Shape 564"/>
            <p:cNvSpPr/>
            <p:nvPr/>
          </p:nvSpPr>
          <p:spPr>
            <a:xfrm>
              <a:off x="0" y="0"/>
              <a:ext cx="5781265" cy="2612161"/>
            </a:xfrm>
            <a:prstGeom prst="rect">
              <a:avLst/>
            </a:prstGeom>
            <a:solidFill>
              <a:srgbClr val="229965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800" b="1"/>
              </a:pP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830708" y="239620"/>
              <a:ext cx="4327434" cy="20313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48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5600" dirty="0" smtClean="0"/>
                <a:t>1</a:t>
              </a:r>
              <a:r>
                <a:rPr lang="it-IT" sz="5600" dirty="0" smtClean="0"/>
                <a:t>59</a:t>
              </a:r>
              <a:endParaRPr sz="4000" dirty="0"/>
            </a:p>
            <a:p>
              <a:pPr algn="ctr">
                <a:defRPr sz="3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dirty="0" smtClean="0"/>
                <a:t>SOGGETTI BENEFICIARI</a:t>
              </a:r>
              <a:endParaRPr lang="it-IT" dirty="0"/>
            </a:p>
          </p:txBody>
        </p:sp>
      </p:grpSp>
      <p:sp>
        <p:nvSpPr>
          <p:cNvPr id="567" name="Shape 567"/>
          <p:cNvSpPr/>
          <p:nvPr/>
        </p:nvSpPr>
        <p:spPr>
          <a:xfrm flipH="1">
            <a:off x="7123814" y="6533169"/>
            <a:ext cx="4276202" cy="0"/>
          </a:xfrm>
          <a:prstGeom prst="line">
            <a:avLst/>
          </a:prstGeom>
          <a:ln w="76200">
            <a:solidFill>
              <a:srgbClr val="229965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68" name="Shape 568"/>
          <p:cNvSpPr/>
          <p:nvPr/>
        </p:nvSpPr>
        <p:spPr>
          <a:xfrm>
            <a:off x="1204824" y="5361478"/>
            <a:ext cx="5509921" cy="2545239"/>
          </a:xfrm>
          <a:prstGeom prst="rect">
            <a:avLst/>
          </a:prstGeom>
          <a:solidFill>
            <a:srgbClr val="FFFFFF"/>
          </a:solidFill>
          <a:ln w="76200">
            <a:solidFill>
              <a:srgbClr val="229965"/>
            </a:solidFill>
            <a:miter/>
          </a:ln>
        </p:spPr>
        <p:txBody>
          <a:bodyPr tIns="91439" bIns="91439" anchor="ctr"/>
          <a:lstStyle/>
          <a:p>
            <a:pPr algn="ctr">
              <a:defRPr sz="4000" b="1"/>
            </a:pPr>
            <a:endParaRPr/>
          </a:p>
        </p:txBody>
      </p:sp>
      <p:sp>
        <p:nvSpPr>
          <p:cNvPr id="569" name="Shape 569"/>
          <p:cNvSpPr/>
          <p:nvPr/>
        </p:nvSpPr>
        <p:spPr>
          <a:xfrm>
            <a:off x="1204824" y="5813858"/>
            <a:ext cx="5509921" cy="1538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56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 smtClean="0"/>
              <a:t>1</a:t>
            </a:r>
            <a:r>
              <a:rPr lang="it-IT" dirty="0" smtClean="0"/>
              <a:t>57</a:t>
            </a:r>
            <a:endParaRPr sz="8000" dirty="0"/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dirty="0" smtClean="0"/>
              <a:t>COMUNI</a:t>
            </a:r>
            <a:endParaRPr lang="it-IT" dirty="0"/>
          </a:p>
        </p:txBody>
      </p:sp>
      <p:sp>
        <p:nvSpPr>
          <p:cNvPr id="570" name="Shape 570"/>
          <p:cNvSpPr/>
          <p:nvPr/>
        </p:nvSpPr>
        <p:spPr>
          <a:xfrm>
            <a:off x="16443493" y="5361478"/>
            <a:ext cx="5509922" cy="2545239"/>
          </a:xfrm>
          <a:prstGeom prst="rect">
            <a:avLst/>
          </a:prstGeom>
          <a:solidFill>
            <a:srgbClr val="FFFFFF"/>
          </a:solidFill>
          <a:ln w="76200">
            <a:solidFill>
              <a:srgbClr val="229965"/>
            </a:solidFill>
            <a:miter/>
          </a:ln>
        </p:spPr>
        <p:txBody>
          <a:bodyPr tIns="91439" bIns="91439" anchor="ctr"/>
          <a:lstStyle/>
          <a:p>
            <a:pPr algn="ctr">
              <a:defRPr sz="4000" b="1"/>
            </a:pPr>
            <a:endParaRPr/>
          </a:p>
        </p:txBody>
      </p:sp>
      <p:sp>
        <p:nvSpPr>
          <p:cNvPr id="571" name="Shape 571"/>
          <p:cNvSpPr/>
          <p:nvPr/>
        </p:nvSpPr>
        <p:spPr>
          <a:xfrm>
            <a:off x="16443493" y="5813858"/>
            <a:ext cx="5509922" cy="1538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56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2</a:t>
            </a:r>
            <a:endParaRPr sz="8000" dirty="0"/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dirty="0" smtClean="0"/>
              <a:t>PARCHI REGIONALI</a:t>
            </a:r>
            <a:endParaRPr lang="it-IT" dirty="0"/>
          </a:p>
        </p:txBody>
      </p:sp>
      <p:sp>
        <p:nvSpPr>
          <p:cNvPr id="572" name="Shape 572"/>
          <p:cNvSpPr/>
          <p:nvPr/>
        </p:nvSpPr>
        <p:spPr>
          <a:xfrm>
            <a:off x="11865481" y="6533168"/>
            <a:ext cx="4359803" cy="1"/>
          </a:xfrm>
          <a:prstGeom prst="line">
            <a:avLst/>
          </a:prstGeom>
          <a:ln w="76200">
            <a:solidFill>
              <a:srgbClr val="229965"/>
            </a:solidFill>
            <a:miter/>
            <a:tailEnd type="triangle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73" name="Shape 573"/>
          <p:cNvSpPr/>
          <p:nvPr/>
        </p:nvSpPr>
        <p:spPr>
          <a:xfrm>
            <a:off x="1018540" y="1685574"/>
            <a:ext cx="21693883" cy="1148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200" b="1">
                <a:solidFill>
                  <a:srgbClr val="22996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ASSE 4 «SOSTENERE LA TRANSIZIONE VERSO UN’ECONOMIA A BASSE EMISSIONI DI CARBONIO IN TUTTI I SETTORI»</a:t>
            </a:r>
          </a:p>
        </p:txBody>
      </p:sp>
      <p:pic>
        <p:nvPicPr>
          <p:cNvPr id="1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24148" y="852829"/>
            <a:ext cx="720000" cy="7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/>
          <p:nvPr/>
        </p:nvSpPr>
        <p:spPr>
          <a:xfrm>
            <a:off x="919930" y="907348"/>
            <a:ext cx="6795450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ATTUAZIONE AL </a:t>
            </a:r>
            <a:r>
              <a:rPr lang="it-IT" dirty="0" smtClean="0"/>
              <a:t>1°</a:t>
            </a:r>
            <a:r>
              <a:rPr dirty="0" smtClean="0"/>
              <a:t> </a:t>
            </a:r>
            <a:r>
              <a:rPr lang="it-IT" dirty="0" smtClean="0"/>
              <a:t>GIUGNO</a:t>
            </a:r>
            <a:r>
              <a:rPr dirty="0" smtClean="0"/>
              <a:t> </a:t>
            </a:r>
            <a:r>
              <a:rPr dirty="0"/>
              <a:t>2017</a:t>
            </a:r>
          </a:p>
        </p:txBody>
      </p:sp>
      <p:sp>
        <p:nvSpPr>
          <p:cNvPr id="563" name="Shape 563"/>
          <p:cNvSpPr/>
          <p:nvPr/>
        </p:nvSpPr>
        <p:spPr>
          <a:xfrm>
            <a:off x="7717751" y="2600662"/>
            <a:ext cx="7773282" cy="86177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sz="4400" dirty="0"/>
              <a:t>TIPOLOGIA DI </a:t>
            </a:r>
            <a:r>
              <a:rPr sz="4400" dirty="0" smtClean="0"/>
              <a:t>BENEFICIARI</a:t>
            </a:r>
            <a:endParaRPr lang="it-IT" sz="4400" dirty="0" smtClean="0"/>
          </a:p>
        </p:txBody>
      </p:sp>
      <p:grpSp>
        <p:nvGrpSpPr>
          <p:cNvPr id="566" name="Group 566"/>
          <p:cNvGrpSpPr/>
          <p:nvPr/>
        </p:nvGrpSpPr>
        <p:grpSpPr>
          <a:xfrm>
            <a:off x="8177847" y="5277216"/>
            <a:ext cx="7530892" cy="2612163"/>
            <a:chOff x="-42806" y="-330498"/>
            <a:chExt cx="7530891" cy="2612161"/>
          </a:xfrm>
        </p:grpSpPr>
        <p:sp>
          <p:nvSpPr>
            <p:cNvPr id="564" name="Shape 564"/>
            <p:cNvSpPr/>
            <p:nvPr/>
          </p:nvSpPr>
          <p:spPr>
            <a:xfrm>
              <a:off x="-42806" y="-330498"/>
              <a:ext cx="7530891" cy="2612161"/>
            </a:xfrm>
            <a:prstGeom prst="rect">
              <a:avLst/>
            </a:prstGeom>
            <a:solidFill>
              <a:srgbClr val="229965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4800" b="1"/>
              </a:pP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193127" y="-132412"/>
              <a:ext cx="7003327" cy="221598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48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4400" dirty="0" smtClean="0"/>
                <a:t>16</a:t>
              </a:r>
            </a:p>
            <a:p>
              <a:pPr algn="ctr">
                <a:defRPr sz="48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it-IT" sz="4400" dirty="0" smtClean="0"/>
                <a:t>COMUNI + 1 PARCO REGIONALE</a:t>
              </a:r>
              <a:endParaRPr lang="it-IT" sz="4000" dirty="0"/>
            </a:p>
          </p:txBody>
        </p:sp>
      </p:grpSp>
      <p:sp>
        <p:nvSpPr>
          <p:cNvPr id="573" name="Shape 573"/>
          <p:cNvSpPr/>
          <p:nvPr/>
        </p:nvSpPr>
        <p:spPr>
          <a:xfrm>
            <a:off x="1018540" y="1685574"/>
            <a:ext cx="21693883" cy="1148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200" b="1">
                <a:solidFill>
                  <a:srgbClr val="22996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ASSE 4 «SOSTENERE LA TRANSIZIONE VERSO UN’ECONOMIA A BASSE EMISSIONI DI CARBONIO IN TUTTI I SETTORI»</a:t>
            </a:r>
          </a:p>
        </p:txBody>
      </p:sp>
      <p:pic>
        <p:nvPicPr>
          <p:cNvPr id="1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24148" y="852829"/>
            <a:ext cx="720000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asellaDiTesto 8"/>
          <p:cNvSpPr txBox="1"/>
          <p:nvPr/>
        </p:nvSpPr>
        <p:spPr>
          <a:xfrm>
            <a:off x="1018540" y="8425090"/>
            <a:ext cx="4109475" cy="738662"/>
          </a:xfrm>
          <a:prstGeom prst="rect">
            <a:avLst/>
          </a:prstGeom>
          <a:noFill/>
          <a:ln w="381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+mn-lt"/>
              </a:rPr>
              <a:t>Rho </a:t>
            </a:r>
            <a:r>
              <a:rPr kumimoji="0" lang="it-IT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Calibri"/>
              </a:rPr>
              <a:t>(2 </a:t>
            </a:r>
            <a:r>
              <a:rPr kumimoji="0" lang="it-IT" sz="36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Calibri"/>
              </a:rPr>
              <a:t>prog</a:t>
            </a:r>
            <a:r>
              <a:rPr kumimoji="0" lang="it-IT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Calibri"/>
              </a:rPr>
              <a:t>.)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Calibri"/>
            </a:endParaRPr>
          </a:p>
        </p:txBody>
      </p:sp>
      <p:cxnSp>
        <p:nvCxnSpPr>
          <p:cNvPr id="11" name="Connettore 1 10"/>
          <p:cNvCxnSpPr>
            <a:endCxn id="12" idx="3"/>
          </p:cNvCxnSpPr>
          <p:nvPr/>
        </p:nvCxnSpPr>
        <p:spPr>
          <a:xfrm flipH="1">
            <a:off x="4614884" y="7150717"/>
            <a:ext cx="3507265" cy="417434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CasellaDiTesto 11"/>
          <p:cNvSpPr txBox="1"/>
          <p:nvPr/>
        </p:nvSpPr>
        <p:spPr>
          <a:xfrm>
            <a:off x="2711801" y="7198820"/>
            <a:ext cx="1903083" cy="738662"/>
          </a:xfrm>
          <a:prstGeom prst="rect">
            <a:avLst/>
          </a:prstGeom>
          <a:noFill/>
          <a:ln w="381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+mn-lt"/>
              </a:rPr>
              <a:t>Corsico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Calibri"/>
            </a:endParaRPr>
          </a:p>
        </p:txBody>
      </p:sp>
      <p:cxnSp>
        <p:nvCxnSpPr>
          <p:cNvPr id="17" name="Connettore 1 16"/>
          <p:cNvCxnSpPr/>
          <p:nvPr/>
        </p:nvCxnSpPr>
        <p:spPr>
          <a:xfrm>
            <a:off x="13115657" y="7847206"/>
            <a:ext cx="1385233" cy="3716589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CasellaDiTesto 18"/>
          <p:cNvSpPr txBox="1"/>
          <p:nvPr/>
        </p:nvSpPr>
        <p:spPr>
          <a:xfrm>
            <a:off x="11218737" y="10195502"/>
            <a:ext cx="1851787" cy="738662"/>
          </a:xfrm>
          <a:prstGeom prst="rect">
            <a:avLst/>
          </a:prstGeom>
          <a:noFill/>
          <a:ln w="381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+mn-lt"/>
              </a:rPr>
              <a:t>Assago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cxnSp>
        <p:nvCxnSpPr>
          <p:cNvPr id="22" name="Connettore 1 21"/>
          <p:cNvCxnSpPr>
            <a:endCxn id="29" idx="3"/>
          </p:cNvCxnSpPr>
          <p:nvPr/>
        </p:nvCxnSpPr>
        <p:spPr>
          <a:xfrm flipH="1">
            <a:off x="4769436" y="7850615"/>
            <a:ext cx="5067684" cy="218361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nettore 1 23"/>
          <p:cNvCxnSpPr/>
          <p:nvPr/>
        </p:nvCxnSpPr>
        <p:spPr>
          <a:xfrm>
            <a:off x="12321996" y="7838437"/>
            <a:ext cx="120141" cy="2357065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CasellaDiTesto 24"/>
          <p:cNvSpPr txBox="1"/>
          <p:nvPr/>
        </p:nvSpPr>
        <p:spPr>
          <a:xfrm>
            <a:off x="5283973" y="10295563"/>
            <a:ext cx="2185212" cy="1292660"/>
          </a:xfrm>
          <a:prstGeom prst="rect">
            <a:avLst/>
          </a:prstGeom>
          <a:noFill/>
          <a:ln w="381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+mn-lt"/>
              </a:rPr>
              <a:t>Cologno 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+mn-lt"/>
              </a:rPr>
              <a:t>Monzese</a:t>
            </a:r>
            <a:endParaRPr kumimoji="0" lang="it-IT" sz="36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cxnSp>
        <p:nvCxnSpPr>
          <p:cNvPr id="3" name="Connettore 1 2"/>
          <p:cNvCxnSpPr>
            <a:endCxn id="21" idx="3"/>
          </p:cNvCxnSpPr>
          <p:nvPr/>
        </p:nvCxnSpPr>
        <p:spPr>
          <a:xfrm flipH="1">
            <a:off x="4850816" y="6280043"/>
            <a:ext cx="3327031" cy="61838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CasellaDiTesto 20"/>
          <p:cNvSpPr txBox="1"/>
          <p:nvPr/>
        </p:nvSpPr>
        <p:spPr>
          <a:xfrm>
            <a:off x="2999029" y="5972550"/>
            <a:ext cx="1851787" cy="738662"/>
          </a:xfrm>
          <a:prstGeom prst="rect">
            <a:avLst/>
          </a:prstGeom>
          <a:noFill/>
          <a:ln w="381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+mn-lt"/>
              </a:rPr>
              <a:t>Senago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Calibri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14560803" y="7841492"/>
            <a:ext cx="2469637" cy="286022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CasellaDiTesto 25"/>
          <p:cNvSpPr txBox="1"/>
          <p:nvPr/>
        </p:nvSpPr>
        <p:spPr>
          <a:xfrm>
            <a:off x="12698034" y="11607086"/>
            <a:ext cx="4551952" cy="738662"/>
          </a:xfrm>
          <a:prstGeom prst="rect">
            <a:avLst/>
          </a:prstGeom>
          <a:noFill/>
          <a:ln w="381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+mn-lt"/>
              </a:rPr>
              <a:t>Cassina de’ Pecchi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Calibri"/>
            </a:endParaRPr>
          </a:p>
        </p:txBody>
      </p:sp>
      <p:cxnSp>
        <p:nvCxnSpPr>
          <p:cNvPr id="13" name="Connettore 1 12"/>
          <p:cNvCxnSpPr/>
          <p:nvPr/>
        </p:nvCxnSpPr>
        <p:spPr>
          <a:xfrm flipH="1">
            <a:off x="7467115" y="7847206"/>
            <a:ext cx="3926777" cy="2448357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CasellaDiTesto 28"/>
          <p:cNvSpPr txBox="1"/>
          <p:nvPr/>
        </p:nvSpPr>
        <p:spPr>
          <a:xfrm>
            <a:off x="2430336" y="9664896"/>
            <a:ext cx="2339100" cy="738662"/>
          </a:xfrm>
          <a:prstGeom prst="rect">
            <a:avLst/>
          </a:prstGeom>
          <a:noFill/>
          <a:ln w="381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+mn-lt"/>
              </a:rPr>
              <a:t>Vermezzo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6445604" y="10651333"/>
            <a:ext cx="4288351" cy="738662"/>
          </a:xfrm>
          <a:prstGeom prst="rect">
            <a:avLst/>
          </a:prstGeom>
          <a:noFill/>
          <a:ln w="381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+mn-lt"/>
              </a:rPr>
              <a:t>Cinisello Balsamo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Calibri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18415673" y="9552727"/>
            <a:ext cx="2133915" cy="738662"/>
          </a:xfrm>
          <a:prstGeom prst="rect">
            <a:avLst/>
          </a:prstGeom>
          <a:noFill/>
          <a:ln w="381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+mn-lt"/>
              </a:rPr>
              <a:t>Inveruno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Calibri"/>
            </a:endParaRPr>
          </a:p>
        </p:txBody>
      </p:sp>
      <p:cxnSp>
        <p:nvCxnSpPr>
          <p:cNvPr id="36" name="Connettore 1 35"/>
          <p:cNvCxnSpPr/>
          <p:nvPr/>
        </p:nvCxnSpPr>
        <p:spPr>
          <a:xfrm>
            <a:off x="15736648" y="7860358"/>
            <a:ext cx="2679025" cy="178675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CasellaDiTesto 37"/>
          <p:cNvSpPr txBox="1"/>
          <p:nvPr/>
        </p:nvSpPr>
        <p:spPr>
          <a:xfrm>
            <a:off x="18443582" y="8413651"/>
            <a:ext cx="1980027" cy="738662"/>
          </a:xfrm>
          <a:prstGeom prst="rect">
            <a:avLst/>
          </a:prstGeom>
          <a:noFill/>
          <a:ln w="381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+mn-lt"/>
              </a:rPr>
              <a:t>Binasco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Calibri"/>
            </a:endParaRPr>
          </a:p>
        </p:txBody>
      </p:sp>
      <p:cxnSp>
        <p:nvCxnSpPr>
          <p:cNvPr id="33" name="Connettore 1 32"/>
          <p:cNvCxnSpPr/>
          <p:nvPr/>
        </p:nvCxnSpPr>
        <p:spPr>
          <a:xfrm>
            <a:off x="15708739" y="7418215"/>
            <a:ext cx="2706934" cy="1209277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CasellaDiTesto 42"/>
          <p:cNvSpPr txBox="1"/>
          <p:nvPr/>
        </p:nvSpPr>
        <p:spPr>
          <a:xfrm>
            <a:off x="18366638" y="7150717"/>
            <a:ext cx="2056971" cy="738662"/>
          </a:xfrm>
          <a:prstGeom prst="rect">
            <a:avLst/>
          </a:prstGeom>
          <a:noFill/>
          <a:ln w="381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+mn-lt"/>
              </a:rPr>
              <a:t>Magenta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Calibri"/>
            </a:endParaRPr>
          </a:p>
        </p:txBody>
      </p:sp>
      <p:cxnSp>
        <p:nvCxnSpPr>
          <p:cNvPr id="37" name="Connettore 1 36"/>
          <p:cNvCxnSpPr>
            <a:stCxn id="564" idx="3"/>
            <a:endCxn id="43" idx="1"/>
          </p:cNvCxnSpPr>
          <p:nvPr/>
        </p:nvCxnSpPr>
        <p:spPr>
          <a:xfrm>
            <a:off x="15708739" y="6583298"/>
            <a:ext cx="2657899" cy="93675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Connettore 1 41"/>
          <p:cNvCxnSpPr>
            <a:endCxn id="9" idx="3"/>
          </p:cNvCxnSpPr>
          <p:nvPr/>
        </p:nvCxnSpPr>
        <p:spPr>
          <a:xfrm flipH="1">
            <a:off x="5128015" y="7838437"/>
            <a:ext cx="3148686" cy="955984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CasellaDiTesto 31"/>
          <p:cNvSpPr txBox="1"/>
          <p:nvPr/>
        </p:nvSpPr>
        <p:spPr>
          <a:xfrm>
            <a:off x="7886048" y="3694778"/>
            <a:ext cx="8049256" cy="1107994"/>
          </a:xfrm>
          <a:prstGeom prst="rect">
            <a:avLst/>
          </a:prstGeom>
          <a:noFill/>
          <a:ln w="5715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60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rPr>
              <a:t>PROVINCIA</a:t>
            </a:r>
            <a:r>
              <a:rPr kumimoji="0" lang="it-IT" sz="6000" b="1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rPr>
              <a:t> DI </a:t>
            </a:r>
            <a:r>
              <a:rPr lang="it-IT" sz="6000" b="1" dirty="0" smtClean="0">
                <a:solidFill>
                  <a:srgbClr val="0070C0"/>
                </a:solidFill>
              </a:rPr>
              <a:t>MILANO</a:t>
            </a:r>
            <a:endParaRPr kumimoji="0" lang="en-GB" sz="60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  <p:cxnSp>
        <p:nvCxnSpPr>
          <p:cNvPr id="4" name="Connettore 1 3"/>
          <p:cNvCxnSpPr>
            <a:endCxn id="34" idx="1"/>
          </p:cNvCxnSpPr>
          <p:nvPr/>
        </p:nvCxnSpPr>
        <p:spPr>
          <a:xfrm>
            <a:off x="15736648" y="5983524"/>
            <a:ext cx="2396896" cy="296519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CasellaDiTesto 33"/>
          <p:cNvSpPr txBox="1"/>
          <p:nvPr/>
        </p:nvSpPr>
        <p:spPr>
          <a:xfrm>
            <a:off x="18133544" y="5910712"/>
            <a:ext cx="2416044" cy="738662"/>
          </a:xfrm>
          <a:prstGeom prst="rect">
            <a:avLst/>
          </a:prstGeom>
          <a:noFill/>
          <a:ln w="381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+mn-lt"/>
              </a:rPr>
              <a:t>Parabiago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Calibri"/>
            </a:endParaRPr>
          </a:p>
        </p:txBody>
      </p:sp>
      <p:cxnSp>
        <p:nvCxnSpPr>
          <p:cNvPr id="7" name="Connettore 1 6"/>
          <p:cNvCxnSpPr>
            <a:endCxn id="39" idx="3"/>
          </p:cNvCxnSpPr>
          <p:nvPr/>
        </p:nvCxnSpPr>
        <p:spPr>
          <a:xfrm flipH="1" flipV="1">
            <a:off x="4939737" y="4888444"/>
            <a:ext cx="3197822" cy="80230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CasellaDiTesto 38"/>
          <p:cNvSpPr txBox="1"/>
          <p:nvPr/>
        </p:nvSpPr>
        <p:spPr>
          <a:xfrm>
            <a:off x="2062028" y="4242114"/>
            <a:ext cx="2877709" cy="1292660"/>
          </a:xfrm>
          <a:prstGeom prst="rect">
            <a:avLst/>
          </a:prstGeom>
          <a:noFill/>
          <a:ln w="381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+mn-lt"/>
              </a:rPr>
              <a:t>San Donato 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+mn-lt"/>
              </a:rPr>
              <a:t>Milanese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Calibri"/>
            </a:endParaRPr>
          </a:p>
        </p:txBody>
      </p:sp>
      <p:cxnSp>
        <p:nvCxnSpPr>
          <p:cNvPr id="23" name="Connettore 1 22"/>
          <p:cNvCxnSpPr>
            <a:stCxn id="564" idx="2"/>
          </p:cNvCxnSpPr>
          <p:nvPr/>
        </p:nvCxnSpPr>
        <p:spPr>
          <a:xfrm flipH="1">
            <a:off x="9182615" y="7889378"/>
            <a:ext cx="2760678" cy="3526438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CasellaDiTesto 44"/>
          <p:cNvSpPr txBox="1"/>
          <p:nvPr/>
        </p:nvSpPr>
        <p:spPr>
          <a:xfrm>
            <a:off x="8137559" y="11415816"/>
            <a:ext cx="2595580" cy="738662"/>
          </a:xfrm>
          <a:prstGeom prst="rect">
            <a:avLst/>
          </a:prstGeom>
          <a:noFill/>
          <a:ln w="381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+mn-lt"/>
              </a:rPr>
              <a:t>Melegnano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cxnSp>
        <p:nvCxnSpPr>
          <p:cNvPr id="40" name="Connettore 1 39"/>
          <p:cNvCxnSpPr/>
          <p:nvPr/>
        </p:nvCxnSpPr>
        <p:spPr>
          <a:xfrm flipH="1" flipV="1">
            <a:off x="5696570" y="4058369"/>
            <a:ext cx="2425579" cy="1218847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CasellaDiTesto 49"/>
          <p:cNvSpPr txBox="1"/>
          <p:nvPr/>
        </p:nvSpPr>
        <p:spPr>
          <a:xfrm>
            <a:off x="3375172" y="3285611"/>
            <a:ext cx="3441966" cy="738662"/>
          </a:xfrm>
          <a:prstGeom prst="rect">
            <a:avLst/>
          </a:prstGeom>
          <a:noFill/>
          <a:ln w="381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+mn-lt"/>
              </a:rPr>
              <a:t>Castano Primo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8124783" y="4248721"/>
            <a:ext cx="3826687" cy="1292660"/>
          </a:xfrm>
          <a:prstGeom prst="rect">
            <a:avLst/>
          </a:prstGeom>
          <a:solidFill>
            <a:srgbClr val="92D050"/>
          </a:solidFill>
          <a:ln w="381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+mn-lt"/>
              </a:rPr>
              <a:t>Parco lombardo 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+mn-lt"/>
              </a:rPr>
              <a:t>Valle del Ticino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Calibri"/>
            </a:endParaRPr>
          </a:p>
        </p:txBody>
      </p:sp>
      <p:cxnSp>
        <p:nvCxnSpPr>
          <p:cNvPr id="44" name="Connettore 1 43"/>
          <p:cNvCxnSpPr>
            <a:endCxn id="51" idx="1"/>
          </p:cNvCxnSpPr>
          <p:nvPr/>
        </p:nvCxnSpPr>
        <p:spPr>
          <a:xfrm flipV="1">
            <a:off x="15708739" y="4895051"/>
            <a:ext cx="2416044" cy="50288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93397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/>
          <p:nvPr/>
        </p:nvSpPr>
        <p:spPr>
          <a:xfrm>
            <a:off x="1075763" y="6162502"/>
            <a:ext cx="22319608" cy="1516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5600" b="1">
                <a:solidFill>
                  <a:srgbClr val="A9679C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ASSE 5 </a:t>
            </a:r>
          </a:p>
          <a:p>
            <a:pPr algn="ctr"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«SVILUPPO URBANO SOSTENIBILE»</a:t>
            </a:r>
          </a:p>
        </p:txBody>
      </p:sp>
      <p:sp>
        <p:nvSpPr>
          <p:cNvPr id="576" name="Shape 576"/>
          <p:cNvSpPr/>
          <p:nvPr/>
        </p:nvSpPr>
        <p:spPr>
          <a:xfrm>
            <a:off x="3618913" y="8321237"/>
            <a:ext cx="17477297" cy="3103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4800" b="1">
                <a:latin typeface="+mn-lt"/>
                <a:ea typeface="+mn-ea"/>
                <a:cs typeface="+mn-cs"/>
                <a:sym typeface="Helvetica"/>
              </a:defRPr>
            </a:pPr>
            <a:r>
              <a:rPr sz="5600" dirty="0"/>
              <a:t>60.000.000</a:t>
            </a:r>
            <a:r>
              <a:rPr dirty="0"/>
              <a:t> </a:t>
            </a:r>
            <a:r>
              <a:rPr sz="4000" b="0" dirty="0"/>
              <a:t>€ </a:t>
            </a:r>
          </a:p>
          <a:p>
            <a:pPr algn="ctr">
              <a:defRPr sz="4800" b="1">
                <a:latin typeface="+mn-lt"/>
                <a:ea typeface="+mn-ea"/>
                <a:cs typeface="+mn-cs"/>
                <a:sym typeface="Helvetica"/>
              </a:defRPr>
            </a:pPr>
            <a:endParaRPr sz="4000" b="0" dirty="0"/>
          </a:p>
          <a:p>
            <a:pPr algn="ctr">
              <a:defRPr sz="4800" b="1">
                <a:solidFill>
                  <a:srgbClr val="2BB8C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5600" dirty="0">
                <a:solidFill>
                  <a:srgbClr val="A9679C"/>
                </a:solidFill>
              </a:rPr>
              <a:t>6,2</a:t>
            </a:r>
            <a:r>
              <a:rPr sz="4000" dirty="0">
                <a:solidFill>
                  <a:srgbClr val="A9679C"/>
                </a:solidFill>
              </a:rPr>
              <a:t>%</a:t>
            </a:r>
            <a:r>
              <a:rPr dirty="0"/>
              <a:t> </a:t>
            </a:r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dotazione</a:t>
            </a:r>
            <a:r>
              <a:rPr dirty="0"/>
              <a:t> </a:t>
            </a:r>
            <a:r>
              <a:rPr dirty="0" err="1"/>
              <a:t>totale</a:t>
            </a:r>
            <a:r>
              <a:rPr dirty="0"/>
              <a:t> POR FESR 2014-2020</a:t>
            </a:r>
          </a:p>
        </p:txBody>
      </p:sp>
      <p:sp>
        <p:nvSpPr>
          <p:cNvPr id="577" name="Shape 577"/>
          <p:cNvSpPr/>
          <p:nvPr/>
        </p:nvSpPr>
        <p:spPr>
          <a:xfrm>
            <a:off x="1074630" y="907348"/>
            <a:ext cx="5343050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ASSI INFRASTRUTTURALI</a:t>
            </a:r>
          </a:p>
        </p:txBody>
      </p:sp>
      <p:sp>
        <p:nvSpPr>
          <p:cNvPr id="578" name="Shape 578"/>
          <p:cNvSpPr/>
          <p:nvPr/>
        </p:nvSpPr>
        <p:spPr>
          <a:xfrm>
            <a:off x="10427122" y="9601200"/>
            <a:ext cx="3860881" cy="0"/>
          </a:xfrm>
          <a:prstGeom prst="line">
            <a:avLst/>
          </a:prstGeom>
          <a:ln w="25400">
            <a:solidFill>
              <a:srgbClr val="A4AED8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57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2847" y="2323411"/>
            <a:ext cx="3124201" cy="312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4422444" y="716848"/>
            <a:ext cx="15569669" cy="1046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spcBef>
                <a:spcPts val="2000"/>
              </a:spcBef>
              <a:defRPr sz="56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    </a:t>
            </a:r>
          </a:p>
        </p:txBody>
      </p:sp>
      <p:sp>
        <p:nvSpPr>
          <p:cNvPr id="234" name="Shape 234"/>
          <p:cNvSpPr/>
          <p:nvPr/>
        </p:nvSpPr>
        <p:spPr>
          <a:xfrm>
            <a:off x="1070287" y="886243"/>
            <a:ext cx="11650946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POR FESR 2014-2020 – </a:t>
            </a:r>
            <a:r>
              <a:rPr lang="it-IT" dirty="0" smtClean="0"/>
              <a:t>SVILUPPO URBANO SOSTENIBILE</a:t>
            </a:r>
            <a:endParaRPr dirty="0"/>
          </a:p>
        </p:txBody>
      </p:sp>
      <p:sp>
        <p:nvSpPr>
          <p:cNvPr id="239" name="Shape 239"/>
          <p:cNvSpPr/>
          <p:nvPr/>
        </p:nvSpPr>
        <p:spPr>
          <a:xfrm>
            <a:off x="5845628" y="2060471"/>
            <a:ext cx="9927343" cy="1489637"/>
          </a:xfrm>
          <a:prstGeom prst="rect">
            <a:avLst/>
          </a:prstGeom>
          <a:solidFill>
            <a:srgbClr val="7030A0"/>
          </a:solidFill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ctr">
              <a:lnSpc>
                <a:spcPct val="80000"/>
              </a:lnSpc>
              <a:def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it-IT" sz="2800" b="1" dirty="0" smtClean="0"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  <a:p>
            <a:pPr algn="ctr">
              <a:lnSpc>
                <a:spcPct val="80000"/>
              </a:lnSpc>
              <a:def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32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104 </a:t>
            </a:r>
            <a:r>
              <a:rPr sz="3200"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32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€</a:t>
            </a:r>
          </a:p>
          <a:p>
            <a:pPr algn="ctr">
              <a:lnSpc>
                <a:spcPct val="80000"/>
              </a:lnSpc>
              <a:def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SVILUPPO URBANO </a:t>
            </a:r>
            <a:r>
              <a:rPr sz="28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SOSTENIBILE</a:t>
            </a:r>
            <a:endParaRPr lang="it-IT" sz="2000" b="1" dirty="0"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  <a:p>
            <a:pPr algn="ctr">
              <a:lnSpc>
                <a:spcPct val="80000"/>
              </a:lnSpc>
              <a:def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it-IT" sz="1400" b="1" dirty="0" smtClean="0"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5845628" y="3801818"/>
            <a:ext cx="9927343" cy="995681"/>
          </a:xfrm>
          <a:prstGeom prst="rect">
            <a:avLst/>
          </a:prstGeom>
          <a:ln w="25400">
            <a:solidFill>
              <a:srgbClr val="A1A3A3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ctr">
              <a:defRPr sz="2600" b="1">
                <a:latin typeface="+mn-lt"/>
                <a:ea typeface="+mn-ea"/>
                <a:cs typeface="+mn-cs"/>
                <a:sym typeface="Helvetica"/>
              </a:defRPr>
            </a:pPr>
            <a:r>
              <a:rPr sz="2600" b="1">
                <a:latin typeface="Helvetica"/>
                <a:ea typeface="+mn-ea"/>
                <a:cs typeface="Helvetica"/>
                <a:sym typeface="Helvetica"/>
              </a:rPr>
              <a:t>60 mln €</a:t>
            </a:r>
          </a:p>
          <a:p>
            <a:pPr algn="ctr"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sz="2600">
                <a:latin typeface="Helvetica"/>
                <a:ea typeface="+mn-ea"/>
                <a:cs typeface="Helvetica"/>
                <a:sym typeface="Helvetica"/>
              </a:rPr>
              <a:t>ASSE 5 POR FESR</a:t>
            </a:r>
          </a:p>
        </p:txBody>
      </p:sp>
      <p:sp>
        <p:nvSpPr>
          <p:cNvPr id="241" name="Shape 241"/>
          <p:cNvSpPr/>
          <p:nvPr/>
        </p:nvSpPr>
        <p:spPr>
          <a:xfrm>
            <a:off x="5845628" y="5211329"/>
            <a:ext cx="9927343" cy="995681"/>
          </a:xfrm>
          <a:prstGeom prst="rect">
            <a:avLst/>
          </a:prstGeom>
          <a:ln w="25400">
            <a:solidFill>
              <a:srgbClr val="A1A3A3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ctr">
              <a:defRPr sz="2600" b="1">
                <a:latin typeface="+mn-lt"/>
                <a:ea typeface="+mn-ea"/>
                <a:cs typeface="+mn-cs"/>
                <a:sym typeface="Helvetica"/>
              </a:defRPr>
            </a:pPr>
            <a:r>
              <a:rPr sz="2600" b="1">
                <a:latin typeface="Helvetica"/>
                <a:ea typeface="+mn-ea"/>
                <a:cs typeface="Helvetica"/>
                <a:sym typeface="Helvetica"/>
              </a:rPr>
              <a:t>2,45 mln €</a:t>
            </a:r>
          </a:p>
          <a:p>
            <a:pPr algn="ctr"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sz="2600">
                <a:latin typeface="Helvetica"/>
                <a:ea typeface="+mn-ea"/>
                <a:cs typeface="Helvetica"/>
                <a:sym typeface="Helvetica"/>
              </a:rPr>
              <a:t>POR FSE</a:t>
            </a:r>
          </a:p>
        </p:txBody>
      </p:sp>
      <p:sp>
        <p:nvSpPr>
          <p:cNvPr id="242" name="Shape 242"/>
          <p:cNvSpPr/>
          <p:nvPr/>
        </p:nvSpPr>
        <p:spPr>
          <a:xfrm>
            <a:off x="5842478" y="6790417"/>
            <a:ext cx="9930493" cy="995681"/>
          </a:xfrm>
          <a:prstGeom prst="rect">
            <a:avLst/>
          </a:prstGeom>
          <a:ln w="25400">
            <a:solidFill>
              <a:srgbClr val="A1A3A3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ctr">
              <a:defRPr sz="2600" b="1">
                <a:latin typeface="+mn-lt"/>
                <a:ea typeface="+mn-ea"/>
                <a:cs typeface="+mn-cs"/>
                <a:sym typeface="Helvetica"/>
              </a:defRPr>
            </a:pPr>
            <a:r>
              <a:rPr sz="2600" b="1" dirty="0">
                <a:latin typeface="Helvetica"/>
                <a:ea typeface="+mn-ea"/>
                <a:cs typeface="Helvetica"/>
                <a:sym typeface="Helvetica"/>
              </a:rPr>
              <a:t>5 </a:t>
            </a:r>
            <a:r>
              <a:rPr sz="2600" b="1" dirty="0" err="1"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2600" b="1" dirty="0">
                <a:latin typeface="Helvetica"/>
                <a:ea typeface="+mn-ea"/>
                <a:cs typeface="Helvetica"/>
                <a:sym typeface="Helvetica"/>
              </a:rPr>
              <a:t> €</a:t>
            </a:r>
          </a:p>
          <a:p>
            <a:pPr algn="ctr"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sz="2600" dirty="0">
                <a:latin typeface="Helvetica"/>
                <a:ea typeface="+mn-ea"/>
                <a:cs typeface="Helvetica"/>
                <a:sym typeface="Helvetica"/>
              </a:rPr>
              <a:t>PON METRO</a:t>
            </a:r>
          </a:p>
        </p:txBody>
      </p:sp>
      <p:sp>
        <p:nvSpPr>
          <p:cNvPr id="243" name="Shape 243"/>
          <p:cNvSpPr/>
          <p:nvPr/>
        </p:nvSpPr>
        <p:spPr>
          <a:xfrm>
            <a:off x="5809606" y="8288952"/>
            <a:ext cx="9930493" cy="1389381"/>
          </a:xfrm>
          <a:prstGeom prst="rect">
            <a:avLst/>
          </a:prstGeom>
          <a:ln w="25400">
            <a:solidFill>
              <a:srgbClr val="A1A3A3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ctr">
              <a:defRPr sz="2600" b="1">
                <a:latin typeface="+mn-lt"/>
                <a:ea typeface="+mn-ea"/>
                <a:cs typeface="+mn-cs"/>
                <a:sym typeface="Helvetica"/>
              </a:defRPr>
            </a:pPr>
            <a:r>
              <a:rPr sz="2600" b="1" dirty="0">
                <a:latin typeface="Helvetica"/>
                <a:ea typeface="+mn-ea"/>
                <a:cs typeface="Helvetica"/>
                <a:sym typeface="Helvetica"/>
              </a:rPr>
              <a:t>20,74 </a:t>
            </a:r>
            <a:r>
              <a:rPr sz="2600" b="1" dirty="0" err="1"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2600" b="1" dirty="0">
                <a:latin typeface="Helvetica"/>
                <a:ea typeface="+mn-ea"/>
                <a:cs typeface="Helvetica"/>
                <a:sym typeface="Helvetica"/>
              </a:rPr>
              <a:t> €</a:t>
            </a:r>
          </a:p>
          <a:p>
            <a:pPr algn="ctr"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sz="2600" dirty="0">
                <a:latin typeface="Helvetica"/>
                <a:ea typeface="+mn-ea"/>
                <a:cs typeface="Helvetica"/>
                <a:sym typeface="Helvetica"/>
              </a:rPr>
              <a:t>COMUNI</a:t>
            </a:r>
          </a:p>
          <a:p>
            <a:pPr algn="ctr"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sz="2600" dirty="0">
                <a:latin typeface="Helvetica"/>
                <a:ea typeface="+mn-ea"/>
                <a:cs typeface="Helvetica"/>
                <a:sym typeface="Helvetica"/>
              </a:rPr>
              <a:t>MILANO E BOLLATE</a:t>
            </a:r>
          </a:p>
        </p:txBody>
      </p:sp>
      <p:sp>
        <p:nvSpPr>
          <p:cNvPr id="244" name="Shape 244"/>
          <p:cNvSpPr/>
          <p:nvPr/>
        </p:nvSpPr>
        <p:spPr>
          <a:xfrm>
            <a:off x="5842478" y="10238417"/>
            <a:ext cx="9930493" cy="995681"/>
          </a:xfrm>
          <a:prstGeom prst="rect">
            <a:avLst/>
          </a:prstGeom>
          <a:ln w="25400">
            <a:solidFill>
              <a:srgbClr val="A1A3A3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ctr">
              <a:defRPr sz="2600" b="1">
                <a:latin typeface="+mn-lt"/>
                <a:ea typeface="+mn-ea"/>
                <a:cs typeface="+mn-cs"/>
                <a:sym typeface="Helvetica"/>
              </a:defRPr>
            </a:pPr>
            <a:r>
              <a:rPr sz="2600" b="1" dirty="0">
                <a:latin typeface="Helvetica"/>
                <a:ea typeface="+mn-ea"/>
                <a:cs typeface="Helvetica"/>
                <a:sym typeface="Helvetica"/>
              </a:rPr>
              <a:t>15,8 </a:t>
            </a:r>
            <a:r>
              <a:rPr sz="2600" b="1" dirty="0" err="1"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2600" b="1" dirty="0">
                <a:latin typeface="Helvetica"/>
                <a:ea typeface="+mn-ea"/>
                <a:cs typeface="Helvetica"/>
                <a:sym typeface="Helvetica"/>
              </a:rPr>
              <a:t> €</a:t>
            </a:r>
          </a:p>
          <a:p>
            <a:pPr algn="ctr"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sz="2600" dirty="0">
                <a:latin typeface="Helvetica"/>
                <a:ea typeface="+mn-ea"/>
                <a:cs typeface="Helvetica"/>
                <a:sym typeface="Helvetica"/>
              </a:rPr>
              <a:t>REGIONE LOMBARDIA</a:t>
            </a:r>
          </a:p>
        </p:txBody>
      </p:sp>
      <p:pic>
        <p:nvPicPr>
          <p:cNvPr id="1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0776" y="2217546"/>
            <a:ext cx="1755867" cy="17558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40801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/>
          <p:nvPr/>
        </p:nvSpPr>
        <p:spPr>
          <a:xfrm>
            <a:off x="1017381" y="907348"/>
            <a:ext cx="4568548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PRINCIPALI OBIETTIVI</a:t>
            </a:r>
          </a:p>
        </p:txBody>
      </p:sp>
      <p:sp>
        <p:nvSpPr>
          <p:cNvPr id="582" name="Shape 582"/>
          <p:cNvSpPr/>
          <p:nvPr/>
        </p:nvSpPr>
        <p:spPr>
          <a:xfrm>
            <a:off x="704147" y="2880374"/>
            <a:ext cx="22080001" cy="818685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4000" b="1" dirty="0" smtClean="0"/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000" b="1" dirty="0" smtClean="0"/>
              <a:t>STRATEGIA INTEGRATA DI INCLUSIONE E DI SOSTEGNO AGLI INVESTIMENTI</a:t>
            </a:r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4000" dirty="0" smtClean="0">
              <a:sym typeface="Helvetica"/>
            </a:endParaRPr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4000" dirty="0" smtClean="0">
              <a:sym typeface="Helvetica"/>
            </a:endParaRPr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000" dirty="0" smtClean="0">
                <a:sym typeface="Helvetica"/>
              </a:rPr>
              <a:t>Quartieri </a:t>
            </a:r>
            <a:r>
              <a:rPr lang="it-IT" sz="4000" dirty="0">
                <a:sym typeface="Helvetica"/>
              </a:rPr>
              <a:t>ERP di Lorenteggio (Milano) </a:t>
            </a:r>
            <a:r>
              <a:rPr lang="it-IT" sz="4000" dirty="0" smtClean="0">
                <a:sym typeface="Helvetica"/>
              </a:rPr>
              <a:t>e Comune </a:t>
            </a:r>
            <a:r>
              <a:rPr lang="it-IT" sz="4000" dirty="0">
                <a:sym typeface="Helvetica"/>
              </a:rPr>
              <a:t>di Bollate </a:t>
            </a:r>
            <a:endParaRPr lang="it-IT" sz="4000" dirty="0" smtClean="0">
              <a:sym typeface="Helvetica"/>
            </a:endParaRPr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4000" dirty="0">
              <a:sym typeface="Helvetica"/>
            </a:endParaRPr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000" dirty="0" smtClean="0"/>
              <a:t>Q</a:t>
            </a:r>
            <a:r>
              <a:rPr sz="4000" dirty="0" err="1" smtClean="0"/>
              <a:t>ualit</a:t>
            </a:r>
            <a:r>
              <a:rPr lang="it-IT" sz="4000" dirty="0" smtClean="0"/>
              <a:t>à </a:t>
            </a:r>
            <a:r>
              <a:rPr sz="4000" dirty="0" err="1" smtClean="0"/>
              <a:t>spazi</a:t>
            </a:r>
            <a:r>
              <a:rPr sz="4000" dirty="0" smtClean="0"/>
              <a:t> </a:t>
            </a:r>
            <a:r>
              <a:rPr sz="4000" dirty="0"/>
              <a:t>del </a:t>
            </a:r>
            <a:r>
              <a:rPr sz="4000" dirty="0" err="1"/>
              <a:t>vivere</a:t>
            </a:r>
            <a:r>
              <a:rPr sz="4000" dirty="0"/>
              <a:t> </a:t>
            </a:r>
            <a:r>
              <a:rPr sz="4000" dirty="0" err="1"/>
              <a:t>pubblico</a:t>
            </a:r>
            <a:r>
              <a:rPr sz="4000" dirty="0"/>
              <a:t> </a:t>
            </a:r>
            <a:r>
              <a:rPr sz="4000" dirty="0" err="1" smtClean="0"/>
              <a:t>strade</a:t>
            </a:r>
            <a:r>
              <a:rPr sz="4000" dirty="0" smtClean="0"/>
              <a:t> </a:t>
            </a:r>
            <a:r>
              <a:rPr sz="4000" dirty="0" err="1"/>
              <a:t>piazze</a:t>
            </a:r>
            <a:r>
              <a:rPr sz="4000" dirty="0"/>
              <a:t>, </a:t>
            </a:r>
            <a:r>
              <a:rPr sz="4000" dirty="0" err="1"/>
              <a:t>edifici</a:t>
            </a:r>
            <a:r>
              <a:rPr sz="4000" dirty="0"/>
              <a:t>, </a:t>
            </a:r>
            <a:r>
              <a:rPr sz="4000" dirty="0" err="1"/>
              <a:t>centri</a:t>
            </a:r>
            <a:r>
              <a:rPr sz="4000" dirty="0"/>
              <a:t> di </a:t>
            </a:r>
            <a:r>
              <a:rPr sz="4000" dirty="0" err="1" smtClean="0"/>
              <a:t>aggregazione</a:t>
            </a:r>
            <a:r>
              <a:rPr lang="it-IT" sz="4000" dirty="0"/>
              <a:t> </a:t>
            </a:r>
            <a:r>
              <a:rPr lang="it-IT" sz="4000" dirty="0" smtClean="0"/>
              <a:t>costituisce </a:t>
            </a:r>
            <a:r>
              <a:rPr sz="4000" dirty="0" smtClean="0"/>
              <a:t>leva </a:t>
            </a:r>
            <a:r>
              <a:rPr sz="4000" dirty="0" err="1"/>
              <a:t>contro</a:t>
            </a:r>
            <a:r>
              <a:rPr sz="4000" dirty="0"/>
              <a:t> </a:t>
            </a:r>
            <a:r>
              <a:rPr sz="4000" dirty="0" err="1" smtClean="0"/>
              <a:t>degrado</a:t>
            </a:r>
            <a:r>
              <a:rPr lang="it-IT" sz="4000" dirty="0" smtClean="0"/>
              <a:t>; valore di inclusione</a:t>
            </a: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4000" dirty="0" smtClean="0"/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000" b="1" dirty="0" smtClean="0"/>
              <a:t>INTEGRAZIONE RISORSE</a:t>
            </a:r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4000" b="1" dirty="0" smtClean="0"/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000" dirty="0" smtClean="0"/>
              <a:t> </a:t>
            </a:r>
            <a:r>
              <a:rPr sz="4000" dirty="0" smtClean="0"/>
              <a:t>FSE </a:t>
            </a:r>
            <a:r>
              <a:rPr sz="4000" dirty="0"/>
              <a:t>(2,45 </a:t>
            </a:r>
            <a:r>
              <a:rPr sz="4000" dirty="0" err="1"/>
              <a:t>mln</a:t>
            </a:r>
            <a:r>
              <a:rPr sz="4000" dirty="0"/>
              <a:t> €), PON METRO (5 </a:t>
            </a:r>
            <a:r>
              <a:rPr sz="4000" dirty="0" err="1"/>
              <a:t>mln</a:t>
            </a:r>
            <a:r>
              <a:rPr sz="4000" dirty="0"/>
              <a:t> €</a:t>
            </a:r>
            <a:r>
              <a:rPr sz="4000" dirty="0" smtClean="0"/>
              <a:t>),</a:t>
            </a:r>
            <a:r>
              <a:rPr lang="it-IT" sz="4000" dirty="0" smtClean="0"/>
              <a:t> </a:t>
            </a:r>
            <a:r>
              <a:rPr sz="4000" dirty="0" err="1" smtClean="0"/>
              <a:t>risorse</a:t>
            </a:r>
            <a:r>
              <a:rPr sz="4000" dirty="0" smtClean="0"/>
              <a:t> </a:t>
            </a:r>
            <a:r>
              <a:rPr sz="4000" dirty="0" err="1"/>
              <a:t>dei</a:t>
            </a:r>
            <a:r>
              <a:rPr sz="4000" dirty="0"/>
              <a:t> </a:t>
            </a:r>
            <a:r>
              <a:rPr sz="4000" dirty="0" err="1"/>
              <a:t>Comuni</a:t>
            </a:r>
            <a:r>
              <a:rPr sz="4000" dirty="0"/>
              <a:t> </a:t>
            </a:r>
            <a:r>
              <a:rPr sz="4000" dirty="0" err="1"/>
              <a:t>coinvolti</a:t>
            </a:r>
            <a:r>
              <a:rPr sz="4000" dirty="0"/>
              <a:t> (20,74 </a:t>
            </a:r>
            <a:r>
              <a:rPr sz="4000" dirty="0" err="1"/>
              <a:t>mln</a:t>
            </a:r>
            <a:r>
              <a:rPr sz="4000" dirty="0"/>
              <a:t> €) </a:t>
            </a:r>
            <a:r>
              <a:rPr sz="4000" dirty="0" err="1"/>
              <a:t>nonché</a:t>
            </a:r>
            <a:r>
              <a:rPr sz="4000" dirty="0"/>
              <a:t> </a:t>
            </a:r>
            <a:r>
              <a:rPr sz="4000" dirty="0" err="1"/>
              <a:t>risorse</a:t>
            </a:r>
            <a:r>
              <a:rPr sz="4000" dirty="0"/>
              <a:t> </a:t>
            </a:r>
            <a:r>
              <a:rPr sz="4000" dirty="0" err="1"/>
              <a:t>autonome</a:t>
            </a:r>
            <a:r>
              <a:rPr sz="4000" dirty="0"/>
              <a:t> di </a:t>
            </a:r>
            <a:r>
              <a:rPr sz="4000" dirty="0" err="1"/>
              <a:t>Regione</a:t>
            </a:r>
            <a:r>
              <a:rPr sz="4000" dirty="0"/>
              <a:t> </a:t>
            </a:r>
            <a:r>
              <a:rPr sz="4000" dirty="0" err="1"/>
              <a:t>Lombardia</a:t>
            </a:r>
            <a:r>
              <a:rPr sz="4000" dirty="0"/>
              <a:t> (15,8 </a:t>
            </a:r>
            <a:r>
              <a:rPr sz="4000" dirty="0" err="1"/>
              <a:t>mln</a:t>
            </a:r>
            <a:r>
              <a:rPr sz="4000" dirty="0"/>
              <a:t> €</a:t>
            </a:r>
            <a:r>
              <a:rPr sz="4000" dirty="0" smtClean="0"/>
              <a:t>).</a:t>
            </a:r>
            <a:endParaRPr sz="4000" dirty="0"/>
          </a:p>
        </p:txBody>
      </p:sp>
      <p:sp>
        <p:nvSpPr>
          <p:cNvPr id="584" name="Shape 584"/>
          <p:cNvSpPr/>
          <p:nvPr/>
        </p:nvSpPr>
        <p:spPr>
          <a:xfrm>
            <a:off x="1031240" y="1679627"/>
            <a:ext cx="20452656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200" b="1">
                <a:solidFill>
                  <a:srgbClr val="A9679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«SVILUPPO URBANO SOSTENIBILE</a:t>
            </a:r>
            <a:r>
              <a:rPr dirty="0" smtClean="0"/>
              <a:t>»</a:t>
            </a:r>
            <a:r>
              <a:rPr lang="it-IT" dirty="0" smtClean="0"/>
              <a:t> AGENDA URBANA</a:t>
            </a:r>
            <a:endParaRPr dirty="0"/>
          </a:p>
        </p:txBody>
      </p:sp>
      <p:pic>
        <p:nvPicPr>
          <p:cNvPr id="1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24148" y="782719"/>
            <a:ext cx="720000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Freccia circolare a destra 1"/>
          <p:cNvSpPr/>
          <p:nvPr/>
        </p:nvSpPr>
        <p:spPr>
          <a:xfrm>
            <a:off x="3931919" y="5334000"/>
            <a:ext cx="666241" cy="842728"/>
          </a:xfrm>
          <a:prstGeom prst="curvedRightArrow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Freccia circolare a destra 10"/>
          <p:cNvSpPr/>
          <p:nvPr/>
        </p:nvSpPr>
        <p:spPr>
          <a:xfrm>
            <a:off x="6720876" y="7982726"/>
            <a:ext cx="731520" cy="1216152"/>
          </a:xfrm>
          <a:prstGeom prst="curvedRightArrow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Freccia circolare a sinistra 2"/>
          <p:cNvSpPr/>
          <p:nvPr/>
        </p:nvSpPr>
        <p:spPr>
          <a:xfrm>
            <a:off x="18836640" y="5334000"/>
            <a:ext cx="609600" cy="842728"/>
          </a:xfrm>
          <a:prstGeom prst="curvedLeftArrow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Freccia circolare a sinistra 12"/>
          <p:cNvSpPr/>
          <p:nvPr/>
        </p:nvSpPr>
        <p:spPr>
          <a:xfrm>
            <a:off x="15503434" y="7982726"/>
            <a:ext cx="731520" cy="1216152"/>
          </a:xfrm>
          <a:prstGeom prst="curvedLeftArrow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76126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/>
          <p:nvPr/>
        </p:nvSpPr>
        <p:spPr>
          <a:xfrm>
            <a:off x="1017381" y="907348"/>
            <a:ext cx="4568548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PRINCIPALI OBIETTIVI</a:t>
            </a:r>
          </a:p>
        </p:txBody>
      </p:sp>
      <p:sp>
        <p:nvSpPr>
          <p:cNvPr id="583" name="Shape 583"/>
          <p:cNvSpPr/>
          <p:nvPr/>
        </p:nvSpPr>
        <p:spPr>
          <a:xfrm>
            <a:off x="1709832" y="3494707"/>
            <a:ext cx="20714316" cy="71096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just">
              <a:spcBef>
                <a:spcPts val="120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sz="4000" dirty="0" smtClean="0"/>
              <a:t>la </a:t>
            </a:r>
            <a:r>
              <a:rPr sz="4000" b="1" dirty="0" err="1">
                <a:solidFill>
                  <a:srgbClr val="7030A0"/>
                </a:solidFill>
              </a:rPr>
              <a:t>riduzione</a:t>
            </a:r>
            <a:r>
              <a:rPr sz="4000" b="1" dirty="0">
                <a:solidFill>
                  <a:srgbClr val="7030A0"/>
                </a:solidFill>
              </a:rPr>
              <a:t> del </a:t>
            </a:r>
            <a:r>
              <a:rPr sz="4000" b="1" dirty="0" err="1">
                <a:solidFill>
                  <a:srgbClr val="7030A0"/>
                </a:solidFill>
              </a:rPr>
              <a:t>numero</a:t>
            </a:r>
            <a:r>
              <a:rPr sz="4000" b="1" dirty="0">
                <a:solidFill>
                  <a:srgbClr val="7030A0"/>
                </a:solidFill>
              </a:rPr>
              <a:t> di </a:t>
            </a:r>
            <a:r>
              <a:rPr sz="4000" b="1" dirty="0" err="1">
                <a:solidFill>
                  <a:srgbClr val="7030A0"/>
                </a:solidFill>
              </a:rPr>
              <a:t>famiglie</a:t>
            </a:r>
            <a:r>
              <a:rPr sz="4000" b="1" dirty="0">
                <a:solidFill>
                  <a:srgbClr val="7030A0"/>
                </a:solidFill>
              </a:rPr>
              <a:t> </a:t>
            </a:r>
            <a:r>
              <a:rPr sz="4000" dirty="0"/>
              <a:t>con </a:t>
            </a:r>
            <a:r>
              <a:rPr sz="4000" dirty="0" err="1"/>
              <a:t>particolari</a:t>
            </a:r>
            <a:r>
              <a:rPr sz="4000" dirty="0"/>
              <a:t> </a:t>
            </a:r>
            <a:r>
              <a:rPr sz="4000" dirty="0" err="1"/>
              <a:t>fragilità</a:t>
            </a:r>
            <a:r>
              <a:rPr sz="4000" dirty="0"/>
              <a:t> </a:t>
            </a:r>
            <a:r>
              <a:rPr sz="4000" dirty="0" err="1"/>
              <a:t>sociali</a:t>
            </a:r>
            <a:r>
              <a:rPr sz="4000" dirty="0"/>
              <a:t> </a:t>
            </a:r>
            <a:r>
              <a:rPr sz="4000" dirty="0" err="1"/>
              <a:t>ed</a:t>
            </a:r>
            <a:r>
              <a:rPr sz="4000" dirty="0"/>
              <a:t> </a:t>
            </a:r>
            <a:r>
              <a:rPr sz="4000" dirty="0" err="1"/>
              <a:t>economiche</a:t>
            </a:r>
            <a:r>
              <a:rPr sz="4000" dirty="0"/>
              <a:t> in </a:t>
            </a:r>
            <a:r>
              <a:rPr sz="4000" dirty="0" err="1"/>
              <a:t>condizioni</a:t>
            </a:r>
            <a:r>
              <a:rPr sz="4000" dirty="0"/>
              <a:t> di </a:t>
            </a:r>
            <a:r>
              <a:rPr sz="4000" dirty="0" err="1"/>
              <a:t>disagio</a:t>
            </a:r>
            <a:r>
              <a:rPr sz="4000" dirty="0"/>
              <a:t> </a:t>
            </a:r>
            <a:r>
              <a:rPr sz="4000" dirty="0" err="1"/>
              <a:t>abitativo</a:t>
            </a:r>
            <a:r>
              <a:rPr sz="4000" dirty="0"/>
              <a:t> </a:t>
            </a:r>
            <a:r>
              <a:rPr sz="4000" dirty="0" err="1"/>
              <a:t>sostenendo</a:t>
            </a:r>
            <a:r>
              <a:rPr sz="4000" dirty="0"/>
              <a:t> la </a:t>
            </a:r>
            <a:r>
              <a:rPr sz="4000" dirty="0" err="1"/>
              <a:t>riqualificazione</a:t>
            </a:r>
            <a:r>
              <a:rPr sz="4000" dirty="0"/>
              <a:t> </a:t>
            </a:r>
            <a:r>
              <a:rPr sz="4000" dirty="0" err="1"/>
              <a:t>edilizia</a:t>
            </a:r>
            <a:r>
              <a:rPr sz="4000" dirty="0"/>
              <a:t> </a:t>
            </a:r>
            <a:r>
              <a:rPr sz="4000" dirty="0" err="1"/>
              <a:t>degli</a:t>
            </a:r>
            <a:r>
              <a:rPr sz="4000" dirty="0"/>
              <a:t> </a:t>
            </a:r>
            <a:r>
              <a:rPr sz="4000" dirty="0" err="1"/>
              <a:t>immobili</a:t>
            </a:r>
            <a:r>
              <a:rPr sz="4000" dirty="0"/>
              <a:t> e </a:t>
            </a:r>
            <a:r>
              <a:rPr sz="4000" dirty="0" err="1"/>
              <a:t>il</a:t>
            </a:r>
            <a:r>
              <a:rPr sz="4000" dirty="0"/>
              <a:t> </a:t>
            </a:r>
            <a:r>
              <a:rPr sz="4000" dirty="0" err="1"/>
              <a:t>miglioramento</a:t>
            </a:r>
            <a:r>
              <a:rPr sz="4000" dirty="0"/>
              <a:t> </a:t>
            </a:r>
            <a:r>
              <a:rPr sz="4000" dirty="0" err="1"/>
              <a:t>delle</a:t>
            </a:r>
            <a:r>
              <a:rPr sz="4000" dirty="0"/>
              <a:t> </a:t>
            </a:r>
            <a:r>
              <a:rPr sz="4000" dirty="0" err="1"/>
              <a:t>condizione</a:t>
            </a:r>
            <a:r>
              <a:rPr sz="4000" dirty="0"/>
              <a:t> </a:t>
            </a:r>
            <a:r>
              <a:rPr sz="4000" dirty="0" err="1"/>
              <a:t>abitative</a:t>
            </a:r>
            <a:r>
              <a:rPr sz="4000" dirty="0"/>
              <a:t> </a:t>
            </a:r>
            <a:r>
              <a:rPr sz="4000" dirty="0" err="1"/>
              <a:t>delle</a:t>
            </a:r>
            <a:r>
              <a:rPr sz="4000" dirty="0"/>
              <a:t> </a:t>
            </a:r>
            <a:r>
              <a:rPr sz="4000" dirty="0" err="1" smtClean="0"/>
              <a:t>famiglie</a:t>
            </a:r>
            <a:r>
              <a:rPr lang="it-IT" sz="4000" dirty="0" smtClean="0"/>
              <a:t>;</a:t>
            </a:r>
          </a:p>
          <a:p>
            <a:pPr algn="just">
              <a:spcBef>
                <a:spcPts val="120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4000" dirty="0" smtClean="0"/>
          </a:p>
          <a:p>
            <a:pPr algn="just">
              <a:spcBef>
                <a:spcPts val="120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000" dirty="0">
                <a:sym typeface="Helvetica"/>
              </a:rPr>
              <a:t>la </a:t>
            </a:r>
            <a:r>
              <a:rPr lang="it-IT" sz="4000" b="1" dirty="0">
                <a:solidFill>
                  <a:srgbClr val="7030A0"/>
                </a:solidFill>
                <a:sym typeface="Helvetica"/>
              </a:rPr>
              <a:t>diffusione e rafforzamento </a:t>
            </a:r>
            <a:r>
              <a:rPr lang="it-IT" sz="4000" dirty="0">
                <a:sym typeface="Helvetica"/>
              </a:rPr>
              <a:t>delle attività economiche a contenuto sociale riconoscendo l’importanza dell’incontro tra economia e società e offrendo ai cittadini lavoro e servizi</a:t>
            </a:r>
            <a:r>
              <a:rPr lang="it-IT" sz="4000" dirty="0" smtClean="0">
                <a:sym typeface="Helvetica"/>
              </a:rPr>
              <a:t>;</a:t>
            </a:r>
          </a:p>
          <a:p>
            <a:pPr algn="just">
              <a:spcBef>
                <a:spcPts val="120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4000" dirty="0" smtClean="0">
              <a:sym typeface="Helvetica"/>
            </a:endParaRPr>
          </a:p>
          <a:p>
            <a:pPr algn="just">
              <a:spcBef>
                <a:spcPts val="120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000" dirty="0">
                <a:sym typeface="Helvetica"/>
              </a:rPr>
              <a:t>la </a:t>
            </a:r>
            <a:r>
              <a:rPr lang="it-IT" sz="4000" b="1" dirty="0">
                <a:solidFill>
                  <a:srgbClr val="7030A0"/>
                </a:solidFill>
                <a:sym typeface="Helvetica"/>
              </a:rPr>
              <a:t>riduzione dei consumi energetici </a:t>
            </a:r>
            <a:r>
              <a:rPr lang="it-IT" sz="4000" dirty="0">
                <a:sym typeface="Helvetica"/>
              </a:rPr>
              <a:t>negli edifici e nelle strutture pubbliche o ad uso pubblico, residenziali e non residenziali e integrazione di fonti </a:t>
            </a:r>
            <a:r>
              <a:rPr lang="it-IT" sz="4000" dirty="0" smtClean="0">
                <a:sym typeface="Helvetica"/>
              </a:rPr>
              <a:t>rinnovabili;</a:t>
            </a:r>
            <a:endParaRPr lang="it-IT" sz="4000" dirty="0">
              <a:sym typeface="Helvetica"/>
            </a:endParaRPr>
          </a:p>
          <a:p>
            <a:pPr algn="just">
              <a:spcBef>
                <a:spcPts val="120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sz="4000" dirty="0" smtClean="0"/>
              <a:t> </a:t>
            </a:r>
            <a:endParaRPr sz="4000" dirty="0"/>
          </a:p>
        </p:txBody>
      </p:sp>
      <p:sp>
        <p:nvSpPr>
          <p:cNvPr id="584" name="Shape 584"/>
          <p:cNvSpPr/>
          <p:nvPr/>
        </p:nvSpPr>
        <p:spPr>
          <a:xfrm>
            <a:off x="1031240" y="1679627"/>
            <a:ext cx="20452656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3200" b="1">
                <a:solidFill>
                  <a:srgbClr val="A9679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«SVILUPPO URBANO SOSTENIBILE</a:t>
            </a:r>
            <a:r>
              <a:rPr dirty="0" smtClean="0"/>
              <a:t>»</a:t>
            </a:r>
            <a:r>
              <a:rPr lang="it-IT" dirty="0" smtClean="0"/>
              <a:t> AGENDA URBANA</a:t>
            </a:r>
            <a:endParaRPr dirty="0"/>
          </a:p>
        </p:txBody>
      </p:sp>
      <p:pic>
        <p:nvPicPr>
          <p:cNvPr id="58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1628" y="3630765"/>
            <a:ext cx="660391" cy="66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1628" y="6274868"/>
            <a:ext cx="660391" cy="66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7165" y="8539502"/>
            <a:ext cx="660391" cy="66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24148" y="782719"/>
            <a:ext cx="720000" cy="7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/>
          <p:nvPr/>
        </p:nvSpPr>
        <p:spPr>
          <a:xfrm>
            <a:off x="1075763" y="6162502"/>
            <a:ext cx="22319608" cy="1516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5600" b="1">
                <a:solidFill>
                  <a:srgbClr val="A9679C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rgbClr val="9AC431"/>
                </a:solidFill>
              </a:rPr>
              <a:t>ASSE 6</a:t>
            </a:r>
            <a:r>
              <a:rPr dirty="0"/>
              <a:t> </a:t>
            </a:r>
          </a:p>
          <a:p>
            <a:pPr algn="ctr"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«STRATEGIA TURISTICA DELLE AREE INTERNE»</a:t>
            </a:r>
          </a:p>
        </p:txBody>
      </p:sp>
      <p:sp>
        <p:nvSpPr>
          <p:cNvPr id="590" name="Shape 590"/>
          <p:cNvSpPr/>
          <p:nvPr/>
        </p:nvSpPr>
        <p:spPr>
          <a:xfrm>
            <a:off x="3618913" y="8321237"/>
            <a:ext cx="17477297" cy="3103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4800" b="1">
                <a:latin typeface="+mn-lt"/>
                <a:ea typeface="+mn-ea"/>
                <a:cs typeface="+mn-cs"/>
                <a:sym typeface="Helvetica"/>
              </a:defRPr>
            </a:pPr>
            <a:r>
              <a:rPr sz="5600"/>
              <a:t>19.000.000</a:t>
            </a:r>
            <a:r>
              <a:t> </a:t>
            </a:r>
            <a:r>
              <a:rPr sz="4000" b="0"/>
              <a:t>€ </a:t>
            </a:r>
          </a:p>
          <a:p>
            <a:pPr algn="ctr">
              <a:defRPr sz="4800" b="1">
                <a:latin typeface="+mn-lt"/>
                <a:ea typeface="+mn-ea"/>
                <a:cs typeface="+mn-cs"/>
                <a:sym typeface="Helvetica"/>
              </a:defRPr>
            </a:pPr>
            <a:endParaRPr sz="4000" b="0"/>
          </a:p>
          <a:p>
            <a:pPr algn="ctr">
              <a:defRPr sz="4800" b="1">
                <a:solidFill>
                  <a:srgbClr val="9AC43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5600"/>
              <a:t>2</a:t>
            </a:r>
            <a:r>
              <a:rPr sz="4000"/>
              <a:t>%</a:t>
            </a:r>
            <a:r>
              <a:t> </a:t>
            </a:r>
          </a:p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t>della dotazione totale POR FESR 2014-2020</a:t>
            </a:r>
          </a:p>
        </p:txBody>
      </p:sp>
      <p:sp>
        <p:nvSpPr>
          <p:cNvPr id="591" name="Shape 591"/>
          <p:cNvSpPr/>
          <p:nvPr/>
        </p:nvSpPr>
        <p:spPr>
          <a:xfrm>
            <a:off x="1074630" y="907348"/>
            <a:ext cx="5343050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ASSI INFRASTRUTTURALI</a:t>
            </a:r>
          </a:p>
        </p:txBody>
      </p:sp>
      <p:sp>
        <p:nvSpPr>
          <p:cNvPr id="592" name="Shape 592"/>
          <p:cNvSpPr/>
          <p:nvPr/>
        </p:nvSpPr>
        <p:spPr>
          <a:xfrm>
            <a:off x="10427122" y="9601200"/>
            <a:ext cx="3860881" cy="0"/>
          </a:xfrm>
          <a:prstGeom prst="line">
            <a:avLst/>
          </a:prstGeom>
          <a:ln w="25400">
            <a:solidFill>
              <a:srgbClr val="A4AED8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59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73467" y="2323411"/>
            <a:ext cx="3124201" cy="312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4422444" y="716848"/>
            <a:ext cx="15569669" cy="1046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spcBef>
                <a:spcPts val="2000"/>
              </a:spcBef>
              <a:defRPr sz="56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    </a:t>
            </a:r>
          </a:p>
        </p:txBody>
      </p:sp>
      <p:sp>
        <p:nvSpPr>
          <p:cNvPr id="239" name="Shape 239"/>
          <p:cNvSpPr/>
          <p:nvPr/>
        </p:nvSpPr>
        <p:spPr>
          <a:xfrm>
            <a:off x="8738718" y="2420832"/>
            <a:ext cx="6593243" cy="1883591"/>
          </a:xfrm>
          <a:prstGeom prst="rect">
            <a:avLst/>
          </a:prstGeom>
          <a:solidFill>
            <a:srgbClr val="92D050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ctr">
              <a:lnSpc>
                <a:spcPct val="80000"/>
              </a:lnSpc>
              <a:def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it-IT" sz="2800" b="1" dirty="0"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  <a:p>
            <a:pPr algn="ctr">
              <a:lnSpc>
                <a:spcPct val="80000"/>
              </a:lnSpc>
              <a:def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b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79,76 mln €</a:t>
            </a:r>
          </a:p>
          <a:p>
            <a:pPr algn="ctr">
              <a:lnSpc>
                <a:spcPct val="80000"/>
              </a:lnSpc>
              <a:def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it-IT" sz="32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algn="ctr">
              <a:lnSpc>
                <a:spcPct val="80000"/>
              </a:lnSpc>
              <a:def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b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STRATEGIE AREE INTERNE</a:t>
            </a:r>
          </a:p>
          <a:p>
            <a:pPr algn="ctr">
              <a:lnSpc>
                <a:spcPct val="80000"/>
              </a:lnSpc>
              <a:def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it-IT" sz="1400" b="1" dirty="0"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10107844" y="9060850"/>
            <a:ext cx="3600000" cy="984883"/>
          </a:xfrm>
          <a:prstGeom prst="rect">
            <a:avLst/>
          </a:prstGeom>
          <a:ln w="25400">
            <a:solidFill>
              <a:srgbClr val="A1A3A3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ctr">
              <a:defRPr sz="2600" b="1">
                <a:latin typeface="+mn-lt"/>
                <a:ea typeface="+mn-ea"/>
                <a:cs typeface="+mn-cs"/>
                <a:sym typeface="Helvetica"/>
              </a:defRPr>
            </a:pPr>
            <a:r>
              <a:rPr lang="pt-BR" sz="2600" dirty="0">
                <a:latin typeface="+mn-lt"/>
                <a:ea typeface="+mn-ea"/>
                <a:cs typeface="+mn-cs"/>
                <a:sym typeface="Helvetica"/>
              </a:rPr>
              <a:t>19 mln €</a:t>
            </a:r>
          </a:p>
          <a:p>
            <a:pPr algn="ctr">
              <a:defRPr sz="2600" b="1">
                <a:latin typeface="+mn-lt"/>
                <a:ea typeface="+mn-ea"/>
                <a:cs typeface="+mn-cs"/>
                <a:sym typeface="Helvetica"/>
              </a:defRPr>
            </a:pPr>
            <a:r>
              <a:rPr lang="pt-BR" sz="2600" dirty="0">
                <a:latin typeface="+mn-lt"/>
                <a:ea typeface="+mn-ea"/>
                <a:cs typeface="+mn-cs"/>
                <a:sym typeface="Helvetica"/>
              </a:rPr>
              <a:t>ASSE 6 POR FESR</a:t>
            </a:r>
          </a:p>
        </p:txBody>
      </p:sp>
      <p:sp>
        <p:nvSpPr>
          <p:cNvPr id="241" name="Shape 241"/>
          <p:cNvSpPr/>
          <p:nvPr/>
        </p:nvSpPr>
        <p:spPr>
          <a:xfrm>
            <a:off x="3658729" y="5536842"/>
            <a:ext cx="3600000" cy="1384993"/>
          </a:xfrm>
          <a:prstGeom prst="rect">
            <a:avLst/>
          </a:prstGeom>
          <a:ln w="25400">
            <a:solidFill>
              <a:srgbClr val="A1A3A3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ctr">
              <a:defRPr sz="2600" b="1">
                <a:latin typeface="+mn-lt"/>
                <a:ea typeface="+mn-ea"/>
                <a:cs typeface="+mn-cs"/>
                <a:sym typeface="Helvetica"/>
              </a:defRPr>
            </a:pPr>
            <a:r>
              <a:rPr lang="pt-BR" sz="2600" b="1" dirty="0">
                <a:latin typeface="+mn-lt"/>
                <a:cs typeface="+mn-cs"/>
                <a:sym typeface="Helvetica"/>
              </a:rPr>
              <a:t>19 mln €</a:t>
            </a:r>
          </a:p>
          <a:p>
            <a:pPr algn="ctr"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lang="pt-BR" sz="2600" dirty="0">
                <a:latin typeface="+mn-lt"/>
                <a:cs typeface="+mn-cs"/>
                <a:sym typeface="Helvetica"/>
              </a:rPr>
              <a:t>Riserve ASSI 1, 3 e 4 POR FESR</a:t>
            </a:r>
          </a:p>
        </p:txBody>
      </p:sp>
      <p:sp>
        <p:nvSpPr>
          <p:cNvPr id="242" name="Shape 242"/>
          <p:cNvSpPr/>
          <p:nvPr/>
        </p:nvSpPr>
        <p:spPr>
          <a:xfrm>
            <a:off x="16238354" y="5536842"/>
            <a:ext cx="3600000" cy="995681"/>
          </a:xfrm>
          <a:prstGeom prst="rect">
            <a:avLst/>
          </a:prstGeom>
          <a:ln w="25400">
            <a:solidFill>
              <a:srgbClr val="A1A3A3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ctr">
              <a:defRPr sz="26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600" b="1" dirty="0">
                <a:latin typeface="+mn-lt"/>
                <a:cs typeface="+mn-cs"/>
                <a:sym typeface="Helvetica"/>
              </a:rPr>
              <a:t>14,96 mln €</a:t>
            </a:r>
          </a:p>
          <a:p>
            <a:pPr algn="ctr"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600" dirty="0">
                <a:latin typeface="+mn-lt"/>
                <a:cs typeface="+mn-cs"/>
                <a:sym typeface="Helvetica"/>
              </a:rPr>
              <a:t>Legge di stabilità </a:t>
            </a:r>
          </a:p>
        </p:txBody>
      </p:sp>
      <p:sp>
        <p:nvSpPr>
          <p:cNvPr id="243" name="Shape 243"/>
          <p:cNvSpPr/>
          <p:nvPr/>
        </p:nvSpPr>
        <p:spPr>
          <a:xfrm>
            <a:off x="14972902" y="8021304"/>
            <a:ext cx="3600000" cy="984883"/>
          </a:xfrm>
          <a:prstGeom prst="rect">
            <a:avLst/>
          </a:prstGeom>
          <a:ln w="25400">
            <a:solidFill>
              <a:srgbClr val="A1A3A3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ctr">
              <a:defRPr sz="26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600" b="1" dirty="0">
                <a:latin typeface="+mn-lt"/>
                <a:cs typeface="+mn-cs"/>
                <a:sym typeface="Helvetica"/>
              </a:rPr>
              <a:t>11,3 mln €</a:t>
            </a:r>
          </a:p>
          <a:p>
            <a:pPr algn="ctr"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600" dirty="0">
                <a:latin typeface="+mn-lt"/>
                <a:cs typeface="+mn-cs"/>
                <a:sym typeface="Helvetica"/>
              </a:rPr>
              <a:t>PSR FEASR</a:t>
            </a:r>
            <a:endParaRPr sz="2600" dirty="0"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5137957" y="7953646"/>
            <a:ext cx="3600000" cy="1052541"/>
          </a:xfrm>
          <a:prstGeom prst="rect">
            <a:avLst/>
          </a:prstGeom>
          <a:ln w="25400">
            <a:solidFill>
              <a:srgbClr val="A1A3A3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noAutofit/>
          </a:bodyPr>
          <a:lstStyle/>
          <a:p>
            <a:pPr algn="ctr">
              <a:defRPr sz="26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600" b="1" dirty="0">
                <a:latin typeface="+mn-lt"/>
                <a:cs typeface="+mn-cs"/>
                <a:sym typeface="Helvetica"/>
              </a:rPr>
              <a:t>15,5 mln €</a:t>
            </a:r>
          </a:p>
          <a:p>
            <a:pPr algn="ctr"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600" dirty="0">
                <a:latin typeface="+mn-lt"/>
                <a:cs typeface="+mn-cs"/>
                <a:sym typeface="Helvetica"/>
              </a:rPr>
              <a:t>POR FSE</a:t>
            </a:r>
            <a:endParaRPr sz="2600" dirty="0"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gray">
          <a:xfrm rot="10800000">
            <a:off x="11277845" y="4437325"/>
            <a:ext cx="1260000" cy="4015298"/>
          </a:xfrm>
          <a:custGeom>
            <a:avLst/>
            <a:gdLst/>
            <a:ahLst/>
            <a:cxnLst>
              <a:cxn ang="0">
                <a:pos x="1051" y="527"/>
              </a:cxn>
              <a:cxn ang="0">
                <a:pos x="524" y="0"/>
              </a:cxn>
              <a:cxn ang="0">
                <a:pos x="0" y="527"/>
              </a:cxn>
              <a:cxn ang="0">
                <a:pos x="248" y="527"/>
              </a:cxn>
              <a:cxn ang="0">
                <a:pos x="248" y="3409"/>
              </a:cxn>
              <a:cxn ang="0">
                <a:pos x="803" y="3409"/>
              </a:cxn>
              <a:cxn ang="0">
                <a:pos x="803" y="527"/>
              </a:cxn>
              <a:cxn ang="0">
                <a:pos x="1051" y="527"/>
              </a:cxn>
            </a:cxnLst>
            <a:rect l="0" t="0" r="r" b="b"/>
            <a:pathLst>
              <a:path w="1051" h="3409">
                <a:moveTo>
                  <a:pt x="1051" y="527"/>
                </a:moveTo>
                <a:lnTo>
                  <a:pt x="524" y="0"/>
                </a:lnTo>
                <a:lnTo>
                  <a:pt x="0" y="527"/>
                </a:lnTo>
                <a:lnTo>
                  <a:pt x="248" y="527"/>
                </a:lnTo>
                <a:lnTo>
                  <a:pt x="248" y="3409"/>
                </a:lnTo>
                <a:lnTo>
                  <a:pt x="803" y="3409"/>
                </a:lnTo>
                <a:lnTo>
                  <a:pt x="803" y="527"/>
                </a:lnTo>
                <a:lnTo>
                  <a:pt x="1051" y="527"/>
                </a:lnTo>
                <a:close/>
              </a:path>
            </a:pathLst>
          </a:custGeom>
          <a:solidFill>
            <a:srgbClr val="92D050"/>
          </a:solidFill>
          <a:ln w="14288" cap="flat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balanced" dir="t"/>
          </a:scene3d>
          <a:sp3d extrusionH="190500">
            <a:bevelB w="254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/>
          <p:cNvSpPr>
            <a:spLocks/>
          </p:cNvSpPr>
          <p:nvPr/>
        </p:nvSpPr>
        <p:spPr bwMode="gray">
          <a:xfrm rot="10800000" flipH="1">
            <a:off x="9444295" y="4437325"/>
            <a:ext cx="1368000" cy="3750128"/>
          </a:xfrm>
          <a:custGeom>
            <a:avLst/>
            <a:gdLst/>
            <a:ahLst/>
            <a:cxnLst>
              <a:cxn ang="0">
                <a:pos x="251" y="89"/>
              </a:cxn>
              <a:cxn ang="0">
                <a:pos x="306" y="0"/>
              </a:cxn>
              <a:cxn ang="0">
                <a:pos x="0" y="72"/>
              </a:cxn>
              <a:cxn ang="0">
                <a:pos x="71" y="378"/>
              </a:cxn>
              <a:cxn ang="0">
                <a:pos x="126" y="289"/>
              </a:cxn>
              <a:cxn ang="0">
                <a:pos x="330" y="623"/>
              </a:cxn>
              <a:cxn ang="0">
                <a:pos x="331" y="623"/>
              </a:cxn>
              <a:cxn ang="0">
                <a:pos x="331" y="1052"/>
              </a:cxn>
              <a:cxn ang="0">
                <a:pos x="565" y="1052"/>
              </a:cxn>
              <a:cxn ang="0">
                <a:pos x="565" y="623"/>
              </a:cxn>
              <a:cxn ang="0">
                <a:pos x="565" y="623"/>
              </a:cxn>
              <a:cxn ang="0">
                <a:pos x="251" y="89"/>
              </a:cxn>
            </a:cxnLst>
            <a:rect l="0" t="0" r="r" b="b"/>
            <a:pathLst>
              <a:path w="565" h="1052">
                <a:moveTo>
                  <a:pt x="251" y="89"/>
                </a:moveTo>
                <a:cubicBezTo>
                  <a:pt x="306" y="0"/>
                  <a:pt x="306" y="0"/>
                  <a:pt x="306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71" y="378"/>
                  <a:pt x="71" y="378"/>
                  <a:pt x="71" y="378"/>
                </a:cubicBezTo>
                <a:cubicBezTo>
                  <a:pt x="126" y="289"/>
                  <a:pt x="126" y="289"/>
                  <a:pt x="126" y="289"/>
                </a:cubicBezTo>
                <a:cubicBezTo>
                  <a:pt x="247" y="352"/>
                  <a:pt x="330" y="478"/>
                  <a:pt x="330" y="623"/>
                </a:cubicBezTo>
                <a:cubicBezTo>
                  <a:pt x="331" y="623"/>
                  <a:pt x="331" y="623"/>
                  <a:pt x="331" y="623"/>
                </a:cubicBezTo>
                <a:cubicBezTo>
                  <a:pt x="331" y="1052"/>
                  <a:pt x="331" y="1052"/>
                  <a:pt x="331" y="1052"/>
                </a:cubicBezTo>
                <a:cubicBezTo>
                  <a:pt x="565" y="1052"/>
                  <a:pt x="565" y="1052"/>
                  <a:pt x="565" y="1052"/>
                </a:cubicBezTo>
                <a:cubicBezTo>
                  <a:pt x="565" y="623"/>
                  <a:pt x="565" y="623"/>
                  <a:pt x="565" y="623"/>
                </a:cubicBezTo>
                <a:cubicBezTo>
                  <a:pt x="565" y="623"/>
                  <a:pt x="565" y="623"/>
                  <a:pt x="565" y="623"/>
                </a:cubicBezTo>
                <a:cubicBezTo>
                  <a:pt x="565" y="393"/>
                  <a:pt x="438" y="193"/>
                  <a:pt x="251" y="8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64000"/>
            </a:schemeClr>
          </a:solidFill>
          <a:ln w="14288" cap="flat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balanced" dir="t"/>
          </a:scene3d>
          <a:sp3d extrusionH="190500">
            <a:bevelB w="254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8"/>
          <p:cNvSpPr>
            <a:spLocks/>
          </p:cNvSpPr>
          <p:nvPr/>
        </p:nvSpPr>
        <p:spPr bwMode="gray">
          <a:xfrm rot="10800000" flipH="1">
            <a:off x="13036588" y="4437325"/>
            <a:ext cx="1368000" cy="3750128"/>
          </a:xfrm>
          <a:custGeom>
            <a:avLst/>
            <a:gdLst/>
            <a:ahLst/>
            <a:cxnLst>
              <a:cxn ang="0">
                <a:pos x="314" y="89"/>
              </a:cxn>
              <a:cxn ang="0">
                <a:pos x="259" y="0"/>
              </a:cxn>
              <a:cxn ang="0">
                <a:pos x="566" y="72"/>
              </a:cxn>
              <a:cxn ang="0">
                <a:pos x="494" y="378"/>
              </a:cxn>
              <a:cxn ang="0">
                <a:pos x="439" y="289"/>
              </a:cxn>
              <a:cxn ang="0">
                <a:pos x="235" y="623"/>
              </a:cxn>
              <a:cxn ang="0">
                <a:pos x="235" y="623"/>
              </a:cxn>
              <a:cxn ang="0">
                <a:pos x="235" y="1052"/>
              </a:cxn>
              <a:cxn ang="0">
                <a:pos x="0" y="1052"/>
              </a:cxn>
              <a:cxn ang="0">
                <a:pos x="0" y="623"/>
              </a:cxn>
              <a:cxn ang="0">
                <a:pos x="0" y="623"/>
              </a:cxn>
              <a:cxn ang="0">
                <a:pos x="314" y="89"/>
              </a:cxn>
            </a:cxnLst>
            <a:rect l="0" t="0" r="r" b="b"/>
            <a:pathLst>
              <a:path w="566" h="1052">
                <a:moveTo>
                  <a:pt x="314" y="89"/>
                </a:moveTo>
                <a:cubicBezTo>
                  <a:pt x="259" y="0"/>
                  <a:pt x="259" y="0"/>
                  <a:pt x="259" y="0"/>
                </a:cubicBezTo>
                <a:cubicBezTo>
                  <a:pt x="566" y="72"/>
                  <a:pt x="566" y="72"/>
                  <a:pt x="566" y="72"/>
                </a:cubicBezTo>
                <a:cubicBezTo>
                  <a:pt x="494" y="378"/>
                  <a:pt x="494" y="378"/>
                  <a:pt x="494" y="378"/>
                </a:cubicBezTo>
                <a:cubicBezTo>
                  <a:pt x="439" y="289"/>
                  <a:pt x="439" y="289"/>
                  <a:pt x="439" y="289"/>
                </a:cubicBezTo>
                <a:cubicBezTo>
                  <a:pt x="318" y="352"/>
                  <a:pt x="235" y="478"/>
                  <a:pt x="235" y="623"/>
                </a:cubicBezTo>
                <a:cubicBezTo>
                  <a:pt x="235" y="623"/>
                  <a:pt x="235" y="623"/>
                  <a:pt x="235" y="623"/>
                </a:cubicBezTo>
                <a:cubicBezTo>
                  <a:pt x="235" y="1052"/>
                  <a:pt x="235" y="1052"/>
                  <a:pt x="235" y="1052"/>
                </a:cubicBezTo>
                <a:cubicBezTo>
                  <a:pt x="0" y="1052"/>
                  <a:pt x="0" y="1052"/>
                  <a:pt x="0" y="1052"/>
                </a:cubicBezTo>
                <a:cubicBezTo>
                  <a:pt x="0" y="623"/>
                  <a:pt x="0" y="623"/>
                  <a:pt x="0" y="623"/>
                </a:cubicBezTo>
                <a:cubicBezTo>
                  <a:pt x="0" y="623"/>
                  <a:pt x="0" y="623"/>
                  <a:pt x="0" y="623"/>
                </a:cubicBezTo>
                <a:cubicBezTo>
                  <a:pt x="0" y="393"/>
                  <a:pt x="127" y="193"/>
                  <a:pt x="314" y="8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64000"/>
            </a:schemeClr>
          </a:solidFill>
          <a:ln w="14288" cap="flat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balanced" dir="t"/>
          </a:scene3d>
          <a:sp3d extrusionH="190500">
            <a:bevelB w="254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/>
          </p:cNvSpPr>
          <p:nvPr/>
        </p:nvSpPr>
        <p:spPr bwMode="gray">
          <a:xfrm rot="10800000" flipH="1">
            <a:off x="8437017" y="4437325"/>
            <a:ext cx="1368000" cy="2160000"/>
          </a:xfrm>
          <a:custGeom>
            <a:avLst/>
            <a:gdLst/>
            <a:ahLst/>
            <a:cxnLst>
              <a:cxn ang="0">
                <a:pos x="251" y="89"/>
              </a:cxn>
              <a:cxn ang="0">
                <a:pos x="306" y="0"/>
              </a:cxn>
              <a:cxn ang="0">
                <a:pos x="0" y="72"/>
              </a:cxn>
              <a:cxn ang="0">
                <a:pos x="71" y="378"/>
              </a:cxn>
              <a:cxn ang="0">
                <a:pos x="126" y="289"/>
              </a:cxn>
              <a:cxn ang="0">
                <a:pos x="330" y="623"/>
              </a:cxn>
              <a:cxn ang="0">
                <a:pos x="331" y="623"/>
              </a:cxn>
              <a:cxn ang="0">
                <a:pos x="331" y="1052"/>
              </a:cxn>
              <a:cxn ang="0">
                <a:pos x="565" y="1052"/>
              </a:cxn>
              <a:cxn ang="0">
                <a:pos x="565" y="623"/>
              </a:cxn>
              <a:cxn ang="0">
                <a:pos x="565" y="623"/>
              </a:cxn>
              <a:cxn ang="0">
                <a:pos x="251" y="89"/>
              </a:cxn>
            </a:cxnLst>
            <a:rect l="0" t="0" r="r" b="b"/>
            <a:pathLst>
              <a:path w="565" h="1052">
                <a:moveTo>
                  <a:pt x="251" y="89"/>
                </a:moveTo>
                <a:cubicBezTo>
                  <a:pt x="306" y="0"/>
                  <a:pt x="306" y="0"/>
                  <a:pt x="306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71" y="378"/>
                  <a:pt x="71" y="378"/>
                  <a:pt x="71" y="378"/>
                </a:cubicBezTo>
                <a:cubicBezTo>
                  <a:pt x="126" y="289"/>
                  <a:pt x="126" y="289"/>
                  <a:pt x="126" y="289"/>
                </a:cubicBezTo>
                <a:cubicBezTo>
                  <a:pt x="247" y="352"/>
                  <a:pt x="330" y="478"/>
                  <a:pt x="330" y="623"/>
                </a:cubicBezTo>
                <a:cubicBezTo>
                  <a:pt x="331" y="623"/>
                  <a:pt x="331" y="623"/>
                  <a:pt x="331" y="623"/>
                </a:cubicBezTo>
                <a:cubicBezTo>
                  <a:pt x="331" y="1052"/>
                  <a:pt x="331" y="1052"/>
                  <a:pt x="331" y="1052"/>
                </a:cubicBezTo>
                <a:cubicBezTo>
                  <a:pt x="565" y="1052"/>
                  <a:pt x="565" y="1052"/>
                  <a:pt x="565" y="1052"/>
                </a:cubicBezTo>
                <a:cubicBezTo>
                  <a:pt x="565" y="623"/>
                  <a:pt x="565" y="623"/>
                  <a:pt x="565" y="623"/>
                </a:cubicBezTo>
                <a:cubicBezTo>
                  <a:pt x="565" y="623"/>
                  <a:pt x="565" y="623"/>
                  <a:pt x="565" y="623"/>
                </a:cubicBezTo>
                <a:cubicBezTo>
                  <a:pt x="565" y="393"/>
                  <a:pt x="438" y="193"/>
                  <a:pt x="251" y="8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42000"/>
            </a:schemeClr>
          </a:solidFill>
          <a:ln w="14288" cap="flat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balanced" dir="t"/>
          </a:scene3d>
          <a:sp3d extrusionH="190500">
            <a:bevelB w="254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/>
        </p:nvSpPr>
        <p:spPr bwMode="gray">
          <a:xfrm rot="10800000" flipH="1">
            <a:off x="14366365" y="4437325"/>
            <a:ext cx="1368000" cy="2160000"/>
          </a:xfrm>
          <a:custGeom>
            <a:avLst/>
            <a:gdLst/>
            <a:ahLst/>
            <a:cxnLst>
              <a:cxn ang="0">
                <a:pos x="314" y="89"/>
              </a:cxn>
              <a:cxn ang="0">
                <a:pos x="259" y="0"/>
              </a:cxn>
              <a:cxn ang="0">
                <a:pos x="566" y="72"/>
              </a:cxn>
              <a:cxn ang="0">
                <a:pos x="494" y="378"/>
              </a:cxn>
              <a:cxn ang="0">
                <a:pos x="439" y="289"/>
              </a:cxn>
              <a:cxn ang="0">
                <a:pos x="235" y="623"/>
              </a:cxn>
              <a:cxn ang="0">
                <a:pos x="235" y="623"/>
              </a:cxn>
              <a:cxn ang="0">
                <a:pos x="235" y="1052"/>
              </a:cxn>
              <a:cxn ang="0">
                <a:pos x="0" y="1052"/>
              </a:cxn>
              <a:cxn ang="0">
                <a:pos x="0" y="623"/>
              </a:cxn>
              <a:cxn ang="0">
                <a:pos x="0" y="623"/>
              </a:cxn>
              <a:cxn ang="0">
                <a:pos x="314" y="89"/>
              </a:cxn>
            </a:cxnLst>
            <a:rect l="0" t="0" r="r" b="b"/>
            <a:pathLst>
              <a:path w="566" h="1052">
                <a:moveTo>
                  <a:pt x="314" y="89"/>
                </a:moveTo>
                <a:cubicBezTo>
                  <a:pt x="259" y="0"/>
                  <a:pt x="259" y="0"/>
                  <a:pt x="259" y="0"/>
                </a:cubicBezTo>
                <a:cubicBezTo>
                  <a:pt x="566" y="72"/>
                  <a:pt x="566" y="72"/>
                  <a:pt x="566" y="72"/>
                </a:cubicBezTo>
                <a:cubicBezTo>
                  <a:pt x="494" y="378"/>
                  <a:pt x="494" y="378"/>
                  <a:pt x="494" y="378"/>
                </a:cubicBezTo>
                <a:cubicBezTo>
                  <a:pt x="439" y="289"/>
                  <a:pt x="439" y="289"/>
                  <a:pt x="439" y="289"/>
                </a:cubicBezTo>
                <a:cubicBezTo>
                  <a:pt x="318" y="352"/>
                  <a:pt x="235" y="478"/>
                  <a:pt x="235" y="623"/>
                </a:cubicBezTo>
                <a:cubicBezTo>
                  <a:pt x="235" y="623"/>
                  <a:pt x="235" y="623"/>
                  <a:pt x="235" y="623"/>
                </a:cubicBezTo>
                <a:cubicBezTo>
                  <a:pt x="235" y="1052"/>
                  <a:pt x="235" y="1052"/>
                  <a:pt x="235" y="1052"/>
                </a:cubicBezTo>
                <a:cubicBezTo>
                  <a:pt x="0" y="1052"/>
                  <a:pt x="0" y="1052"/>
                  <a:pt x="0" y="1052"/>
                </a:cubicBezTo>
                <a:cubicBezTo>
                  <a:pt x="0" y="623"/>
                  <a:pt x="0" y="623"/>
                  <a:pt x="0" y="623"/>
                </a:cubicBezTo>
                <a:cubicBezTo>
                  <a:pt x="0" y="623"/>
                  <a:pt x="0" y="623"/>
                  <a:pt x="0" y="623"/>
                </a:cubicBezTo>
                <a:cubicBezTo>
                  <a:pt x="0" y="393"/>
                  <a:pt x="127" y="193"/>
                  <a:pt x="314" y="8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42000"/>
            </a:schemeClr>
          </a:solidFill>
          <a:ln w="14288" cap="flat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balanced" dir="t"/>
          </a:scene3d>
          <a:sp3d extrusionH="190500">
            <a:bevelB w="254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34"/>
          <p:cNvSpPr/>
          <p:nvPr/>
        </p:nvSpPr>
        <p:spPr>
          <a:xfrm>
            <a:off x="2668508" y="901535"/>
            <a:ext cx="18604773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it-IT" dirty="0"/>
              <a:t>RISORSE DESTINATE ALLA STRATEGIA TURISTICA AREE INTERNE CON LE ADDIZIONALITA’</a:t>
            </a:r>
            <a:endParaRPr dirty="0"/>
          </a:p>
        </p:txBody>
      </p:sp>
      <p:pic>
        <p:nvPicPr>
          <p:cNvPr id="1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1795" y="605677"/>
            <a:ext cx="1524001" cy="152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1953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ern mit 10 Zacken 2"/>
          <p:cNvSpPr/>
          <p:nvPr/>
        </p:nvSpPr>
        <p:spPr bwMode="gray">
          <a:xfrm>
            <a:off x="6356475" y="6121932"/>
            <a:ext cx="1997156" cy="2027918"/>
          </a:xfrm>
          <a:custGeom>
            <a:avLst/>
            <a:gdLst/>
            <a:ahLst/>
            <a:cxnLst/>
            <a:rect l="l" t="t" r="r" b="b"/>
            <a:pathLst>
              <a:path w="2533344" h="2600326">
                <a:moveTo>
                  <a:pt x="1266672" y="0"/>
                </a:moveTo>
                <a:lnTo>
                  <a:pt x="1339170" y="3661"/>
                </a:lnTo>
                <a:lnTo>
                  <a:pt x="1457885" y="251408"/>
                </a:lnTo>
                <a:cubicBezTo>
                  <a:pt x="1561580" y="269235"/>
                  <a:pt x="1659906" y="302927"/>
                  <a:pt x="1750268" y="350124"/>
                </a:cubicBezTo>
                <a:lnTo>
                  <a:pt x="1991109" y="220531"/>
                </a:lnTo>
                <a:cubicBezTo>
                  <a:pt x="2036620" y="250963"/>
                  <a:pt x="2080021" y="284302"/>
                  <a:pt x="2120338" y="321108"/>
                </a:cubicBezTo>
                <a:lnTo>
                  <a:pt x="2062499" y="591468"/>
                </a:lnTo>
                <a:cubicBezTo>
                  <a:pt x="2119330" y="653482"/>
                  <a:pt x="2167975" y="722932"/>
                  <a:pt x="2207697" y="797852"/>
                </a:cubicBezTo>
                <a:lnTo>
                  <a:pt x="2476711" y="827001"/>
                </a:lnTo>
                <a:cubicBezTo>
                  <a:pt x="2501074" y="885824"/>
                  <a:pt x="2520045" y="947222"/>
                  <a:pt x="2533344" y="1010613"/>
                </a:cubicBezTo>
                <a:lnTo>
                  <a:pt x="2327763" y="1189772"/>
                </a:lnTo>
                <a:cubicBezTo>
                  <a:pt x="2331560" y="1226056"/>
                  <a:pt x="2333472" y="1262886"/>
                  <a:pt x="2333472" y="1300163"/>
                </a:cubicBezTo>
                <a:cubicBezTo>
                  <a:pt x="2333472" y="1337440"/>
                  <a:pt x="2331560" y="1374269"/>
                  <a:pt x="2327764" y="1410553"/>
                </a:cubicBezTo>
                <a:lnTo>
                  <a:pt x="2533344" y="1589712"/>
                </a:lnTo>
                <a:cubicBezTo>
                  <a:pt x="2520046" y="1653103"/>
                  <a:pt x="2501075" y="1714501"/>
                  <a:pt x="2476711" y="1773324"/>
                </a:cubicBezTo>
                <a:lnTo>
                  <a:pt x="2207697" y="1802472"/>
                </a:lnTo>
                <a:cubicBezTo>
                  <a:pt x="2167976" y="1877393"/>
                  <a:pt x="2119331" y="1946844"/>
                  <a:pt x="2062500" y="2008858"/>
                </a:cubicBezTo>
                <a:lnTo>
                  <a:pt x="2120339" y="2279218"/>
                </a:lnTo>
                <a:cubicBezTo>
                  <a:pt x="2080021" y="2316024"/>
                  <a:pt x="2036621" y="2349362"/>
                  <a:pt x="1991110" y="2379795"/>
                </a:cubicBezTo>
                <a:lnTo>
                  <a:pt x="1750270" y="2250202"/>
                </a:lnTo>
                <a:cubicBezTo>
                  <a:pt x="1659906" y="2297399"/>
                  <a:pt x="1561580" y="2331091"/>
                  <a:pt x="1457884" y="2348919"/>
                </a:cubicBezTo>
                <a:lnTo>
                  <a:pt x="1339169" y="2596665"/>
                </a:lnTo>
                <a:cubicBezTo>
                  <a:pt x="1315233" y="2599656"/>
                  <a:pt x="1291031" y="2600326"/>
                  <a:pt x="1266672" y="2600326"/>
                </a:cubicBezTo>
                <a:lnTo>
                  <a:pt x="1194173" y="2596665"/>
                </a:lnTo>
                <a:lnTo>
                  <a:pt x="1075458" y="2348918"/>
                </a:lnTo>
                <a:cubicBezTo>
                  <a:pt x="971763" y="2331091"/>
                  <a:pt x="873436" y="2297399"/>
                  <a:pt x="783073" y="2250201"/>
                </a:cubicBezTo>
                <a:lnTo>
                  <a:pt x="542233" y="2379794"/>
                </a:lnTo>
                <a:cubicBezTo>
                  <a:pt x="496722" y="2349361"/>
                  <a:pt x="453321" y="2316022"/>
                  <a:pt x="413004" y="2279217"/>
                </a:cubicBezTo>
                <a:lnTo>
                  <a:pt x="470843" y="2008857"/>
                </a:lnTo>
                <a:cubicBezTo>
                  <a:pt x="414013" y="1946843"/>
                  <a:pt x="365368" y="1877392"/>
                  <a:pt x="325647" y="1802473"/>
                </a:cubicBezTo>
                <a:lnTo>
                  <a:pt x="56633" y="1773324"/>
                </a:lnTo>
                <a:cubicBezTo>
                  <a:pt x="32270" y="1714500"/>
                  <a:pt x="13298" y="1653102"/>
                  <a:pt x="0" y="1589710"/>
                </a:cubicBezTo>
                <a:lnTo>
                  <a:pt x="205581" y="1410552"/>
                </a:lnTo>
                <a:cubicBezTo>
                  <a:pt x="201784" y="1374268"/>
                  <a:pt x="199872" y="1337439"/>
                  <a:pt x="199872" y="1300163"/>
                </a:cubicBezTo>
                <a:cubicBezTo>
                  <a:pt x="199872" y="1262887"/>
                  <a:pt x="201784" y="1226057"/>
                  <a:pt x="205581" y="1189773"/>
                </a:cubicBezTo>
                <a:lnTo>
                  <a:pt x="0" y="1010614"/>
                </a:lnTo>
                <a:cubicBezTo>
                  <a:pt x="13299" y="947223"/>
                  <a:pt x="32270" y="885824"/>
                  <a:pt x="56634" y="827000"/>
                </a:cubicBezTo>
                <a:lnTo>
                  <a:pt x="325648" y="797852"/>
                </a:lnTo>
                <a:cubicBezTo>
                  <a:pt x="365369" y="722933"/>
                  <a:pt x="414013" y="653483"/>
                  <a:pt x="470844" y="591470"/>
                </a:cubicBezTo>
                <a:lnTo>
                  <a:pt x="413004" y="321110"/>
                </a:lnTo>
                <a:cubicBezTo>
                  <a:pt x="453322" y="284303"/>
                  <a:pt x="496723" y="250964"/>
                  <a:pt x="542235" y="220531"/>
                </a:cubicBezTo>
                <a:lnTo>
                  <a:pt x="783075" y="350124"/>
                </a:lnTo>
                <a:cubicBezTo>
                  <a:pt x="873438" y="302927"/>
                  <a:pt x="971763" y="269236"/>
                  <a:pt x="1075457" y="251408"/>
                </a:cubicBezTo>
                <a:lnTo>
                  <a:pt x="1194172" y="3661"/>
                </a:lnTo>
                <a:cubicBezTo>
                  <a:pt x="1218109" y="670"/>
                  <a:pt x="1242313" y="0"/>
                  <a:pt x="126667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llipse 14"/>
          <p:cNvSpPr/>
          <p:nvPr/>
        </p:nvSpPr>
        <p:spPr bwMode="gray">
          <a:xfrm rot="20260665">
            <a:off x="5011200" y="7443829"/>
            <a:ext cx="1710552" cy="1600741"/>
          </a:xfrm>
          <a:custGeom>
            <a:avLst/>
            <a:gdLst/>
            <a:ahLst/>
            <a:cxnLst/>
            <a:rect l="l" t="t" r="r" b="b"/>
            <a:pathLst>
              <a:path w="2232872" h="2305046">
                <a:moveTo>
                  <a:pt x="1116436" y="0"/>
                </a:moveTo>
                <a:lnTo>
                  <a:pt x="1170301" y="2720"/>
                </a:lnTo>
                <a:lnTo>
                  <a:pt x="1244226" y="411696"/>
                </a:lnTo>
                <a:cubicBezTo>
                  <a:pt x="1322756" y="424307"/>
                  <a:pt x="1397005" y="449859"/>
                  <a:pt x="1463514" y="488592"/>
                </a:cubicBezTo>
                <a:lnTo>
                  <a:pt x="1770590" y="204137"/>
                </a:lnTo>
                <a:cubicBezTo>
                  <a:pt x="1801882" y="225129"/>
                  <a:pt x="1831778" y="248030"/>
                  <a:pt x="1860089" y="272760"/>
                </a:cubicBezTo>
                <a:lnTo>
                  <a:pt x="1667752" y="643759"/>
                </a:lnTo>
                <a:cubicBezTo>
                  <a:pt x="1715976" y="692624"/>
                  <a:pt x="1755716" y="749417"/>
                  <a:pt x="1784264" y="812622"/>
                </a:cubicBezTo>
                <a:lnTo>
                  <a:pt x="2197341" y="755690"/>
                </a:lnTo>
                <a:cubicBezTo>
                  <a:pt x="2212450" y="792801"/>
                  <a:pt x="2224352" y="831309"/>
                  <a:pt x="2232872" y="870962"/>
                </a:cubicBezTo>
                <a:lnTo>
                  <a:pt x="1862114" y="1056515"/>
                </a:lnTo>
                <a:cubicBezTo>
                  <a:pt x="1866842" y="1087891"/>
                  <a:pt x="1868910" y="1119966"/>
                  <a:pt x="1868910" y="1152523"/>
                </a:cubicBezTo>
                <a:cubicBezTo>
                  <a:pt x="1868910" y="1185080"/>
                  <a:pt x="1866842" y="1217154"/>
                  <a:pt x="1862115" y="1248530"/>
                </a:cubicBezTo>
                <a:lnTo>
                  <a:pt x="2232872" y="1434083"/>
                </a:lnTo>
                <a:cubicBezTo>
                  <a:pt x="2224352" y="1473736"/>
                  <a:pt x="2212450" y="1512244"/>
                  <a:pt x="2197342" y="1549354"/>
                </a:cubicBezTo>
                <a:lnTo>
                  <a:pt x="1784265" y="1492422"/>
                </a:lnTo>
                <a:cubicBezTo>
                  <a:pt x="1755717" y="1555628"/>
                  <a:pt x="1715977" y="1612421"/>
                  <a:pt x="1667752" y="1661287"/>
                </a:cubicBezTo>
                <a:lnTo>
                  <a:pt x="1860089" y="2032286"/>
                </a:lnTo>
                <a:cubicBezTo>
                  <a:pt x="1831779" y="2057016"/>
                  <a:pt x="1801883" y="2079916"/>
                  <a:pt x="1770591" y="2100909"/>
                </a:cubicBezTo>
                <a:lnTo>
                  <a:pt x="1463515" y="1816454"/>
                </a:lnTo>
                <a:cubicBezTo>
                  <a:pt x="1397006" y="1855187"/>
                  <a:pt x="1322756" y="1880740"/>
                  <a:pt x="1244226" y="1893350"/>
                </a:cubicBezTo>
                <a:lnTo>
                  <a:pt x="1170300" y="2302326"/>
                </a:lnTo>
                <a:cubicBezTo>
                  <a:pt x="1152494" y="2304630"/>
                  <a:pt x="1134514" y="2305046"/>
                  <a:pt x="1116436" y="2305046"/>
                </a:cubicBezTo>
                <a:lnTo>
                  <a:pt x="1062570" y="2302326"/>
                </a:lnTo>
                <a:lnTo>
                  <a:pt x="988644" y="1893350"/>
                </a:lnTo>
                <a:cubicBezTo>
                  <a:pt x="910114" y="1880739"/>
                  <a:pt x="835865" y="1855187"/>
                  <a:pt x="769355" y="1816453"/>
                </a:cubicBezTo>
                <a:lnTo>
                  <a:pt x="462280" y="2100908"/>
                </a:lnTo>
                <a:cubicBezTo>
                  <a:pt x="430987" y="2079915"/>
                  <a:pt x="401092" y="2057015"/>
                  <a:pt x="372781" y="2032284"/>
                </a:cubicBezTo>
                <a:lnTo>
                  <a:pt x="565118" y="1661285"/>
                </a:lnTo>
                <a:cubicBezTo>
                  <a:pt x="516894" y="1612420"/>
                  <a:pt x="477155" y="1555627"/>
                  <a:pt x="448607" y="1492422"/>
                </a:cubicBezTo>
                <a:lnTo>
                  <a:pt x="35530" y="1549354"/>
                </a:lnTo>
                <a:cubicBezTo>
                  <a:pt x="20421" y="1512243"/>
                  <a:pt x="8520" y="1473735"/>
                  <a:pt x="0" y="1434082"/>
                </a:cubicBezTo>
                <a:lnTo>
                  <a:pt x="370757" y="1248529"/>
                </a:lnTo>
                <a:cubicBezTo>
                  <a:pt x="366030" y="1217153"/>
                  <a:pt x="363962" y="1185080"/>
                  <a:pt x="363962" y="1152523"/>
                </a:cubicBezTo>
                <a:cubicBezTo>
                  <a:pt x="363962" y="1119966"/>
                  <a:pt x="366030" y="1087892"/>
                  <a:pt x="370758" y="1056516"/>
                </a:cubicBezTo>
                <a:lnTo>
                  <a:pt x="0" y="870963"/>
                </a:lnTo>
                <a:cubicBezTo>
                  <a:pt x="8520" y="831310"/>
                  <a:pt x="20422" y="792801"/>
                  <a:pt x="35531" y="755690"/>
                </a:cubicBezTo>
                <a:lnTo>
                  <a:pt x="448608" y="812622"/>
                </a:lnTo>
                <a:cubicBezTo>
                  <a:pt x="477156" y="749418"/>
                  <a:pt x="516895" y="692625"/>
                  <a:pt x="565119" y="643761"/>
                </a:cubicBezTo>
                <a:lnTo>
                  <a:pt x="372782" y="272761"/>
                </a:lnTo>
                <a:cubicBezTo>
                  <a:pt x="401092" y="248031"/>
                  <a:pt x="430988" y="225130"/>
                  <a:pt x="462281" y="204137"/>
                </a:cubicBezTo>
                <a:lnTo>
                  <a:pt x="769357" y="488592"/>
                </a:lnTo>
                <a:cubicBezTo>
                  <a:pt x="835865" y="449859"/>
                  <a:pt x="910114" y="424307"/>
                  <a:pt x="988643" y="411697"/>
                </a:cubicBezTo>
                <a:lnTo>
                  <a:pt x="1062569" y="2720"/>
                </a:lnTo>
                <a:cubicBezTo>
                  <a:pt x="1080376" y="416"/>
                  <a:pt x="1098358" y="0"/>
                  <a:pt x="11164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hteck 28"/>
          <p:cNvSpPr/>
          <p:nvPr/>
        </p:nvSpPr>
        <p:spPr bwMode="gray">
          <a:xfrm>
            <a:off x="4626091" y="5118801"/>
            <a:ext cx="4474052" cy="8185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ctr" defTabSz="801688" eaLnBrk="0"/>
            <a:r>
              <a:rPr lang="en-US" sz="3000" b="1" dirty="0" err="1">
                <a:solidFill>
                  <a:schemeClr val="tx1"/>
                </a:solidFill>
                <a:latin typeface="+mn-lt"/>
                <a:cs typeface="Arial" charset="0"/>
              </a:rPr>
              <a:t>Crisi</a:t>
            </a:r>
            <a:r>
              <a:rPr lang="en-US" sz="3000" b="1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  <a:cs typeface="Arial" charset="0"/>
              </a:rPr>
              <a:t>Demografica</a:t>
            </a:r>
            <a:endParaRPr lang="en-US" sz="3000" b="1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9" name="Rechteck 29"/>
          <p:cNvSpPr/>
          <p:nvPr/>
        </p:nvSpPr>
        <p:spPr bwMode="gray">
          <a:xfrm>
            <a:off x="6987611" y="8237462"/>
            <a:ext cx="4512122" cy="159623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ctr" defTabSz="801688" eaLnBrk="0"/>
            <a:r>
              <a:rPr lang="en-US" sz="3000" b="1" dirty="0" err="1">
                <a:solidFill>
                  <a:schemeClr val="tx1"/>
                </a:solidFill>
                <a:latin typeface="+mn-lt"/>
                <a:cs typeface="Arial" charset="0"/>
              </a:rPr>
              <a:t>Isolamento</a:t>
            </a:r>
            <a:r>
              <a:rPr lang="en-US" sz="3000" b="1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  <a:cs typeface="Arial" charset="0"/>
              </a:rPr>
              <a:t>Geografico</a:t>
            </a:r>
            <a:endParaRPr lang="en-US" sz="3000" b="1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0" name="Rechteck 30"/>
          <p:cNvSpPr/>
          <p:nvPr/>
        </p:nvSpPr>
        <p:spPr bwMode="gray">
          <a:xfrm>
            <a:off x="1196981" y="6809735"/>
            <a:ext cx="3976576" cy="143446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ctr" defTabSz="801688" eaLnBrk="0"/>
            <a:r>
              <a:rPr lang="it-IT" sz="3000" b="1" dirty="0">
                <a:solidFill>
                  <a:schemeClr val="tx1"/>
                </a:solidFill>
                <a:latin typeface="+mn-lt"/>
                <a:cs typeface="Arial" charset="0"/>
              </a:rPr>
              <a:t>Carenze Nei Servizi Essenziali Mobilita Sanita Istruzione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760220" y="2551814"/>
            <a:ext cx="5339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Helvetica"/>
                <a:cs typeface="Helvetica"/>
              </a:rPr>
              <a:t>Situazione del territorio</a:t>
            </a:r>
          </a:p>
        </p:txBody>
      </p:sp>
      <p:sp>
        <p:nvSpPr>
          <p:cNvPr id="12" name="Ellipse 14"/>
          <p:cNvSpPr/>
          <p:nvPr/>
        </p:nvSpPr>
        <p:spPr bwMode="gray">
          <a:xfrm rot="20260665">
            <a:off x="8058102" y="5141627"/>
            <a:ext cx="2405551" cy="2609013"/>
          </a:xfrm>
          <a:custGeom>
            <a:avLst/>
            <a:gdLst/>
            <a:ahLst/>
            <a:cxnLst/>
            <a:rect l="l" t="t" r="r" b="b"/>
            <a:pathLst>
              <a:path w="2232872" h="2305046">
                <a:moveTo>
                  <a:pt x="1116436" y="0"/>
                </a:moveTo>
                <a:lnTo>
                  <a:pt x="1170301" y="2720"/>
                </a:lnTo>
                <a:lnTo>
                  <a:pt x="1244226" y="411696"/>
                </a:lnTo>
                <a:cubicBezTo>
                  <a:pt x="1322756" y="424307"/>
                  <a:pt x="1397005" y="449859"/>
                  <a:pt x="1463514" y="488592"/>
                </a:cubicBezTo>
                <a:lnTo>
                  <a:pt x="1770590" y="204137"/>
                </a:lnTo>
                <a:cubicBezTo>
                  <a:pt x="1801882" y="225129"/>
                  <a:pt x="1831778" y="248030"/>
                  <a:pt x="1860089" y="272760"/>
                </a:cubicBezTo>
                <a:lnTo>
                  <a:pt x="1667752" y="643759"/>
                </a:lnTo>
                <a:cubicBezTo>
                  <a:pt x="1715976" y="692624"/>
                  <a:pt x="1755716" y="749417"/>
                  <a:pt x="1784264" y="812622"/>
                </a:cubicBezTo>
                <a:lnTo>
                  <a:pt x="2197341" y="755690"/>
                </a:lnTo>
                <a:cubicBezTo>
                  <a:pt x="2212450" y="792801"/>
                  <a:pt x="2224352" y="831309"/>
                  <a:pt x="2232872" y="870962"/>
                </a:cubicBezTo>
                <a:lnTo>
                  <a:pt x="1862114" y="1056515"/>
                </a:lnTo>
                <a:cubicBezTo>
                  <a:pt x="1866842" y="1087891"/>
                  <a:pt x="1868910" y="1119966"/>
                  <a:pt x="1868910" y="1152523"/>
                </a:cubicBezTo>
                <a:cubicBezTo>
                  <a:pt x="1868910" y="1185080"/>
                  <a:pt x="1866842" y="1217154"/>
                  <a:pt x="1862115" y="1248530"/>
                </a:cubicBezTo>
                <a:lnTo>
                  <a:pt x="2232872" y="1434083"/>
                </a:lnTo>
                <a:cubicBezTo>
                  <a:pt x="2224352" y="1473736"/>
                  <a:pt x="2212450" y="1512244"/>
                  <a:pt x="2197342" y="1549354"/>
                </a:cubicBezTo>
                <a:lnTo>
                  <a:pt x="1784265" y="1492422"/>
                </a:lnTo>
                <a:cubicBezTo>
                  <a:pt x="1755717" y="1555628"/>
                  <a:pt x="1715977" y="1612421"/>
                  <a:pt x="1667752" y="1661287"/>
                </a:cubicBezTo>
                <a:lnTo>
                  <a:pt x="1860089" y="2032286"/>
                </a:lnTo>
                <a:cubicBezTo>
                  <a:pt x="1831779" y="2057016"/>
                  <a:pt x="1801883" y="2079916"/>
                  <a:pt x="1770591" y="2100909"/>
                </a:cubicBezTo>
                <a:lnTo>
                  <a:pt x="1463515" y="1816454"/>
                </a:lnTo>
                <a:cubicBezTo>
                  <a:pt x="1397006" y="1855187"/>
                  <a:pt x="1322756" y="1880740"/>
                  <a:pt x="1244226" y="1893350"/>
                </a:cubicBezTo>
                <a:lnTo>
                  <a:pt x="1170300" y="2302326"/>
                </a:lnTo>
                <a:cubicBezTo>
                  <a:pt x="1152494" y="2304630"/>
                  <a:pt x="1134514" y="2305046"/>
                  <a:pt x="1116436" y="2305046"/>
                </a:cubicBezTo>
                <a:lnTo>
                  <a:pt x="1062570" y="2302326"/>
                </a:lnTo>
                <a:lnTo>
                  <a:pt x="988644" y="1893350"/>
                </a:lnTo>
                <a:cubicBezTo>
                  <a:pt x="910114" y="1880739"/>
                  <a:pt x="835865" y="1855187"/>
                  <a:pt x="769355" y="1816453"/>
                </a:cubicBezTo>
                <a:lnTo>
                  <a:pt x="462280" y="2100908"/>
                </a:lnTo>
                <a:cubicBezTo>
                  <a:pt x="430987" y="2079915"/>
                  <a:pt x="401092" y="2057015"/>
                  <a:pt x="372781" y="2032284"/>
                </a:cubicBezTo>
                <a:lnTo>
                  <a:pt x="565118" y="1661285"/>
                </a:lnTo>
                <a:cubicBezTo>
                  <a:pt x="516894" y="1612420"/>
                  <a:pt x="477155" y="1555627"/>
                  <a:pt x="448607" y="1492422"/>
                </a:cubicBezTo>
                <a:lnTo>
                  <a:pt x="35530" y="1549354"/>
                </a:lnTo>
                <a:cubicBezTo>
                  <a:pt x="20421" y="1512243"/>
                  <a:pt x="8520" y="1473735"/>
                  <a:pt x="0" y="1434082"/>
                </a:cubicBezTo>
                <a:lnTo>
                  <a:pt x="370757" y="1248529"/>
                </a:lnTo>
                <a:cubicBezTo>
                  <a:pt x="366030" y="1217153"/>
                  <a:pt x="363962" y="1185080"/>
                  <a:pt x="363962" y="1152523"/>
                </a:cubicBezTo>
                <a:cubicBezTo>
                  <a:pt x="363962" y="1119966"/>
                  <a:pt x="366030" y="1087892"/>
                  <a:pt x="370758" y="1056516"/>
                </a:cubicBezTo>
                <a:lnTo>
                  <a:pt x="0" y="870963"/>
                </a:lnTo>
                <a:cubicBezTo>
                  <a:pt x="8520" y="831310"/>
                  <a:pt x="20422" y="792801"/>
                  <a:pt x="35531" y="755690"/>
                </a:cubicBezTo>
                <a:lnTo>
                  <a:pt x="448608" y="812622"/>
                </a:lnTo>
                <a:cubicBezTo>
                  <a:pt x="477156" y="749418"/>
                  <a:pt x="516895" y="692625"/>
                  <a:pt x="565119" y="643761"/>
                </a:cubicBezTo>
                <a:lnTo>
                  <a:pt x="372782" y="272761"/>
                </a:lnTo>
                <a:cubicBezTo>
                  <a:pt x="401092" y="248031"/>
                  <a:pt x="430988" y="225130"/>
                  <a:pt x="462281" y="204137"/>
                </a:cubicBezTo>
                <a:lnTo>
                  <a:pt x="769357" y="488592"/>
                </a:lnTo>
                <a:cubicBezTo>
                  <a:pt x="835865" y="449859"/>
                  <a:pt x="910114" y="424307"/>
                  <a:pt x="988643" y="411697"/>
                </a:cubicBezTo>
                <a:lnTo>
                  <a:pt x="1062569" y="2720"/>
                </a:lnTo>
                <a:cubicBezTo>
                  <a:pt x="1080376" y="416"/>
                  <a:pt x="1098358" y="0"/>
                  <a:pt x="11164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Trapezoid 11"/>
          <p:cNvSpPr/>
          <p:nvPr/>
        </p:nvSpPr>
        <p:spPr bwMode="gray">
          <a:xfrm rot="16200000" flipH="1">
            <a:off x="10312987" y="6503916"/>
            <a:ext cx="4525963" cy="2100555"/>
          </a:xfrm>
          <a:prstGeom prst="trapezoid">
            <a:avLst>
              <a:gd name="adj" fmla="val 4025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" lIns="0" tIns="0" rIns="0" bIns="0" rtlCol="0" anchor="ctr"/>
          <a:lstStyle/>
          <a:p>
            <a:endParaRPr lang="en-US" sz="2000" b="1" dirty="0"/>
          </a:p>
        </p:txBody>
      </p:sp>
      <p:sp>
        <p:nvSpPr>
          <p:cNvPr id="15" name="Rettangolo 14"/>
          <p:cNvSpPr/>
          <p:nvPr/>
        </p:nvSpPr>
        <p:spPr>
          <a:xfrm>
            <a:off x="16337930" y="2551814"/>
            <a:ext cx="3903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Helvetica"/>
                <a:cs typeface="Helvetica"/>
              </a:rPr>
              <a:t>Strategia attivata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13804557" y="5308678"/>
            <a:ext cx="8970380" cy="140571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08000" tIns="72000" rIns="108000" bIns="72000" anchor="ctr"/>
          <a:lstStyle/>
          <a:p>
            <a:pPr algn="ctr">
              <a:spcAft>
                <a:spcPts val="800"/>
              </a:spcAft>
              <a:buClr>
                <a:srgbClr val="969696"/>
              </a:buClr>
            </a:pPr>
            <a:r>
              <a:rPr lang="en-US" sz="3000" dirty="0">
                <a:solidFill>
                  <a:schemeClr val="bg1"/>
                </a:solidFill>
                <a:latin typeface="+mn-lt"/>
                <a:cs typeface="Arial" charset="0"/>
              </a:rPr>
              <a:t>Economia </a:t>
            </a:r>
            <a:r>
              <a:rPr lang="en-US" sz="3000" dirty="0" err="1">
                <a:solidFill>
                  <a:schemeClr val="bg1"/>
                </a:solidFill>
                <a:latin typeface="+mn-lt"/>
                <a:cs typeface="Arial" charset="0"/>
              </a:rPr>
              <a:t>Plase</a:t>
            </a:r>
            <a:r>
              <a:rPr lang="en-US" sz="3000" dirty="0">
                <a:solidFill>
                  <a:schemeClr val="bg1"/>
                </a:solidFill>
                <a:latin typeface="+mn-lt"/>
                <a:cs typeface="Arial" charset="0"/>
              </a:rPr>
              <a:t> Based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gray">
          <a:xfrm>
            <a:off x="13804557" y="6868330"/>
            <a:ext cx="8970380" cy="140571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08000" tIns="72000" rIns="108000" bIns="72000" anchor="ctr"/>
          <a:lstStyle/>
          <a:p>
            <a:pPr algn="ctr">
              <a:spcAft>
                <a:spcPts val="800"/>
              </a:spcAft>
              <a:buClr>
                <a:srgbClr val="969696"/>
              </a:buClr>
            </a:pPr>
            <a:r>
              <a:rPr lang="it-IT" sz="3000" dirty="0">
                <a:solidFill>
                  <a:schemeClr val="bg1"/>
                </a:solidFill>
                <a:latin typeface="+mn-lt"/>
                <a:cs typeface="Arial" charset="0"/>
              </a:rPr>
              <a:t>Strategia D’area Livello Centrale Regione/Comuni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3804557" y="8427980"/>
            <a:ext cx="8970380" cy="140571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08000" tIns="72000" rIns="108000" bIns="72000" anchor="ctr"/>
          <a:lstStyle/>
          <a:p>
            <a:pPr algn="ctr">
              <a:spcAft>
                <a:spcPts val="800"/>
              </a:spcAft>
              <a:buClr>
                <a:srgbClr val="969696"/>
              </a:buClr>
            </a:pPr>
            <a:r>
              <a:rPr lang="it-IT" sz="3000" dirty="0">
                <a:solidFill>
                  <a:schemeClr val="bg1"/>
                </a:solidFill>
                <a:latin typeface="+mn-lt"/>
                <a:cs typeface="Arial" charset="0"/>
              </a:rPr>
              <a:t>Coordinamento tra Politica Ordinaria e Politica di Sviluppo</a:t>
            </a:r>
            <a:endParaRPr lang="en-US" sz="3000" b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9" name="Shape 234"/>
          <p:cNvSpPr/>
          <p:nvPr/>
        </p:nvSpPr>
        <p:spPr>
          <a:xfrm>
            <a:off x="2631139" y="883828"/>
            <a:ext cx="8028160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it-IT" dirty="0"/>
              <a:t>STRATEGIA TURISTICA AREE INTERNE</a:t>
            </a:r>
            <a:endParaRPr dirty="0"/>
          </a:p>
        </p:txBody>
      </p:sp>
      <p:pic>
        <p:nvPicPr>
          <p:cNvPr id="2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1795" y="605677"/>
            <a:ext cx="1524001" cy="152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836096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/>
          <p:nvPr/>
        </p:nvSpPr>
        <p:spPr>
          <a:xfrm>
            <a:off x="10396899" y="2622647"/>
            <a:ext cx="184730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596" name="Shape 596"/>
          <p:cNvSpPr/>
          <p:nvPr/>
        </p:nvSpPr>
        <p:spPr>
          <a:xfrm>
            <a:off x="1017381" y="3235449"/>
            <a:ext cx="22080001" cy="8002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/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sz="4000" dirty="0"/>
          </a:p>
        </p:txBody>
      </p:sp>
      <p:sp>
        <p:nvSpPr>
          <p:cNvPr id="8" name="Shape 234"/>
          <p:cNvSpPr/>
          <p:nvPr/>
        </p:nvSpPr>
        <p:spPr>
          <a:xfrm>
            <a:off x="2724049" y="887352"/>
            <a:ext cx="12837169" cy="116954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it-IT" dirty="0"/>
              <a:t>STRATEGIA TURISTICA AREE INTERNE - PRINCIPALI OBIETTIVI</a:t>
            </a:r>
          </a:p>
          <a:p>
            <a:endParaRPr dirty="0"/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1795" y="605677"/>
            <a:ext cx="1524001" cy="1524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239"/>
          <p:cNvSpPr/>
          <p:nvPr/>
        </p:nvSpPr>
        <p:spPr>
          <a:xfrm>
            <a:off x="1117164" y="2286990"/>
            <a:ext cx="22180227" cy="6186307"/>
          </a:xfrm>
          <a:prstGeom prst="rect">
            <a:avLst/>
          </a:prstGeom>
          <a:solidFill>
            <a:schemeClr val="accent6">
              <a:lumMod val="60000"/>
              <a:lumOff val="40000"/>
              <a:alpha val="7000"/>
            </a:schemeClr>
          </a:solidFill>
          <a:ln w="25400">
            <a:solidFill>
              <a:schemeClr val="accent6">
                <a:lumMod val="75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000" dirty="0">
                <a:latin typeface="+mn-lt"/>
                <a:sym typeface="Helvetica"/>
              </a:rPr>
              <a:t>Sostenere i territori soggetti a </a:t>
            </a:r>
            <a:r>
              <a:rPr lang="it-IT" sz="3000" b="1" dirty="0">
                <a:latin typeface="+mn-lt"/>
                <a:sym typeface="Helvetica"/>
              </a:rPr>
              <a:t>crisi demografica</a:t>
            </a:r>
            <a:r>
              <a:rPr lang="it-IT" sz="3000" dirty="0">
                <a:latin typeface="+mn-lt"/>
                <a:sym typeface="Helvetica"/>
              </a:rPr>
              <a:t>, </a:t>
            </a:r>
            <a:r>
              <a:rPr lang="it-IT" sz="3000" b="1" dirty="0">
                <a:latin typeface="+mn-lt"/>
                <a:sym typeface="Helvetica"/>
              </a:rPr>
              <a:t>isolamento geografico </a:t>
            </a:r>
            <a:r>
              <a:rPr lang="it-IT" sz="3000" dirty="0">
                <a:latin typeface="+mn-lt"/>
                <a:sym typeface="Helvetica"/>
              </a:rPr>
              <a:t>e </a:t>
            </a:r>
            <a:r>
              <a:rPr lang="it-IT" sz="3000" b="1" dirty="0">
                <a:latin typeface="+mn-lt"/>
                <a:sym typeface="Helvetica"/>
              </a:rPr>
              <a:t>carenze</a:t>
            </a:r>
            <a:r>
              <a:rPr lang="it-IT" sz="3000" dirty="0">
                <a:latin typeface="+mn-lt"/>
                <a:sym typeface="Helvetica"/>
              </a:rPr>
              <a:t> nei </a:t>
            </a:r>
            <a:r>
              <a:rPr lang="it-IT" sz="3000" b="1" dirty="0">
                <a:latin typeface="+mn-lt"/>
                <a:sym typeface="Helvetica"/>
              </a:rPr>
              <a:t>servizi essenziali </a:t>
            </a:r>
            <a:r>
              <a:rPr lang="it-IT" sz="3000" dirty="0">
                <a:latin typeface="+mn-lt"/>
                <a:sym typeface="Helvetica"/>
              </a:rPr>
              <a:t>di cittadinanza (sanità, mobilità, istruzione) attraverso un processo di progettazione bottom up finalizzato a:</a:t>
            </a: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3000" dirty="0">
              <a:latin typeface="+mn-lt"/>
              <a:sym typeface="Helvetica"/>
            </a:endParaRPr>
          </a:p>
          <a:p>
            <a:pPr marL="742950" indent="-742950" algn="just">
              <a:buAutoNum type="alphaUcParenR"/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000" b="1" dirty="0">
                <a:latin typeface="+mn-lt"/>
                <a:sym typeface="Helvetica"/>
              </a:rPr>
              <a:t>rafforzamento dei servizi di cittadinanza </a:t>
            </a:r>
            <a:r>
              <a:rPr lang="it-IT" sz="3000" dirty="0">
                <a:latin typeface="+mn-lt"/>
                <a:sym typeface="Helvetica"/>
              </a:rPr>
              <a:t>(scuola, sanità e mobilità)</a:t>
            </a:r>
          </a:p>
          <a:p>
            <a:pPr marL="742950" indent="-742950" algn="just">
              <a:buAutoNum type="alphaUcParenR"/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000" b="1" dirty="0">
                <a:latin typeface="+mn-lt"/>
                <a:sym typeface="Helvetica"/>
              </a:rPr>
              <a:t>costruzione di traiettorie di sviluppo locale (turismo, artigianato, etc.) </a:t>
            </a:r>
          </a:p>
          <a:p>
            <a:pPr marL="742950" indent="-742950" algn="just">
              <a:buAutoNum type="alphaUcParenR"/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000" b="1" dirty="0">
                <a:latin typeface="+mn-lt"/>
                <a:sym typeface="Helvetica"/>
              </a:rPr>
              <a:t>ridefinizione offerta turistica locale </a:t>
            </a:r>
            <a:r>
              <a:rPr lang="it-IT" sz="3000" dirty="0">
                <a:latin typeface="+mn-lt"/>
                <a:sym typeface="Helvetica"/>
              </a:rPr>
              <a:t>attraverso interventi materiali e immateriali (valorizzazione patrimonio e sevizi di promozione; reti locali)</a:t>
            </a: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lang="it-IT" sz="3000" dirty="0">
              <a:latin typeface="+mn-lt"/>
              <a:sym typeface="Helvetica"/>
            </a:endParaRPr>
          </a:p>
          <a:p>
            <a:pPr algn="just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000" b="1" dirty="0">
                <a:latin typeface="+mn-lt"/>
                <a:sym typeface="Helvetica"/>
              </a:rPr>
              <a:t>4 Aree Interne lombarde individuate:</a:t>
            </a:r>
          </a:p>
          <a:p>
            <a:pPr marL="571500" indent="-571500" algn="just">
              <a:buFont typeface="Wingdings" panose="05000000000000000000" pitchFamily="2" charset="2"/>
              <a:buChar char="ü"/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000" b="1" dirty="0" err="1">
                <a:latin typeface="+mn-lt"/>
                <a:sym typeface="Helvetica"/>
              </a:rPr>
              <a:t>Valchiavenna</a:t>
            </a:r>
            <a:endParaRPr lang="it-IT" sz="3000" b="1" dirty="0">
              <a:latin typeface="+mn-lt"/>
              <a:sym typeface="Helvetica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000" b="1" dirty="0">
                <a:latin typeface="+mn-lt"/>
                <a:sym typeface="Helvetica"/>
              </a:rPr>
              <a:t>Alta Valtellina</a:t>
            </a:r>
          </a:p>
          <a:p>
            <a:pPr marL="571500" indent="-571500" algn="just">
              <a:buFont typeface="Wingdings" panose="05000000000000000000" pitchFamily="2" charset="2"/>
              <a:buChar char="ü"/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000" b="1" dirty="0">
                <a:latin typeface="+mn-lt"/>
                <a:sym typeface="Helvetica"/>
              </a:rPr>
              <a:t>Appennino lombardo-Oltrepò pavese</a:t>
            </a:r>
          </a:p>
          <a:p>
            <a:pPr marL="571500" indent="-571500" algn="just">
              <a:buFont typeface="Wingdings" panose="05000000000000000000" pitchFamily="2" charset="2"/>
              <a:buChar char="ü"/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000" b="1" dirty="0">
                <a:latin typeface="+mn-lt"/>
                <a:sym typeface="Helvetica"/>
              </a:rPr>
              <a:t>Alto Lago di Como e Valli del Lario</a:t>
            </a:r>
            <a:endParaRPr lang="it-IT" sz="3000" b="1" dirty="0">
              <a:solidFill>
                <a:srgbClr val="FFFFFF"/>
              </a:solidFill>
              <a:latin typeface="+mn-lt"/>
              <a:ea typeface="+mn-ea"/>
              <a:cs typeface="Helvetica"/>
              <a:sym typeface="Helvetica"/>
            </a:endParaRPr>
          </a:p>
        </p:txBody>
      </p:sp>
      <p:sp>
        <p:nvSpPr>
          <p:cNvPr id="2" name="Triangolo isoscele 1"/>
          <p:cNvSpPr/>
          <p:nvPr/>
        </p:nvSpPr>
        <p:spPr>
          <a:xfrm rot="10800000">
            <a:off x="7208875" y="8703386"/>
            <a:ext cx="9335386" cy="72301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25400" cap="flat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25796" y="10134735"/>
            <a:ext cx="12192000" cy="6588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Shape 239"/>
          <p:cNvSpPr/>
          <p:nvPr/>
        </p:nvSpPr>
        <p:spPr>
          <a:xfrm>
            <a:off x="1001795" y="9669030"/>
            <a:ext cx="11930086" cy="3019927"/>
          </a:xfrm>
          <a:prstGeom prst="rect">
            <a:avLst/>
          </a:prstGeom>
          <a:solidFill>
            <a:schemeClr val="accent6">
              <a:lumMod val="60000"/>
              <a:lumOff val="40000"/>
              <a:alpha val="7000"/>
            </a:schemeClr>
          </a:solidFill>
          <a:ln w="25400">
            <a:solidFill>
              <a:schemeClr val="accent6">
                <a:lumMod val="75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Azioni: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Rivitalizzare le aree, </a:t>
            </a:r>
            <a:r>
              <a:rPr lang="it-IT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aumentandone l’attrattività</a:t>
            </a:r>
            <a:r>
              <a:rPr lang="it-IT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garantendo i servizi essenziali necessari per fermare lo spopolamento, puntando ad </a:t>
            </a:r>
            <a:r>
              <a:rPr lang="it-IT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un’economia </a:t>
            </a:r>
            <a:r>
              <a:rPr lang="it-IT" sz="28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place</a:t>
            </a:r>
            <a:r>
              <a:rPr lang="it-IT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it-IT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(costruita sulle peculiarità del luogo) per la quale Comuni, Regione ed Amministrazione centrale definiscono una strategia d’Area</a:t>
            </a:r>
            <a:endParaRPr lang="it-IT" sz="1400" b="1" dirty="0">
              <a:solidFill>
                <a:srgbClr val="FFFFFF"/>
              </a:solidFill>
              <a:latin typeface="+mn-lt"/>
              <a:ea typeface="+mn-ea"/>
              <a:cs typeface="Helvetica"/>
              <a:sym typeface="Helvetica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5119498" y="10134735"/>
            <a:ext cx="7977884" cy="1567735"/>
          </a:xfrm>
          <a:prstGeom prst="rect">
            <a:avLst/>
          </a:prstGeom>
          <a:solidFill>
            <a:schemeClr val="bg1">
              <a:alpha val="7000"/>
            </a:schemeClr>
          </a:solidFill>
          <a:ln w="25400">
            <a:noFill/>
            <a:miter lim="400000"/>
          </a:ln>
        </p:spPr>
        <p:txBody>
          <a:bodyPr wrap="square" tIns="91439" bIns="91439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latin typeface="+mn-lt"/>
                <a:cs typeface="Times New Roman" panose="02020603050405020304" pitchFamily="18" charset="0"/>
              </a:rPr>
              <a:t>Coordinamento tra politiche ordinarie su servizi essenziali di cittadinanza </a:t>
            </a:r>
            <a:r>
              <a:rPr lang="it-IT" sz="2800" dirty="0">
                <a:latin typeface="+mn-lt"/>
                <a:cs typeface="Times New Roman" panose="02020603050405020304" pitchFamily="18" charset="0"/>
              </a:rPr>
              <a:t>(mobilità, sanità ed istruzione) e </a:t>
            </a:r>
            <a:r>
              <a:rPr lang="it-IT" sz="2800" b="1" dirty="0">
                <a:latin typeface="+mn-lt"/>
                <a:cs typeface="Times New Roman" panose="02020603050405020304" pitchFamily="18" charset="0"/>
              </a:rPr>
              <a:t>Politiche di Sviluppo </a:t>
            </a:r>
          </a:p>
        </p:txBody>
      </p:sp>
      <p:pic>
        <p:nvPicPr>
          <p:cNvPr id="15" name="Picture 2" descr="exclamation icon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796" y="10347618"/>
            <a:ext cx="703785" cy="70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0361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17698166" y="3857708"/>
            <a:ext cx="1" cy="1052814"/>
          </a:xfrm>
          <a:prstGeom prst="line">
            <a:avLst/>
          </a:prstGeom>
          <a:ln w="76200">
            <a:solidFill>
              <a:srgbClr val="23B8CC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4422444" y="716848"/>
            <a:ext cx="15569669" cy="1046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spcBef>
                <a:spcPts val="2000"/>
              </a:spcBef>
              <a:defRPr sz="56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    </a:t>
            </a:r>
          </a:p>
        </p:txBody>
      </p:sp>
      <p:sp>
        <p:nvSpPr>
          <p:cNvPr id="207" name="Shape 207"/>
          <p:cNvSpPr/>
          <p:nvPr/>
        </p:nvSpPr>
        <p:spPr>
          <a:xfrm>
            <a:off x="1793683" y="4907074"/>
            <a:ext cx="9633872" cy="1338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449,355 </a:t>
            </a:r>
            <a:r>
              <a:rPr dirty="0" err="1"/>
              <a:t>mln</a:t>
            </a:r>
            <a:r>
              <a:rPr dirty="0"/>
              <a:t> €</a:t>
            </a:r>
            <a:r>
              <a:rPr sz="3600" dirty="0"/>
              <a:t> </a:t>
            </a:r>
          </a:p>
          <a:p>
            <a:pPr algn="ctr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RICERCA &amp; INNOVAZIONE</a:t>
            </a:r>
          </a:p>
        </p:txBody>
      </p:sp>
      <p:sp>
        <p:nvSpPr>
          <p:cNvPr id="208" name="Shape 208"/>
          <p:cNvSpPr/>
          <p:nvPr/>
        </p:nvSpPr>
        <p:spPr>
          <a:xfrm>
            <a:off x="12346464" y="4907074"/>
            <a:ext cx="10794973" cy="13542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514,645 </a:t>
            </a:r>
            <a:r>
              <a:rPr dirty="0" err="1"/>
              <a:t>mln</a:t>
            </a:r>
            <a:r>
              <a:rPr dirty="0"/>
              <a:t> €</a:t>
            </a:r>
          </a:p>
          <a:p>
            <a:pPr algn="ctr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rPr dirty="0" smtClean="0"/>
              <a:t>COMPETITIVIT</a:t>
            </a:r>
            <a:r>
              <a:rPr lang="it-IT" dirty="0" smtClean="0"/>
              <a:t>À </a:t>
            </a:r>
            <a:r>
              <a:rPr dirty="0" smtClean="0"/>
              <a:t>PMI</a:t>
            </a:r>
            <a:endParaRPr dirty="0"/>
          </a:p>
        </p:txBody>
      </p:sp>
      <p:pic>
        <p:nvPicPr>
          <p:cNvPr id="209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8156" y="4823913"/>
            <a:ext cx="1599858" cy="1530302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6691032" y="6261289"/>
            <a:ext cx="1" cy="416727"/>
          </a:xfrm>
          <a:prstGeom prst="line">
            <a:avLst/>
          </a:prstGeom>
          <a:ln w="76200">
            <a:solidFill>
              <a:srgbClr val="FFC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211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683132" y="4823913"/>
            <a:ext cx="1593271" cy="1524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17743949" y="6261289"/>
            <a:ext cx="1" cy="416727"/>
          </a:xfrm>
          <a:prstGeom prst="line">
            <a:avLst/>
          </a:prstGeom>
          <a:ln w="76200">
            <a:solidFill>
              <a:srgbClr val="23B8CC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909781" y="907348"/>
            <a:ext cx="10371749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POR FESR 2014-2020 – ASSI R&amp;I E </a:t>
            </a:r>
            <a:r>
              <a:rPr dirty="0" smtClean="0"/>
              <a:t>COMPETITIVIT</a:t>
            </a:r>
            <a:r>
              <a:rPr lang="it-IT" dirty="0" smtClean="0"/>
              <a:t>À</a:t>
            </a:r>
            <a:endParaRPr dirty="0"/>
          </a:p>
        </p:txBody>
      </p:sp>
      <p:sp>
        <p:nvSpPr>
          <p:cNvPr id="214" name="Shape 214"/>
          <p:cNvSpPr/>
          <p:nvPr/>
        </p:nvSpPr>
        <p:spPr>
          <a:xfrm>
            <a:off x="1148701" y="1717501"/>
            <a:ext cx="22012494" cy="2892169"/>
          </a:xfrm>
          <a:prstGeom prst="rect">
            <a:avLst/>
          </a:prstGeom>
          <a:solidFill>
            <a:srgbClr val="1D8144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2010314" y="1878345"/>
            <a:ext cx="20393928" cy="2468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DOTAZIONE COMPLESSIVA DI RISORSE 2014-2020</a:t>
            </a:r>
          </a:p>
          <a:p>
            <a:pPr algn="ctr"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8000" b="1" dirty="0" smtClean="0"/>
              <a:t>964</a:t>
            </a:r>
            <a:r>
              <a:rPr lang="it-IT" sz="8000" b="1" dirty="0" smtClean="0"/>
              <a:t> mln euro</a:t>
            </a:r>
            <a:endParaRPr sz="4000" b="1" dirty="0"/>
          </a:p>
          <a:p>
            <a:pPr algn="ctr"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(644 </a:t>
            </a:r>
            <a:r>
              <a:rPr dirty="0" err="1"/>
              <a:t>mln</a:t>
            </a:r>
            <a:r>
              <a:rPr dirty="0"/>
              <a:t> € da POR FESR 2014-2020 </a:t>
            </a:r>
            <a:r>
              <a:rPr dirty="0" err="1"/>
              <a:t>pari</a:t>
            </a:r>
            <a:r>
              <a:rPr dirty="0"/>
              <a:t> al 66,4%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dotazione</a:t>
            </a:r>
            <a:r>
              <a:rPr dirty="0"/>
              <a:t> </a:t>
            </a:r>
            <a:r>
              <a:rPr dirty="0" err="1"/>
              <a:t>totale</a:t>
            </a:r>
            <a:r>
              <a:rPr dirty="0"/>
              <a:t> POR FESR)</a:t>
            </a:r>
          </a:p>
        </p:txBody>
      </p:sp>
      <p:sp>
        <p:nvSpPr>
          <p:cNvPr id="216" name="Shape 216"/>
          <p:cNvSpPr/>
          <p:nvPr/>
        </p:nvSpPr>
        <p:spPr>
          <a:xfrm>
            <a:off x="2362885" y="6833711"/>
            <a:ext cx="8704804" cy="15925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349,355 </a:t>
            </a:r>
            <a:r>
              <a:rPr dirty="0" err="1"/>
              <a:t>mln</a:t>
            </a:r>
            <a:r>
              <a:rPr dirty="0"/>
              <a:t> €</a:t>
            </a:r>
          </a:p>
          <a:p>
            <a:pPr algn="ctr">
              <a:defRPr sz="2800" b="1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ASSE 1 «RAFFORZARE LA RICERCA, </a:t>
            </a:r>
          </a:p>
          <a:p>
            <a:pPr algn="ctr">
              <a:defRPr sz="2800" b="1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LO SVILUPPO TECNOLOGICO E L’INNOVAZIONE»</a:t>
            </a:r>
          </a:p>
        </p:txBody>
      </p:sp>
      <p:sp>
        <p:nvSpPr>
          <p:cNvPr id="217" name="Shape 217"/>
          <p:cNvSpPr/>
          <p:nvPr/>
        </p:nvSpPr>
        <p:spPr>
          <a:xfrm>
            <a:off x="15130796" y="6833711"/>
            <a:ext cx="5134740" cy="15925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294,645 </a:t>
            </a:r>
            <a:r>
              <a:rPr dirty="0" err="1"/>
              <a:t>mln</a:t>
            </a:r>
            <a:r>
              <a:rPr dirty="0"/>
              <a:t> €</a:t>
            </a:r>
          </a:p>
          <a:p>
            <a:pPr algn="ctr">
              <a:defRPr sz="2800" b="1">
                <a:solidFill>
                  <a:srgbClr val="00B0F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ASSE 3 «PROMUOVERE </a:t>
            </a:r>
          </a:p>
          <a:p>
            <a:pPr algn="ctr">
              <a:defRPr sz="2800" b="1">
                <a:solidFill>
                  <a:srgbClr val="00B0F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COMPETITIVITÀ DELLE PMI»</a:t>
            </a:r>
          </a:p>
        </p:txBody>
      </p:sp>
      <p:sp>
        <p:nvSpPr>
          <p:cNvPr id="218" name="Shape 218"/>
          <p:cNvSpPr/>
          <p:nvPr/>
        </p:nvSpPr>
        <p:spPr>
          <a:xfrm>
            <a:off x="6730654" y="8695089"/>
            <a:ext cx="1" cy="416727"/>
          </a:xfrm>
          <a:prstGeom prst="line">
            <a:avLst/>
          </a:prstGeom>
          <a:ln w="76200">
            <a:solidFill>
              <a:srgbClr val="FFC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3790495" y="9150880"/>
            <a:ext cx="5880319" cy="11607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50 </a:t>
            </a:r>
            <a:r>
              <a:rPr dirty="0" err="1"/>
              <a:t>mln</a:t>
            </a:r>
            <a:r>
              <a:rPr dirty="0"/>
              <a:t> €</a:t>
            </a:r>
          </a:p>
          <a:p>
            <a:pPr algn="ctr"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   FINLOMBARDA SPA (</a:t>
            </a:r>
            <a:r>
              <a:rPr dirty="0" err="1"/>
              <a:t>risorse</a:t>
            </a:r>
            <a:r>
              <a:rPr dirty="0"/>
              <a:t> BEI)</a:t>
            </a:r>
          </a:p>
        </p:txBody>
      </p:sp>
      <p:sp>
        <p:nvSpPr>
          <p:cNvPr id="220" name="Shape 220"/>
          <p:cNvSpPr/>
          <p:nvPr/>
        </p:nvSpPr>
        <p:spPr>
          <a:xfrm>
            <a:off x="6715286" y="10511912"/>
            <a:ext cx="1" cy="416727"/>
          </a:xfrm>
          <a:prstGeom prst="line">
            <a:avLst/>
          </a:prstGeom>
          <a:ln w="76200">
            <a:solidFill>
              <a:srgbClr val="FFC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4043651" y="10999603"/>
            <a:ext cx="5374006" cy="1173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50 </a:t>
            </a:r>
            <a:r>
              <a:rPr dirty="0" err="1"/>
              <a:t>mln</a:t>
            </a:r>
            <a:r>
              <a:rPr dirty="0"/>
              <a:t> €</a:t>
            </a:r>
          </a:p>
          <a:p>
            <a:pPr algn="ctr"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Intermediari</a:t>
            </a:r>
            <a:r>
              <a:rPr dirty="0"/>
              <a:t> </a:t>
            </a:r>
            <a:r>
              <a:rPr dirty="0" err="1"/>
              <a:t>finanziari</a:t>
            </a:r>
            <a:r>
              <a:rPr dirty="0"/>
              <a:t> </a:t>
            </a:r>
            <a:r>
              <a:rPr dirty="0" err="1"/>
              <a:t>selezionati</a:t>
            </a:r>
            <a:endParaRPr dirty="0"/>
          </a:p>
        </p:txBody>
      </p:sp>
      <p:sp>
        <p:nvSpPr>
          <p:cNvPr id="222" name="Shape 222"/>
          <p:cNvSpPr/>
          <p:nvPr/>
        </p:nvSpPr>
        <p:spPr>
          <a:xfrm>
            <a:off x="17713533" y="8695089"/>
            <a:ext cx="1" cy="416727"/>
          </a:xfrm>
          <a:prstGeom prst="line">
            <a:avLst/>
          </a:prstGeom>
          <a:ln w="76200">
            <a:solidFill>
              <a:srgbClr val="23B8CC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17698166" y="10511912"/>
            <a:ext cx="1" cy="416727"/>
          </a:xfrm>
          <a:prstGeom prst="line">
            <a:avLst/>
          </a:prstGeom>
          <a:ln w="76200">
            <a:solidFill>
              <a:srgbClr val="23B8CC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14784848" y="9220796"/>
            <a:ext cx="5880320" cy="11607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110 mln €</a:t>
            </a:r>
          </a:p>
          <a:p>
            <a:pPr algn="ctr"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t>   FINLOMBARDA SPA (risorse BEI)</a:t>
            </a:r>
          </a:p>
        </p:txBody>
      </p:sp>
      <p:sp>
        <p:nvSpPr>
          <p:cNvPr id="225" name="Shape 225"/>
          <p:cNvSpPr/>
          <p:nvPr/>
        </p:nvSpPr>
        <p:spPr>
          <a:xfrm>
            <a:off x="15038005" y="11069519"/>
            <a:ext cx="5374006" cy="1173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110 mln €</a:t>
            </a:r>
          </a:p>
          <a:p>
            <a:pPr algn="ctr"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t>Intermediari finanziari selezionati</a:t>
            </a:r>
          </a:p>
        </p:txBody>
      </p:sp>
      <p:sp>
        <p:nvSpPr>
          <p:cNvPr id="226" name="Shape 226"/>
          <p:cNvSpPr/>
          <p:nvPr/>
        </p:nvSpPr>
        <p:spPr>
          <a:xfrm flipH="1">
            <a:off x="6691032" y="4609671"/>
            <a:ext cx="1" cy="325612"/>
          </a:xfrm>
          <a:prstGeom prst="line">
            <a:avLst/>
          </a:prstGeom>
          <a:ln w="76200">
            <a:solidFill>
              <a:srgbClr val="FFC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55076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/>
          <p:nvPr/>
        </p:nvSpPr>
        <p:spPr>
          <a:xfrm>
            <a:off x="4422444" y="716848"/>
            <a:ext cx="15569669" cy="1046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spcBef>
                <a:spcPts val="2000"/>
              </a:spcBef>
              <a:defRPr sz="56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    </a:t>
            </a:r>
          </a:p>
        </p:txBody>
      </p:sp>
      <p:sp>
        <p:nvSpPr>
          <p:cNvPr id="602" name="Shape 602"/>
          <p:cNvSpPr/>
          <p:nvPr/>
        </p:nvSpPr>
        <p:spPr>
          <a:xfrm>
            <a:off x="1371602" y="2843138"/>
            <a:ext cx="21876325" cy="7571301"/>
          </a:xfrm>
          <a:prstGeom prst="rect">
            <a:avLst/>
          </a:prstGeom>
          <a:ln w="76200">
            <a:solidFill>
              <a:srgbClr val="FFFFFF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ctr">
              <a:defRPr sz="4000">
                <a:latin typeface="+mn-lt"/>
                <a:ea typeface="+mn-ea"/>
                <a:cs typeface="+mn-cs"/>
                <a:sym typeface="Helvetica"/>
              </a:defRPr>
            </a:pPr>
            <a:r>
              <a:rPr lang="it-IT" dirty="0" smtClean="0"/>
              <a:t>PER TUTTE LE </a:t>
            </a:r>
            <a:r>
              <a:rPr dirty="0" smtClean="0"/>
              <a:t>INFORMAZIONI </a:t>
            </a:r>
            <a:r>
              <a:rPr dirty="0"/>
              <a:t>SU BANDI POR FESR 2014-2020 </a:t>
            </a:r>
            <a:br>
              <a:rPr dirty="0"/>
            </a:br>
            <a:r>
              <a:rPr dirty="0"/>
              <a:t>E SU MODALITA’ DI </a:t>
            </a:r>
            <a:r>
              <a:rPr dirty="0" smtClean="0"/>
              <a:t>PARTECIPAZIONE</a:t>
            </a:r>
            <a:endParaRPr lang="it-IT" dirty="0" smtClean="0"/>
          </a:p>
          <a:p>
            <a:pPr algn="ctr">
              <a:defRPr sz="4000">
                <a:latin typeface="+mn-lt"/>
                <a:ea typeface="+mn-ea"/>
                <a:cs typeface="+mn-cs"/>
                <a:sym typeface="Helvetica"/>
              </a:defRPr>
            </a:pPr>
            <a:endParaRPr lang="it-IT" dirty="0"/>
          </a:p>
          <a:p>
            <a:pPr algn="ctr">
              <a:defRPr sz="4000"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algn="ctr">
              <a:defRPr sz="4000" b="1">
                <a:solidFill>
                  <a:srgbClr val="2299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smtClean="0">
                <a:uFill>
                  <a:solidFill>
                    <a:srgbClr val="0563C1"/>
                  </a:solidFill>
                </a:uFill>
                <a:hlinkClick r:id="rId2"/>
              </a:rPr>
              <a:t>www.openinnovation.regione.lombardia.it</a:t>
            </a:r>
            <a:endParaRPr dirty="0">
              <a:uFill>
                <a:solidFill>
                  <a:srgbClr val="0563C1"/>
                </a:solidFill>
              </a:uFill>
              <a:hlinkClick r:id="rId2"/>
            </a:endParaRPr>
          </a:p>
          <a:p>
            <a:pPr algn="ctr"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endParaRPr dirty="0">
              <a:uFill>
                <a:solidFill>
                  <a:srgbClr val="0563C1"/>
                </a:solidFill>
              </a:uFill>
              <a:hlinkClick r:id="rId2"/>
            </a:endParaRPr>
          </a:p>
          <a:p>
            <a:pPr algn="ctr">
              <a:defRPr sz="4000"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 smtClean="0"/>
              <a:t>oppure</a:t>
            </a:r>
            <a:r>
              <a:rPr dirty="0" smtClean="0"/>
              <a:t> </a:t>
            </a:r>
            <a:endParaRPr dirty="0"/>
          </a:p>
          <a:p>
            <a:pPr algn="ctr">
              <a:defRPr sz="4000"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 sz="4000">
                <a:latin typeface="+mn-lt"/>
                <a:ea typeface="+mn-ea"/>
                <a:cs typeface="+mn-cs"/>
                <a:sym typeface="Helvetica"/>
              </a:defRPr>
            </a:pPr>
            <a:r>
              <a:rPr lang="it-IT" dirty="0" smtClean="0"/>
              <a:t>			</a:t>
            </a:r>
            <a:r>
              <a:rPr dirty="0" err="1" smtClean="0"/>
              <a:t>visitate</a:t>
            </a:r>
            <a:r>
              <a:rPr dirty="0" smtClean="0"/>
              <a:t> </a:t>
            </a:r>
            <a:r>
              <a:rPr dirty="0"/>
              <a:t>la </a:t>
            </a:r>
            <a:r>
              <a:rPr dirty="0" err="1"/>
              <a:t>sezione</a:t>
            </a:r>
            <a:r>
              <a:rPr dirty="0"/>
              <a:t> «POR FESR 2014-2020»</a:t>
            </a:r>
          </a:p>
          <a:p>
            <a:pPr>
              <a:defRPr sz="4000">
                <a:latin typeface="+mn-lt"/>
                <a:ea typeface="+mn-ea"/>
                <a:cs typeface="+mn-cs"/>
                <a:sym typeface="Helvetica"/>
              </a:defRPr>
            </a:pPr>
            <a:r>
              <a:rPr lang="it-IT" dirty="0" smtClean="0"/>
              <a:t>			</a:t>
            </a:r>
            <a:r>
              <a:rPr dirty="0" smtClean="0"/>
              <a:t>del </a:t>
            </a:r>
            <a:r>
              <a:rPr dirty="0" err="1"/>
              <a:t>sito</a:t>
            </a:r>
            <a:r>
              <a:rPr dirty="0"/>
              <a:t> di </a:t>
            </a:r>
            <a:r>
              <a:rPr dirty="0" err="1"/>
              <a:t>Regione</a:t>
            </a:r>
            <a:r>
              <a:rPr dirty="0"/>
              <a:t> </a:t>
            </a:r>
            <a:r>
              <a:rPr dirty="0" err="1"/>
              <a:t>Lombardia</a:t>
            </a:r>
            <a:r>
              <a:rPr dirty="0"/>
              <a:t> </a:t>
            </a:r>
            <a:r>
              <a:rPr dirty="0" err="1"/>
              <a:t>dedicato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</a:p>
          <a:p>
            <a:pPr algn="ctr">
              <a:defRPr sz="4000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«PROGRAMMAZIONE </a:t>
            </a:r>
            <a:r>
              <a:rPr dirty="0" smtClean="0"/>
              <a:t>EUROPEA»</a:t>
            </a:r>
            <a:endParaRPr lang="it-IT" dirty="0" smtClean="0"/>
          </a:p>
          <a:p>
            <a:pPr algn="ctr">
              <a:defRPr sz="4000">
                <a:latin typeface="+mn-lt"/>
                <a:ea typeface="+mn-ea"/>
                <a:cs typeface="+mn-cs"/>
                <a:sym typeface="Helvetica"/>
              </a:defRPr>
            </a:pPr>
            <a:r>
              <a:rPr dirty="0" smtClean="0">
                <a:uFill>
                  <a:solidFill>
                    <a:srgbClr val="0563C1"/>
                  </a:solidFill>
                </a:uFill>
                <a:latin typeface="Helvetica LT Std" panose="020B0704020202030204" pitchFamily="34" charset="0"/>
                <a:hlinkClick r:id="rId3"/>
              </a:rPr>
              <a:t>www.fesr.regione.lombardia.it</a:t>
            </a:r>
            <a:endParaRPr dirty="0">
              <a:uFill>
                <a:solidFill>
                  <a:srgbClr val="0563C1"/>
                </a:solidFill>
              </a:uFill>
              <a:latin typeface="Helvetica LT Std" panose="020B0704020202030204" pitchFamily="34" charset="0"/>
              <a:hlinkClick r:id="rId3"/>
            </a:endParaRPr>
          </a:p>
        </p:txBody>
      </p:sp>
      <p:sp>
        <p:nvSpPr>
          <p:cNvPr id="603" name="Shape 603"/>
          <p:cNvSpPr/>
          <p:nvPr/>
        </p:nvSpPr>
        <p:spPr>
          <a:xfrm>
            <a:off x="1078897" y="907348"/>
            <a:ext cx="3175516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INFORMAZIONI</a:t>
            </a:r>
          </a:p>
        </p:txBody>
      </p:sp>
      <p:pic>
        <p:nvPicPr>
          <p:cNvPr id="5" name="image2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20499" y="3988235"/>
            <a:ext cx="5267827" cy="3493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r="18788"/>
          <a:stretch/>
        </p:blipFill>
        <p:spPr>
          <a:xfrm>
            <a:off x="17139835" y="7239878"/>
            <a:ext cx="6317673" cy="4680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/>
          <p:nvPr/>
        </p:nvSpPr>
        <p:spPr>
          <a:xfrm>
            <a:off x="238943" y="285995"/>
            <a:ext cx="23849815" cy="13176002"/>
          </a:xfrm>
          <a:prstGeom prst="rect">
            <a:avLst/>
          </a:prstGeom>
          <a:ln w="584200" cap="sq">
            <a:solidFill>
              <a:srgbClr val="086A2E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607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221" y="13296515"/>
            <a:ext cx="5872077" cy="277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magine 4" descr="tour-por-fes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1" y="5103630"/>
            <a:ext cx="23121477" cy="329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62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/>
          <p:nvPr/>
        </p:nvSpPr>
        <p:spPr>
          <a:xfrm>
            <a:off x="915314" y="2045539"/>
            <a:ext cx="22275442" cy="91101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 anchor="ctr">
            <a:spAutoFit/>
          </a:bodyPr>
          <a:lstStyle/>
          <a:p>
            <a:pPr>
              <a:spcBef>
                <a:spcPts val="1200"/>
              </a:spcBef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r>
              <a:rPr sz="4000" b="1" dirty="0" smtClean="0">
                <a:latin typeface="Helvetica"/>
                <a:ea typeface="+mn-ea"/>
                <a:cs typeface="Helvetica"/>
                <a:sym typeface="Helvetica"/>
              </a:rPr>
              <a:t>Linea </a:t>
            </a: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FRIM FESR 2020 «</a:t>
            </a:r>
            <a:r>
              <a:rPr sz="4000" b="1" dirty="0" err="1">
                <a:latin typeface="Helvetica"/>
                <a:ea typeface="+mn-ea"/>
                <a:cs typeface="Helvetica"/>
                <a:sym typeface="Helvetica"/>
              </a:rPr>
              <a:t>Ricerca</a:t>
            </a: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 e </a:t>
            </a:r>
            <a:r>
              <a:rPr sz="4000" b="1" dirty="0" err="1">
                <a:latin typeface="Helvetica"/>
                <a:ea typeface="+mn-ea"/>
                <a:cs typeface="Helvetica"/>
                <a:sym typeface="Helvetica"/>
              </a:rPr>
              <a:t>sviluppo</a:t>
            </a: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»</a:t>
            </a:r>
          </a:p>
          <a:p>
            <a:pPr algn="just">
              <a:spcBef>
                <a:spcPts val="1200"/>
              </a:spcBef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(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Istituzione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Fondo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FRIM FESR 2020: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L.r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. n. 22/2016  - art.4 comma 30)</a:t>
            </a:r>
          </a:p>
          <a:p>
            <a:pPr algn="just">
              <a:spcBef>
                <a:spcPts val="1200"/>
              </a:spcBef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(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Istituzione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Linea FRIM FESR 2020 «R&amp;S»:  DGR n. 6022 del 19/12/16) </a:t>
            </a:r>
          </a:p>
          <a:p>
            <a:pPr algn="just">
              <a:spcBef>
                <a:spcPts val="1200"/>
              </a:spcBef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sz="3200" b="1" dirty="0" err="1" smtClean="0">
                <a:latin typeface="Helvetica"/>
                <a:ea typeface="+mn-ea"/>
                <a:cs typeface="Helvetica"/>
                <a:sym typeface="Helvetica"/>
              </a:rPr>
              <a:t>Caratteristiche</a:t>
            </a:r>
            <a:r>
              <a:rPr sz="3200" b="1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b="1" dirty="0" err="1">
                <a:latin typeface="Helvetica"/>
                <a:ea typeface="+mn-ea"/>
                <a:cs typeface="Helvetica"/>
                <a:sym typeface="Helvetica"/>
              </a:rPr>
              <a:t>principali</a:t>
            </a:r>
            <a:endParaRPr sz="3200" b="1" dirty="0">
              <a:latin typeface="Helvetica"/>
              <a:ea typeface="+mn-ea"/>
              <a:cs typeface="Helvetica"/>
              <a:sym typeface="Helvetica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800" b="1">
                <a:latin typeface="+mn-lt"/>
                <a:ea typeface="+mn-ea"/>
                <a:cs typeface="+mn-cs"/>
                <a:sym typeface="Helvetica"/>
              </a:defRPr>
            </a:pPr>
            <a:r>
              <a:rPr sz="3200" b="1" dirty="0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TIPOLOGIA </a:t>
            </a:r>
            <a:r>
              <a:rPr sz="3200" b="1" dirty="0" smtClean="0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AGEVOLAZIONE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:</a:t>
            </a:r>
            <a:r>
              <a:rPr sz="3200" b="1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b="1" dirty="0" err="1">
                <a:latin typeface="Helvetica"/>
                <a:ea typeface="+mn-ea"/>
                <a:cs typeface="Helvetica"/>
                <a:sym typeface="Helvetica"/>
              </a:rPr>
              <a:t>Prestiti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con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tasso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fisso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dello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b="1" dirty="0">
                <a:latin typeface="Helvetica"/>
                <a:ea typeface="+mn-ea"/>
                <a:cs typeface="Helvetica"/>
                <a:sym typeface="Helvetica"/>
              </a:rPr>
              <a:t>0,5%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800" b="1">
                <a:latin typeface="+mn-lt"/>
                <a:ea typeface="+mn-ea"/>
                <a:cs typeface="+mn-cs"/>
                <a:sym typeface="Helvetica"/>
              </a:defRPr>
            </a:pPr>
            <a:r>
              <a:rPr sz="3200" b="1" dirty="0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TIPOLOGIA BENEFICIARI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: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singole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MPMI con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sede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b="1" dirty="0" err="1" smtClean="0">
                <a:latin typeface="Helvetica"/>
                <a:ea typeface="+mn-ea"/>
                <a:cs typeface="Helvetica"/>
                <a:sym typeface="Helvetica"/>
              </a:rPr>
              <a:t>operativ</a:t>
            </a:r>
            <a:r>
              <a:rPr lang="it-IT" sz="3200" b="1" dirty="0">
                <a:latin typeface="Helvetica"/>
                <a:ea typeface="+mn-ea"/>
                <a:cs typeface="Helvetica"/>
                <a:sym typeface="Helvetica"/>
              </a:rPr>
              <a:t>a</a:t>
            </a:r>
            <a:r>
              <a:rPr sz="3200" b="1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in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Lombardia</a:t>
            </a:r>
            <a:endParaRPr sz="3200" dirty="0">
              <a:latin typeface="Helvetica"/>
              <a:ea typeface="+mn-ea"/>
              <a:cs typeface="Helvetica"/>
              <a:sym typeface="Helvetica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800" b="1">
                <a:latin typeface="+mn-lt"/>
                <a:ea typeface="+mn-ea"/>
                <a:cs typeface="+mn-cs"/>
                <a:sym typeface="Helvetica"/>
              </a:defRPr>
            </a:pPr>
            <a:r>
              <a:rPr sz="3200" b="1" dirty="0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TIPOLOGIA PROGETTI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:</a:t>
            </a:r>
            <a:r>
              <a:rPr sz="3200" b="1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progetti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di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ricerca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industriale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e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sviluppo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sperimentale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finalizzati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all’introduzione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di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innovazione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di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prodotto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e/o di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processo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e di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durata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max di 18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mesi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(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dalla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data del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provvedimento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di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concessione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dell’agevolazione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) +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eventuali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6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mesi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di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proroga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preventivamente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autorizzata</a:t>
            </a:r>
            <a:endParaRPr sz="3200" dirty="0">
              <a:latin typeface="Helvetica"/>
              <a:ea typeface="+mn-ea"/>
              <a:cs typeface="Helvetica"/>
              <a:sym typeface="Helvetica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800" b="1">
                <a:latin typeface="+mn-lt"/>
                <a:ea typeface="+mn-ea"/>
                <a:cs typeface="+mn-cs"/>
                <a:sym typeface="Helvetica"/>
              </a:defRPr>
            </a:pPr>
            <a:r>
              <a:rPr sz="3200" b="1" dirty="0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IMPORTO MIN PROGETTO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: da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definire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in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sede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di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bando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endParaRPr lang="it-IT" sz="3200" dirty="0" smtClean="0">
              <a:latin typeface="Helvetica"/>
              <a:ea typeface="+mn-ea"/>
              <a:cs typeface="Helvetica"/>
              <a:sym typeface="Helvetica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800" b="1">
                <a:latin typeface="+mn-lt"/>
                <a:ea typeface="+mn-ea"/>
                <a:cs typeface="+mn-cs"/>
                <a:sym typeface="Helvetica"/>
              </a:defRPr>
            </a:pPr>
            <a:r>
              <a:rPr sz="3200" b="1" dirty="0" smtClean="0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IMPORTO</a:t>
            </a:r>
            <a:r>
              <a:rPr sz="3200" dirty="0" smtClean="0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b="1" dirty="0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MAX AGEVOLAZIONE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:</a:t>
            </a:r>
            <a:r>
              <a:rPr sz="3200" b="1" dirty="0">
                <a:latin typeface="Helvetica"/>
                <a:ea typeface="+mn-ea"/>
                <a:cs typeface="Helvetica"/>
                <a:sym typeface="Helvetica"/>
              </a:rPr>
              <a:t> 1 </a:t>
            </a:r>
            <a:r>
              <a:rPr sz="3200" b="1" dirty="0" err="1"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3200" b="1" dirty="0">
                <a:latin typeface="Helvetica"/>
                <a:ea typeface="+mn-ea"/>
                <a:cs typeface="Helvetica"/>
                <a:sym typeface="Helvetica"/>
              </a:rPr>
              <a:t> €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con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intensità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max di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aiuto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in ESL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pari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al </a:t>
            </a:r>
            <a:r>
              <a:rPr sz="3200" b="1" dirty="0">
                <a:latin typeface="Helvetica"/>
                <a:ea typeface="+mn-ea"/>
                <a:cs typeface="Helvetica"/>
                <a:sym typeface="Helvetica"/>
              </a:rPr>
              <a:t>35%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800" b="1">
                <a:latin typeface="+mn-lt"/>
                <a:ea typeface="+mn-ea"/>
                <a:cs typeface="+mn-cs"/>
                <a:sym typeface="Helvetica"/>
              </a:defRPr>
            </a:pPr>
            <a:r>
              <a:rPr sz="3200" b="1" dirty="0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EROGAZIONE DELL’AGEVOLAZIONE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:</a:t>
            </a:r>
            <a:r>
              <a:rPr sz="3200" b="1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max 3 tranche con </a:t>
            </a:r>
            <a:r>
              <a:rPr sz="3200" b="1" dirty="0">
                <a:latin typeface="Helvetica"/>
                <a:ea typeface="+mn-ea"/>
                <a:cs typeface="Helvetica"/>
                <a:sym typeface="Helvetica"/>
              </a:rPr>
              <a:t>1° tranche in </a:t>
            </a:r>
            <a:r>
              <a:rPr sz="3200" b="1" dirty="0" err="1">
                <a:latin typeface="Helvetica"/>
                <a:ea typeface="+mn-ea"/>
                <a:cs typeface="Helvetica"/>
                <a:sym typeface="Helvetica"/>
              </a:rPr>
              <a:t>anticipazione</a:t>
            </a:r>
            <a:r>
              <a:rPr sz="3200" b="1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b="1" dirty="0" err="1">
                <a:latin typeface="Helvetica"/>
                <a:ea typeface="+mn-ea"/>
                <a:cs typeface="Helvetica"/>
                <a:sym typeface="Helvetica"/>
              </a:rPr>
              <a:t>fino</a:t>
            </a:r>
            <a:r>
              <a:rPr sz="3200" b="1" dirty="0">
                <a:latin typeface="Helvetica"/>
                <a:ea typeface="+mn-ea"/>
                <a:cs typeface="Helvetica"/>
                <a:sym typeface="Helvetica"/>
              </a:rPr>
              <a:t> a max 60%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dell’agevolazione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concessa</a:t>
            </a:r>
            <a:endParaRPr sz="3200" dirty="0">
              <a:latin typeface="Helvetica"/>
              <a:ea typeface="+mn-ea"/>
              <a:cs typeface="Helvetica"/>
              <a:sym typeface="Helvetica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800" b="1">
                <a:latin typeface="+mn-lt"/>
                <a:ea typeface="+mn-ea"/>
                <a:cs typeface="+mn-cs"/>
                <a:sym typeface="Helvetica"/>
              </a:defRPr>
            </a:pPr>
            <a:r>
              <a:rPr sz="3200" b="1" dirty="0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AMBITI DEL PROGETTO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: 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AdS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della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S3: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Aerospazio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;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Agroalimentare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; Eco-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industrie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;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Industrie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creative e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culturali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;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Industrie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della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salute;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Manifatturiero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avanzato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;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Mobilità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sostenibile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; Smart Cities &amp; </a:t>
            </a:r>
            <a:r>
              <a:rPr sz="3200" dirty="0" smtClean="0">
                <a:latin typeface="Helvetica"/>
                <a:ea typeface="+mn-ea"/>
                <a:cs typeface="Helvetica"/>
                <a:sym typeface="Helvetica"/>
              </a:rPr>
              <a:t>Communities</a:t>
            </a:r>
            <a:endParaRPr sz="3200" b="1" dirty="0"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10" name="Shape 610"/>
          <p:cNvSpPr/>
          <p:nvPr/>
        </p:nvSpPr>
        <p:spPr>
          <a:xfrm>
            <a:off x="17931843" y="2091233"/>
            <a:ext cx="5258913" cy="2446438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tIns="91439" bIns="91439" anchor="ctr"/>
          <a:lstStyle/>
          <a:p>
            <a:endParaRPr/>
          </a:p>
        </p:txBody>
      </p:sp>
      <p:sp>
        <p:nvSpPr>
          <p:cNvPr id="612" name="Shape 612"/>
          <p:cNvSpPr/>
          <p:nvPr/>
        </p:nvSpPr>
        <p:spPr>
          <a:xfrm>
            <a:off x="1082228" y="860728"/>
            <a:ext cx="13437712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ASSE 1 POR FESR 2014-2020 – OPPORTUNITA’ DI FINANZIAMENTO </a:t>
            </a:r>
          </a:p>
        </p:txBody>
      </p:sp>
      <p:sp>
        <p:nvSpPr>
          <p:cNvPr id="613" name="Shape 613"/>
          <p:cNvSpPr/>
          <p:nvPr/>
        </p:nvSpPr>
        <p:spPr>
          <a:xfrm>
            <a:off x="18207623" y="2454910"/>
            <a:ext cx="4801314" cy="172354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/>
          <a:p>
            <a:pPr algn="r">
              <a:spcBef>
                <a:spcPts val="1200"/>
              </a:spcBef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Dotazione</a:t>
            </a:r>
            <a:r>
              <a:rPr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finanziaria</a:t>
            </a:r>
            <a:endParaRPr b="1" dirty="0"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  <a:p>
            <a:pPr algn="r">
              <a:spcBef>
                <a:spcPts val="1200"/>
              </a:spcBef>
              <a:defRPr sz="4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54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30 </a:t>
            </a:r>
            <a:r>
              <a:rPr sz="4800"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48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€</a:t>
            </a:r>
            <a:endParaRPr sz="2000" b="1" dirty="0"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14" name="Shape 614"/>
          <p:cNvSpPr/>
          <p:nvPr/>
        </p:nvSpPr>
        <p:spPr>
          <a:xfrm>
            <a:off x="915314" y="11490959"/>
            <a:ext cx="6986208" cy="6155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spcBef>
                <a:spcPts val="1200"/>
              </a:spcBef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 BANDO IN CORSO DI </a:t>
            </a:r>
            <a:r>
              <a:rPr dirty="0" smtClean="0"/>
              <a:t>FINALIZZAZIONE</a:t>
            </a:r>
            <a:endParaRPr dirty="0"/>
          </a:p>
        </p:txBody>
      </p:sp>
      <p:pic>
        <p:nvPicPr>
          <p:cNvPr id="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24148" y="806209"/>
            <a:ext cx="720000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632"/>
          <p:cNvSpPr/>
          <p:nvPr/>
        </p:nvSpPr>
        <p:spPr>
          <a:xfrm>
            <a:off x="1078907" y="11562865"/>
            <a:ext cx="16677465" cy="918667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miter lim="4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91439" bIns="91439" anchor="ctr"/>
          <a:lstStyle/>
          <a:p>
            <a:endParaRPr/>
          </a:p>
        </p:txBody>
      </p:sp>
      <p:sp>
        <p:nvSpPr>
          <p:cNvPr id="10" name="Shape 633"/>
          <p:cNvSpPr/>
          <p:nvPr/>
        </p:nvSpPr>
        <p:spPr>
          <a:xfrm>
            <a:off x="1078907" y="11667958"/>
            <a:ext cx="16335271" cy="1198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spcBef>
                <a:spcPts val="1200"/>
              </a:spcBef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BANDO IN CORSO DI FINALIZZAZIONE CON APERTURA PREVISTA ENTRO I° SEMESTRE 2017</a:t>
            </a:r>
          </a:p>
        </p:txBody>
      </p:sp>
    </p:spTree>
    <p:extLst>
      <p:ext uri="{BB962C8B-B14F-4D97-AF65-F5344CB8AC3E}">
        <p14:creationId xmlns:p14="http://schemas.microsoft.com/office/powerpoint/2010/main" val="21844338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/>
          <p:nvPr/>
        </p:nvSpPr>
        <p:spPr>
          <a:xfrm>
            <a:off x="1017287" y="1546859"/>
            <a:ext cx="22126861" cy="1000273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 anchor="ctr">
            <a:spAutoFit/>
          </a:bodyPr>
          <a:lstStyle/>
          <a:p>
            <a:pPr>
              <a:spcBef>
                <a:spcPts val="1200"/>
              </a:spcBef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Linea “</a:t>
            </a:r>
            <a:r>
              <a:rPr sz="4000" b="1" dirty="0" err="1">
                <a:latin typeface="Helvetica"/>
                <a:ea typeface="+mn-ea"/>
                <a:cs typeface="Helvetica"/>
                <a:sym typeface="Helvetica"/>
              </a:rPr>
              <a:t>Innovazione</a:t>
            </a: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”</a:t>
            </a:r>
          </a:p>
          <a:p>
            <a:pPr>
              <a:spcBef>
                <a:spcPts val="1200"/>
              </a:spcBef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(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Istituzione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Linea «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Innovazione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»: DGR n. 4866 del 29/2/16) - (Bando: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Decreto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n. 12393 del 28/11/2016)</a:t>
            </a:r>
          </a:p>
          <a:p>
            <a:pPr>
              <a:spcBef>
                <a:spcPts val="1200"/>
              </a:spcBef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sz="3200" b="1" dirty="0" err="1" smtClean="0">
                <a:latin typeface="Helvetica"/>
                <a:ea typeface="+mn-ea"/>
                <a:cs typeface="Helvetica"/>
                <a:sym typeface="Helvetica"/>
              </a:rPr>
              <a:t>Caratteristiche</a:t>
            </a:r>
            <a:r>
              <a:rPr sz="3200" b="1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b="1" dirty="0" err="1">
                <a:latin typeface="Helvetica"/>
                <a:ea typeface="+mn-ea"/>
                <a:cs typeface="Helvetica"/>
                <a:sym typeface="Helvetica"/>
              </a:rPr>
              <a:t>principali</a:t>
            </a:r>
            <a:endParaRPr sz="3200" b="1" dirty="0">
              <a:latin typeface="Helvetica"/>
              <a:ea typeface="+mn-ea"/>
              <a:cs typeface="Helvetica"/>
              <a:sym typeface="Helvetica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500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TIPOLOGIA </a:t>
            </a:r>
            <a:r>
              <a:rPr sz="2800" b="1" dirty="0" smtClean="0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AGEVOLAZIONE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c</a:t>
            </a:r>
            <a:r>
              <a:rPr sz="2800" dirty="0" err="1" smtClean="0">
                <a:latin typeface="Helvetica"/>
                <a:ea typeface="+mn-ea"/>
                <a:cs typeface="Helvetica"/>
                <a:sym typeface="Helvetica"/>
              </a:rPr>
              <a:t>ontributo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in c/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interessi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su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finanziamenti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a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medio-lungo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termine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 smtClean="0">
                <a:latin typeface="Helvetica"/>
                <a:ea typeface="+mn-ea"/>
                <a:cs typeface="Helvetica"/>
                <a:sym typeface="Helvetica"/>
              </a:rPr>
              <a:t>concessi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 smtClean="0">
                <a:latin typeface="Helvetica"/>
                <a:ea typeface="+mn-ea"/>
                <a:cs typeface="Helvetica"/>
                <a:sym typeface="Helvetica"/>
              </a:rPr>
              <a:t>dai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 smtClean="0">
                <a:latin typeface="Helvetica"/>
                <a:ea typeface="+mn-ea"/>
                <a:cs typeface="Helvetica"/>
                <a:sym typeface="Helvetica"/>
              </a:rPr>
              <a:t>soggetti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finanziatori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 (100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€: 50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€ da Finlombarda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su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risorse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BEI +  50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€ da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Intermediari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finanziari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convenzionati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);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500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TIPOLOGIA BENEFICIARI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PMI e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imprese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«Mid-cap» (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fino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a 3.000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dipendenti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) (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sottomisura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«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Prodotto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»); PMI e «Mid-cap» in forma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singola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o in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partenariati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con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almeno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1 PMI e max 1 «Mid cap» (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sottomisura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«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Processo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»). Per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entrambe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le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sottomisure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le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imprese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devono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avere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sede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operativa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In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Lombardia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ed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essere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costituite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da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almeno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24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mesi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500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>
                <a:solidFill>
                  <a:srgbClr val="FFC001"/>
                </a:solidFill>
                <a:latin typeface="Helvetica"/>
                <a:ea typeface="+mn-ea"/>
                <a:cs typeface="Helvetica"/>
                <a:sym typeface="Helvetica"/>
              </a:rPr>
              <a:t>TIPOLOGIA PROGETTI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progetti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di max 18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mesi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riguardanti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l’industrializzazione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dei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risultati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di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progetti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di R&amp;S per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il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miglioramento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di un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prodotto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esistente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o la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creazione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di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uno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nuovo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(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sottomisura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«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Prodotto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») o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progetti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per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l’introduzione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di un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metodo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di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produzione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nuovo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o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sensibilmente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migliorato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(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sottomisura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«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Processo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»);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500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>
                <a:solidFill>
                  <a:srgbClr val="FFC001"/>
                </a:solidFill>
                <a:latin typeface="Helvetica"/>
                <a:ea typeface="+mn-ea"/>
                <a:cs typeface="Helvetica"/>
                <a:sym typeface="Helvetica"/>
              </a:rPr>
              <a:t>IMPORTO MIN PROGETTO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300.000 €;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500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>
                <a:solidFill>
                  <a:srgbClr val="FFC001"/>
                </a:solidFill>
                <a:latin typeface="Helvetica"/>
                <a:ea typeface="+mn-ea"/>
                <a:cs typeface="Helvetica"/>
                <a:sym typeface="Helvetica"/>
              </a:rPr>
              <a:t>IMPORTO MAX AGEVOLAZIONE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Contributo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in c/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interessi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fino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a max 250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punti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base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su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finanziamenti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di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ammontare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tra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300.000 € e 7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€ di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durata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3-7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anni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 per la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copertura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fino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al 100%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delle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spese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sostenute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;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  <a:defRPr sz="2500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>
                <a:solidFill>
                  <a:srgbClr val="FFC001"/>
                </a:solidFill>
                <a:latin typeface="Helvetica"/>
                <a:ea typeface="+mn-ea"/>
                <a:cs typeface="Helvetica"/>
                <a:sym typeface="Helvetica"/>
              </a:rPr>
              <a:t>EROGAZIONE DELL’AGEVOLAZIONE CONTRIBUTO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entro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90 gg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dalla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conclusione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del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progetto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sulla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base del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finanziamento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concesso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. Il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finanziamento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è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erogato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in due tranche: la prima,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tra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il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20%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ed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il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70% del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finanziamento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,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alla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sottoscrizione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del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contratto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; la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seconda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a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conclusione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del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progetto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;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  <a:defRPr sz="2500" b="1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>
                <a:solidFill>
                  <a:srgbClr val="FFC001"/>
                </a:solidFill>
                <a:latin typeface="Helvetica"/>
                <a:ea typeface="+mn-ea"/>
                <a:cs typeface="Helvetica"/>
                <a:sym typeface="Helvetica"/>
              </a:rPr>
              <a:t>AMBITO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AdS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della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S3 di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Regione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Lombardia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Aerospazio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;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Agroalimentare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; Eco-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industrie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;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Industrie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creative e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culturali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;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Industrie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della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salute;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Manifatturiero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avanzato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;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Mobilità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sostenibile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; Smart Cities &amp; Communities</a:t>
            </a:r>
            <a:r>
              <a:rPr sz="2800" b="1" dirty="0">
                <a:solidFill>
                  <a:srgbClr val="FFC000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</a:p>
        </p:txBody>
      </p:sp>
      <p:sp>
        <p:nvSpPr>
          <p:cNvPr id="617" name="Shape 617"/>
          <p:cNvSpPr/>
          <p:nvPr/>
        </p:nvSpPr>
        <p:spPr>
          <a:xfrm>
            <a:off x="18171754" y="1721579"/>
            <a:ext cx="5040000" cy="1908000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C000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tIns="91439" bIns="91439" anchor="ctr"/>
          <a:lstStyle/>
          <a:p>
            <a:endParaRPr/>
          </a:p>
        </p:txBody>
      </p:sp>
      <p:sp>
        <p:nvSpPr>
          <p:cNvPr id="618" name="Shape 618"/>
          <p:cNvSpPr/>
          <p:nvPr/>
        </p:nvSpPr>
        <p:spPr>
          <a:xfrm>
            <a:off x="1017287" y="11558071"/>
            <a:ext cx="19167992" cy="91866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tIns="91439" bIns="91439" anchor="ctr"/>
          <a:lstStyle/>
          <a:p>
            <a:endParaRPr/>
          </a:p>
        </p:txBody>
      </p:sp>
      <p:sp>
        <p:nvSpPr>
          <p:cNvPr id="619" name="Shape 619"/>
          <p:cNvSpPr/>
          <p:nvPr/>
        </p:nvSpPr>
        <p:spPr>
          <a:xfrm>
            <a:off x="1063895" y="881378"/>
            <a:ext cx="13437712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ASSE 1 POR FESR 2014-2020 – OPPORTUNITA’ DI FINANZIAMENTO </a:t>
            </a:r>
          </a:p>
        </p:txBody>
      </p:sp>
      <p:sp>
        <p:nvSpPr>
          <p:cNvPr id="620" name="Shape 620"/>
          <p:cNvSpPr/>
          <p:nvPr/>
        </p:nvSpPr>
        <p:spPr>
          <a:xfrm>
            <a:off x="18265715" y="1754518"/>
            <a:ext cx="4801314" cy="172354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/>
          <a:p>
            <a:pPr algn="r">
              <a:spcBef>
                <a:spcPts val="1200"/>
              </a:spcBef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Dotazione</a:t>
            </a:r>
            <a:r>
              <a:rPr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finanziaria</a:t>
            </a:r>
            <a:endParaRPr b="1" dirty="0"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  <a:p>
            <a:pPr algn="r">
              <a:spcBef>
                <a:spcPts val="1200"/>
              </a:spcBef>
              <a:defRPr sz="4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54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10 </a:t>
            </a:r>
            <a:r>
              <a:rPr sz="4800"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48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€</a:t>
            </a:r>
            <a:endParaRPr sz="2000" b="1" dirty="0"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21" name="Shape 621"/>
          <p:cNvSpPr/>
          <p:nvPr/>
        </p:nvSpPr>
        <p:spPr>
          <a:xfrm>
            <a:off x="1017287" y="11710063"/>
            <a:ext cx="18764742" cy="614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spcBef>
                <a:spcPts val="1200"/>
              </a:spcBef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SPORTELLO APERTO DAL 9 GENNAIO 2017 – CHIUSURA: ad </a:t>
            </a:r>
            <a:r>
              <a:rPr dirty="0" err="1"/>
              <a:t>esaurimento</a:t>
            </a:r>
            <a:r>
              <a:rPr dirty="0"/>
              <a:t> </a:t>
            </a:r>
            <a:r>
              <a:rPr dirty="0" err="1"/>
              <a:t>risorse</a:t>
            </a:r>
            <a:r>
              <a:rPr dirty="0"/>
              <a:t> e </a:t>
            </a:r>
            <a:r>
              <a:rPr dirty="0" err="1"/>
              <a:t>comunque</a:t>
            </a:r>
            <a:r>
              <a:rPr dirty="0"/>
              <a:t> </a:t>
            </a:r>
            <a:r>
              <a:rPr dirty="0" err="1"/>
              <a:t>entro</a:t>
            </a:r>
            <a:r>
              <a:rPr dirty="0"/>
              <a:t> 31/12/19</a:t>
            </a:r>
          </a:p>
        </p:txBody>
      </p:sp>
      <p:pic>
        <p:nvPicPr>
          <p:cNvPr id="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24148" y="806209"/>
            <a:ext cx="720000" cy="72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324784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/>
          <p:nvPr/>
        </p:nvSpPr>
        <p:spPr>
          <a:xfrm>
            <a:off x="1138212" y="1916590"/>
            <a:ext cx="22052544" cy="105690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 anchor="ctr">
            <a:spAutoFit/>
          </a:bodyPr>
          <a:lstStyle/>
          <a:p>
            <a:pPr>
              <a:spcBef>
                <a:spcPts val="1200"/>
              </a:spcBef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Linea “</a:t>
            </a:r>
            <a:r>
              <a:rPr sz="4000" b="1" dirty="0" err="1">
                <a:latin typeface="Helvetica"/>
                <a:ea typeface="+mn-ea"/>
                <a:cs typeface="Helvetica"/>
                <a:sym typeface="Helvetica"/>
              </a:rPr>
              <a:t>Controgaranzie</a:t>
            </a: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”</a:t>
            </a:r>
          </a:p>
          <a:p>
            <a:pPr>
              <a:spcBef>
                <a:spcPts val="1200"/>
              </a:spcBef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(Bando: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Decreto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5804 del 21/6/16)</a:t>
            </a:r>
          </a:p>
          <a:p>
            <a:pPr>
              <a:lnSpc>
                <a:spcPct val="60000"/>
              </a:lnSpc>
              <a:spcBef>
                <a:spcPts val="1200"/>
              </a:spcBef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endParaRPr sz="2800" b="1" dirty="0">
              <a:latin typeface="Helvetica"/>
              <a:ea typeface="+mn-ea"/>
              <a:cs typeface="Helvetica"/>
              <a:sym typeface="Helvetica"/>
            </a:endParaRPr>
          </a:p>
          <a:p>
            <a:pPr>
              <a:spcBef>
                <a:spcPts val="1200"/>
              </a:spcBef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sz="3200" b="1" dirty="0" err="1">
                <a:latin typeface="Helvetica"/>
                <a:ea typeface="+mn-ea"/>
                <a:cs typeface="Helvetica"/>
                <a:sym typeface="Helvetica"/>
              </a:rPr>
              <a:t>Caratteristiche</a:t>
            </a:r>
            <a:r>
              <a:rPr sz="3200" b="1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b="1" dirty="0" err="1">
                <a:latin typeface="Helvetica"/>
                <a:ea typeface="+mn-ea"/>
                <a:cs typeface="Helvetica"/>
                <a:sym typeface="Helvetica"/>
              </a:rPr>
              <a:t>principali</a:t>
            </a:r>
            <a:endParaRPr sz="3200" b="1" dirty="0">
              <a:latin typeface="Helvetica"/>
              <a:ea typeface="+mn-ea"/>
              <a:cs typeface="Helvetica"/>
              <a:sym typeface="Helvetica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sz="3200" b="1" dirty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TIPOLOGIA AGEVOLAZIONE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: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Controgaranzia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su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portafogli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di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garanzie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concessi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dai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lang="it-IT" sz="3200" dirty="0" smtClean="0">
                <a:latin typeface="Helvetica"/>
                <a:ea typeface="+mn-ea"/>
                <a:cs typeface="Helvetica"/>
                <a:sym typeface="Helvetica"/>
              </a:rPr>
              <a:t>16 </a:t>
            </a:r>
            <a:r>
              <a:rPr sz="3200" dirty="0" err="1" smtClean="0">
                <a:latin typeface="Helvetica"/>
                <a:ea typeface="+mn-ea"/>
                <a:cs typeface="Helvetica"/>
                <a:sym typeface="Helvetica"/>
              </a:rPr>
              <a:t>Confidi</a:t>
            </a:r>
            <a:r>
              <a:rPr sz="32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(ex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artt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. 107 e 105 TUB)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selezionati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da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Regione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Lombardia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(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Decreto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n. </a:t>
            </a:r>
            <a:r>
              <a:rPr sz="3200" dirty="0" smtClean="0">
                <a:latin typeface="Helvetica"/>
                <a:ea typeface="+mn-ea"/>
                <a:cs typeface="Helvetica"/>
                <a:sym typeface="Helvetica"/>
              </a:rPr>
              <a:t>10870/2016</a:t>
            </a:r>
            <a:r>
              <a:rPr lang="it-IT" sz="3200" dirty="0" smtClean="0">
                <a:latin typeface="Helvetica"/>
                <a:ea typeface="+mn-ea"/>
                <a:cs typeface="Helvetica"/>
                <a:sym typeface="Helvetica"/>
              </a:rPr>
              <a:t>)</a:t>
            </a:r>
            <a:r>
              <a:rPr sz="32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lang="it-IT" sz="3200" dirty="0" smtClean="0">
                <a:latin typeface="Helvetica"/>
                <a:ea typeface="+mn-ea"/>
                <a:cs typeface="Helvetica"/>
                <a:sym typeface="Helvetica"/>
              </a:rPr>
              <a:t>e convenzionati con il soggetto gestore (Decreto n. 13879/2016) </a:t>
            </a:r>
            <a:r>
              <a:rPr sz="3200" dirty="0" smtClean="0">
                <a:latin typeface="Helvetica"/>
                <a:ea typeface="+mn-ea"/>
                <a:cs typeface="Helvetica"/>
                <a:sym typeface="Helvetica"/>
              </a:rPr>
              <a:t>per 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migliorare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l’accesso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al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credito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di </a:t>
            </a:r>
            <a:r>
              <a:rPr sz="3200" dirty="0" smtClean="0">
                <a:latin typeface="Helvetica"/>
                <a:ea typeface="+mn-ea"/>
                <a:cs typeface="Helvetica"/>
                <a:sym typeface="Helvetica"/>
              </a:rPr>
              <a:t>PMI</a:t>
            </a:r>
            <a:endParaRPr sz="3200" dirty="0">
              <a:latin typeface="Helvetica"/>
              <a:ea typeface="+mn-ea"/>
              <a:cs typeface="Helvetica"/>
              <a:sym typeface="Helvetica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sz="3200" b="1" dirty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TIPOLOGIA BENEFICIARI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: PMI e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liberi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professionisti</a:t>
            </a:r>
            <a:endParaRPr sz="3200" dirty="0">
              <a:latin typeface="Helvetica"/>
              <a:ea typeface="+mn-ea"/>
              <a:cs typeface="Helvetica"/>
              <a:sym typeface="Helvetica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sz="3200" b="1" dirty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TIPOLOGIA </a:t>
            </a:r>
            <a:r>
              <a:rPr lang="it-IT" sz="3200" b="1" dirty="0" smtClean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PROGETTI</a:t>
            </a:r>
            <a:r>
              <a:rPr sz="3200" dirty="0" smtClean="0">
                <a:latin typeface="Helvetica"/>
                <a:ea typeface="+mn-ea"/>
                <a:cs typeface="Helvetica"/>
                <a:sym typeface="Helvetica"/>
              </a:rPr>
              <a:t>: </a:t>
            </a:r>
            <a:r>
              <a:rPr lang="it-IT" sz="3200" dirty="0" smtClean="0">
                <a:latin typeface="Helvetica"/>
                <a:ea typeface="+mn-ea"/>
                <a:cs typeface="Helvetica"/>
                <a:sym typeface="Helvetica"/>
              </a:rPr>
              <a:t>garanzie rilasciate dai Confidi su </a:t>
            </a:r>
            <a:r>
              <a:rPr sz="3200" dirty="0" err="1" smtClean="0">
                <a:latin typeface="Helvetica"/>
                <a:ea typeface="+mn-ea"/>
                <a:cs typeface="Helvetica"/>
                <a:sym typeface="Helvetica"/>
              </a:rPr>
              <a:t>operazioni</a:t>
            </a:r>
            <a:r>
              <a:rPr sz="32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lang="it-IT" sz="3200" dirty="0" smtClean="0">
                <a:latin typeface="Helvetica"/>
                <a:ea typeface="+mn-ea"/>
                <a:cs typeface="Helvetica"/>
                <a:sym typeface="Helvetica"/>
              </a:rPr>
              <a:t>finanziarie </a:t>
            </a:r>
            <a:r>
              <a:rPr sz="3200" dirty="0" err="1" smtClean="0">
                <a:latin typeface="Helvetica"/>
                <a:ea typeface="+mn-ea"/>
                <a:cs typeface="Helvetica"/>
                <a:sym typeface="Helvetica"/>
              </a:rPr>
              <a:t>finalizzate</a:t>
            </a:r>
            <a:r>
              <a:rPr sz="32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alla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creazione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di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nuove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imprese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,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alla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messa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a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disposizione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di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capitale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di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costituzione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/di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avviamento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/di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espansione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/per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il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rafforzamento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delle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attività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dell’impresa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,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alla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realizzazione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di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nuovi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progetti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,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alla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penetrazione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di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nuovi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mercati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o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allo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sviluppo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di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nuovi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brevetti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/</a:t>
            </a:r>
            <a:r>
              <a:rPr sz="3200" dirty="0" err="1">
                <a:latin typeface="Helvetica"/>
                <a:ea typeface="+mn-ea"/>
                <a:cs typeface="Helvetica"/>
                <a:sym typeface="Helvetica"/>
              </a:rPr>
              <a:t>prodotti</a:t>
            </a:r>
            <a:r>
              <a:rPr sz="3200" dirty="0">
                <a:latin typeface="Helvetica"/>
                <a:ea typeface="+mn-ea"/>
                <a:cs typeface="Helvetica"/>
                <a:sym typeface="Helvetica"/>
              </a:rPr>
              <a:t>. </a:t>
            </a:r>
            <a:r>
              <a:rPr lang="it-IT" sz="3200" dirty="0" smtClean="0">
                <a:latin typeface="Helvetica"/>
                <a:ea typeface="+mn-ea"/>
                <a:cs typeface="Helvetica"/>
                <a:sym typeface="Helvetica"/>
              </a:rPr>
              <a:t>Le operazioni finanziarie devono rientrare in una delle seguenti tipologie:</a:t>
            </a:r>
          </a:p>
          <a:p>
            <a:pPr>
              <a:spcBef>
                <a:spcPts val="1200"/>
              </a:spcBef>
              <a:buFont typeface="Arial"/>
              <a:buNone/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dirty="0" smtClean="0">
                <a:latin typeface="Helvetica"/>
                <a:ea typeface="+mn-ea"/>
                <a:cs typeface="Helvetica"/>
                <a:sym typeface="Helvetica"/>
              </a:rPr>
              <a:t>      a</a:t>
            </a:r>
            <a:r>
              <a:rPr lang="it-IT" sz="3200" dirty="0">
                <a:latin typeface="Helvetica"/>
                <a:ea typeface="+mn-ea"/>
                <a:cs typeface="Helvetica"/>
                <a:sym typeface="Helvetica"/>
              </a:rPr>
              <a:t>) Cassa: apertura di credito in c/corrente;</a:t>
            </a:r>
          </a:p>
          <a:p>
            <a:pPr>
              <a:spcBef>
                <a:spcPts val="1200"/>
              </a:spcBef>
              <a:buFont typeface="Arial"/>
              <a:buNone/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dirty="0">
                <a:latin typeface="Helvetica"/>
                <a:ea typeface="+mn-ea"/>
                <a:cs typeface="Helvetica"/>
                <a:sym typeface="Helvetica"/>
              </a:rPr>
              <a:t>      b) Smobilizzo: linea </a:t>
            </a:r>
            <a:r>
              <a:rPr lang="it-IT" sz="3200" dirty="0" smtClean="0">
                <a:latin typeface="Helvetica"/>
                <a:ea typeface="+mn-ea"/>
                <a:cs typeface="Helvetica"/>
                <a:sym typeface="Helvetica"/>
              </a:rPr>
              <a:t>di </a:t>
            </a:r>
            <a:r>
              <a:rPr lang="it-IT" sz="3200" dirty="0">
                <a:latin typeface="Helvetica"/>
                <a:ea typeface="+mn-ea"/>
                <a:cs typeface="Helvetica"/>
                <a:sym typeface="Helvetica"/>
              </a:rPr>
              <a:t>credito rotativa per anticipazioni finanziarie su portafoglio commerciale;</a:t>
            </a:r>
          </a:p>
          <a:p>
            <a:pPr>
              <a:spcBef>
                <a:spcPts val="1200"/>
              </a:spcBef>
              <a:buFont typeface="Arial"/>
              <a:buNone/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dirty="0">
                <a:latin typeface="Helvetica"/>
                <a:ea typeface="+mn-ea"/>
                <a:cs typeface="Helvetica"/>
                <a:sym typeface="Helvetica"/>
              </a:rPr>
              <a:t>      c) Liquidità: finanziamenti «</a:t>
            </a:r>
            <a:r>
              <a:rPr lang="it-IT" sz="3200" dirty="0" err="1">
                <a:latin typeface="Helvetica"/>
                <a:ea typeface="+mn-ea"/>
                <a:cs typeface="Helvetica"/>
                <a:sym typeface="Helvetica"/>
              </a:rPr>
              <a:t>amortizing</a:t>
            </a:r>
            <a:r>
              <a:rPr lang="it-IT" sz="3200" dirty="0">
                <a:latin typeface="Helvetica"/>
                <a:ea typeface="+mn-ea"/>
                <a:cs typeface="Helvetica"/>
                <a:sym typeface="Helvetica"/>
              </a:rPr>
              <a:t>» sul circolante;</a:t>
            </a:r>
          </a:p>
          <a:p>
            <a:pPr>
              <a:spcBef>
                <a:spcPts val="1200"/>
              </a:spcBef>
              <a:buFont typeface="Arial"/>
              <a:buNone/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dirty="0">
                <a:latin typeface="Helvetica"/>
                <a:ea typeface="+mn-ea"/>
                <a:cs typeface="Helvetica"/>
                <a:sym typeface="Helvetica"/>
              </a:rPr>
              <a:t>      d) Investimento: finanziamenti «</a:t>
            </a:r>
            <a:r>
              <a:rPr lang="it-IT" sz="3200" dirty="0" err="1">
                <a:latin typeface="Helvetica"/>
                <a:ea typeface="+mn-ea"/>
                <a:cs typeface="Helvetica"/>
                <a:sym typeface="Helvetica"/>
              </a:rPr>
              <a:t>amortizing</a:t>
            </a:r>
            <a:r>
              <a:rPr lang="it-IT" sz="3200" dirty="0">
                <a:latin typeface="Helvetica"/>
                <a:ea typeface="+mn-ea"/>
                <a:cs typeface="Helvetica"/>
                <a:sym typeface="Helvetica"/>
              </a:rPr>
              <a:t>» per </a:t>
            </a:r>
            <a:r>
              <a:rPr lang="it-IT" sz="3200" dirty="0" smtClean="0">
                <a:latin typeface="Helvetica"/>
                <a:ea typeface="+mn-ea"/>
                <a:cs typeface="Helvetica"/>
                <a:sym typeface="Helvetica"/>
              </a:rPr>
              <a:t>investimenti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b="1" dirty="0" smtClean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BENEFICIO ECONOMICO</a:t>
            </a:r>
            <a:r>
              <a:rPr sz="3200" dirty="0" smtClean="0">
                <a:latin typeface="Helvetica"/>
                <a:ea typeface="+mn-ea"/>
                <a:cs typeface="Helvetica"/>
                <a:sym typeface="Helvetica"/>
              </a:rPr>
              <a:t>: </a:t>
            </a:r>
            <a:r>
              <a:rPr lang="it-IT" sz="3200" dirty="0" smtClean="0">
                <a:latin typeface="Helvetica"/>
                <a:ea typeface="+mn-ea"/>
                <a:cs typeface="Helvetica"/>
                <a:sym typeface="Helvetica"/>
              </a:rPr>
              <a:t>il beneficio economico per le PMI è rappresentato da una diminuzione del costo della garanzia</a:t>
            </a:r>
            <a:endParaRPr sz="3200" dirty="0"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24" name="Shape 624"/>
          <p:cNvSpPr/>
          <p:nvPr/>
        </p:nvSpPr>
        <p:spPr>
          <a:xfrm>
            <a:off x="18150756" y="1836455"/>
            <a:ext cx="5040000" cy="1908000"/>
          </a:xfrm>
          <a:prstGeom prst="rect">
            <a:avLst/>
          </a:prstGeom>
          <a:solidFill>
            <a:srgbClr val="2BB8CF"/>
          </a:solidFill>
          <a:ln w="12700">
            <a:miter lim="4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91439" bIns="91439" anchor="ctr"/>
          <a:lstStyle/>
          <a:p>
            <a:pPr>
              <a:defRPr>
                <a:solidFill>
                  <a:srgbClr val="00B0F0"/>
                </a:solidFill>
              </a:defRPr>
            </a:pPr>
            <a:endParaRPr>
              <a:solidFill>
                <a:srgbClr val="00B0F0"/>
              </a:solidFill>
            </a:endParaRPr>
          </a:p>
        </p:txBody>
      </p:sp>
      <p:sp>
        <p:nvSpPr>
          <p:cNvPr id="625" name="Shape 625"/>
          <p:cNvSpPr/>
          <p:nvPr/>
        </p:nvSpPr>
        <p:spPr>
          <a:xfrm>
            <a:off x="1138212" y="808455"/>
            <a:ext cx="13437712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ASSE 3 POR FESR 2014-2020 – OPPORTUNITA’ DI FINANZIAMENTO </a:t>
            </a:r>
          </a:p>
        </p:txBody>
      </p:sp>
      <p:sp>
        <p:nvSpPr>
          <p:cNvPr id="626" name="Shape 626"/>
          <p:cNvSpPr/>
          <p:nvPr/>
        </p:nvSpPr>
        <p:spPr>
          <a:xfrm>
            <a:off x="18244717" y="1859970"/>
            <a:ext cx="4801314" cy="163121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/>
          <a:p>
            <a:pPr algn="r">
              <a:spcBef>
                <a:spcPts val="1200"/>
              </a:spcBef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Dotazione</a:t>
            </a:r>
            <a:r>
              <a:rPr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finanziaria</a:t>
            </a:r>
            <a:endParaRPr b="1" dirty="0"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  <a:p>
            <a:pPr algn="r">
              <a:spcBef>
                <a:spcPts val="1200"/>
              </a:spcBef>
              <a:defRPr sz="4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48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25</a:t>
            </a:r>
            <a:r>
              <a:rPr lang="it-IT" sz="48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,5</a:t>
            </a:r>
            <a:r>
              <a:rPr sz="48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32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€</a:t>
            </a:r>
            <a:endParaRPr sz="1800" b="1" dirty="0"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</p:txBody>
      </p:sp>
      <p:pic>
        <p:nvPicPr>
          <p:cNvPr id="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75950" y="852829"/>
            <a:ext cx="720000" cy="72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036177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/>
          <p:nvPr/>
        </p:nvSpPr>
        <p:spPr>
          <a:xfrm>
            <a:off x="1063894" y="1683239"/>
            <a:ext cx="22332055" cy="98796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 anchor="ctr">
            <a:spAutoFit/>
          </a:bodyPr>
          <a:lstStyle/>
          <a:p>
            <a:pPr>
              <a:spcBef>
                <a:spcPts val="1200"/>
              </a:spcBef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r>
              <a:rPr sz="4000" b="1" dirty="0" err="1">
                <a:latin typeface="Helvetica"/>
                <a:ea typeface="+mn-ea"/>
                <a:cs typeface="Helvetica"/>
                <a:sym typeface="Helvetica"/>
              </a:rPr>
              <a:t>Misura</a:t>
            </a: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 «</a:t>
            </a:r>
            <a:r>
              <a:rPr sz="4000" b="1" dirty="0" err="1">
                <a:latin typeface="Helvetica"/>
                <a:ea typeface="+mn-ea"/>
                <a:cs typeface="Helvetica"/>
                <a:sym typeface="Helvetica"/>
              </a:rPr>
              <a:t>Agevolazioni</a:t>
            </a: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4000" b="1" dirty="0" err="1">
                <a:latin typeface="Helvetica"/>
                <a:ea typeface="+mn-ea"/>
                <a:cs typeface="Helvetica"/>
                <a:sym typeface="Helvetica"/>
              </a:rPr>
              <a:t>Lombarde</a:t>
            </a: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 per la </a:t>
            </a:r>
            <a:r>
              <a:rPr sz="4000" b="1" dirty="0" err="1">
                <a:latin typeface="Helvetica"/>
                <a:ea typeface="+mn-ea"/>
                <a:cs typeface="Helvetica"/>
                <a:sym typeface="Helvetica"/>
              </a:rPr>
              <a:t>Valorizzazione</a:t>
            </a: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 </a:t>
            </a:r>
            <a:br>
              <a:rPr sz="4000" b="1" dirty="0">
                <a:latin typeface="Helvetica"/>
                <a:ea typeface="+mn-ea"/>
                <a:cs typeface="Helvetica"/>
                <a:sym typeface="Helvetica"/>
              </a:rPr>
            </a:br>
            <a:r>
              <a:rPr sz="4000" b="1" dirty="0" err="1">
                <a:latin typeface="Helvetica"/>
                <a:ea typeface="+mn-ea"/>
                <a:cs typeface="Helvetica"/>
                <a:sym typeface="Helvetica"/>
              </a:rPr>
              <a:t>degli</a:t>
            </a: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4000" b="1" dirty="0" err="1">
                <a:latin typeface="Helvetica"/>
                <a:ea typeface="+mn-ea"/>
                <a:cs typeface="Helvetica"/>
                <a:sym typeface="Helvetica"/>
              </a:rPr>
              <a:t>Investimenti</a:t>
            </a: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4000" b="1" dirty="0" err="1">
                <a:latin typeface="Helvetica"/>
                <a:ea typeface="+mn-ea"/>
                <a:cs typeface="Helvetica"/>
                <a:sym typeface="Helvetica"/>
              </a:rPr>
              <a:t>Aziendali</a:t>
            </a: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 (AL VIA)»</a:t>
            </a:r>
          </a:p>
          <a:p>
            <a:pPr>
              <a:spcBef>
                <a:spcPts val="1200"/>
              </a:spcBef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(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Istituzione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misura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DGR n. 5892 del 28/11/16)</a:t>
            </a:r>
          </a:p>
          <a:p>
            <a:pPr>
              <a:spcBef>
                <a:spcPts val="1200"/>
              </a:spcBef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sz="3200" b="1" dirty="0" err="1" smtClean="0">
                <a:latin typeface="Helvetica"/>
                <a:ea typeface="+mn-ea"/>
                <a:cs typeface="Helvetica"/>
                <a:sym typeface="Helvetica"/>
              </a:rPr>
              <a:t>Caratteristiche</a:t>
            </a:r>
            <a:r>
              <a:rPr sz="3200" b="1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b="1" dirty="0" err="1">
                <a:latin typeface="Helvetica"/>
                <a:ea typeface="+mn-ea"/>
                <a:cs typeface="Helvetica"/>
                <a:sym typeface="Helvetica"/>
              </a:rPr>
              <a:t>principali</a:t>
            </a:r>
            <a:endParaRPr sz="3200" b="1" dirty="0">
              <a:latin typeface="Helvetica"/>
              <a:ea typeface="+mn-ea"/>
              <a:cs typeface="Helvetica"/>
              <a:sym typeface="Helvetica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TIPOLOGIA DELL’AGEVOLAZIONE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garanzia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(«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Fondo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garanzia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») e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contributo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a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fondo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perduto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/>
            </a:r>
            <a:b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</a:b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in c/</a:t>
            </a:r>
            <a:r>
              <a:rPr sz="2800" dirty="0" err="1" smtClean="0">
                <a:latin typeface="Helvetica"/>
                <a:ea typeface="+mn-ea"/>
                <a:cs typeface="Helvetica"/>
                <a:sym typeface="Helvetica"/>
              </a:rPr>
              <a:t>capitale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su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finanziamenti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(220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€: 110 da Finlombarda spa + 110 da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Intermediari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finanziari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br>
              <a:rPr sz="2800" dirty="0">
                <a:latin typeface="Helvetica"/>
                <a:ea typeface="+mn-ea"/>
                <a:cs typeface="Helvetica"/>
                <a:sym typeface="Helvetica"/>
              </a:rPr>
            </a:b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convenzionati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)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concessi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da Finlombarda spa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ed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Intermediari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finanziari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convenzionati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.  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TIPOLOGIA BENEFICIARI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PMI con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sede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operativa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in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Lombardia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ed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attive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da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almeno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24 </a:t>
            </a:r>
            <a:r>
              <a:rPr sz="2800" dirty="0" err="1" smtClean="0">
                <a:latin typeface="Helvetica"/>
                <a:ea typeface="+mn-ea"/>
                <a:cs typeface="Helvetica"/>
                <a:sym typeface="Helvetica"/>
              </a:rPr>
              <a:t>mesi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.</a:t>
            </a:r>
            <a:endParaRPr sz="2800" dirty="0">
              <a:latin typeface="Helvetica"/>
              <a:ea typeface="+mn-ea"/>
              <a:cs typeface="Helvetica"/>
              <a:sym typeface="Helvetica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TIPOLOGIA PROGETTI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a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)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«Linea sviluppo aziendale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»: </a:t>
            </a:r>
            <a:r>
              <a:rPr sz="2800" dirty="0" err="1" smtClean="0">
                <a:latin typeface="Helvetica"/>
                <a:ea typeface="+mn-ea"/>
                <a:cs typeface="Helvetica"/>
                <a:sym typeface="Helvetica"/>
              </a:rPr>
              <a:t>investimenti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 di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sviluppo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aziendale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(importo </a:t>
            </a:r>
            <a:r>
              <a:rPr lang="it-IT" sz="2800" dirty="0" err="1">
                <a:latin typeface="Helvetica"/>
                <a:ea typeface="+mn-ea"/>
                <a:cs typeface="Helvetica"/>
                <a:sym typeface="Helvetica"/>
              </a:rPr>
              <a:t>max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 3 mln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€; 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durata </a:t>
            </a:r>
            <a:r>
              <a:rPr lang="it-IT" sz="2800" dirty="0" err="1">
                <a:latin typeface="Helvetica"/>
                <a:ea typeface="+mn-ea"/>
                <a:cs typeface="Helvetica"/>
                <a:sym typeface="Helvetica"/>
              </a:rPr>
              <a:t>max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 progetti: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12 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mesi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)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; 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b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)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«Linea rilancio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aree 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produttive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»: 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sviluppo aziendale legato a programmi di ammodernamento/ampliamento produttivo derivanti da piani di riqualificazione e/o riconversione territoriale di aree produttive dismesse, degradate o sottoutilizzate (importo </a:t>
            </a:r>
            <a:r>
              <a:rPr lang="it-IT" sz="2800" dirty="0" err="1">
                <a:latin typeface="Helvetica"/>
                <a:ea typeface="+mn-ea"/>
                <a:cs typeface="Helvetica"/>
                <a:sym typeface="Helvetica"/>
              </a:rPr>
              <a:t>max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6 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mln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€; durata </a:t>
            </a:r>
            <a:r>
              <a:rPr lang="it-IT" sz="2800" dirty="0" err="1" smtClean="0">
                <a:latin typeface="Helvetica"/>
                <a:ea typeface="+mn-ea"/>
                <a:cs typeface="Helvetica"/>
                <a:sym typeface="Helvetica"/>
              </a:rPr>
              <a:t>max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 progetti: 18 mesi).</a:t>
            </a:r>
            <a:endParaRPr sz="2800" dirty="0">
              <a:latin typeface="Helvetica"/>
              <a:ea typeface="+mn-ea"/>
              <a:cs typeface="Helvetica"/>
              <a:sym typeface="Helvetica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IMPORTO MAX AGEVOLAZIONE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a) 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«Linea sviluppo aziendale»: </a:t>
            </a:r>
            <a:r>
              <a:rPr sz="2800" dirty="0" err="1" smtClean="0">
                <a:latin typeface="Helvetica"/>
                <a:ea typeface="+mn-ea"/>
                <a:cs typeface="Helvetica"/>
                <a:sym typeface="Helvetica"/>
              </a:rPr>
              <a:t>Contributo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in c/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capitale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max 10% 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d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elle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spese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ammissibili, </a:t>
            </a:r>
            <a:r>
              <a:rPr lang="it-IT" sz="2800" dirty="0" err="1" smtClean="0">
                <a:latin typeface="Helvetica"/>
                <a:ea typeface="+mn-ea"/>
                <a:cs typeface="Helvetica"/>
                <a:sym typeface="Helvetica"/>
              </a:rPr>
              <a:t>max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 15% in alcune tipologie di 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investimenti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(Manifattura 4.0;Investimenti 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che dimostrino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capacità 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aggregativa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; Presenza 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di sistemi di certificazione ambientale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; Investimento legati a 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riconversione dell’area “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Expo») + finanziamento (durata 3-6 anni) assistito da garanzia gratuita (fino a copertura di tutte le spese non coperte da contributo); b) 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«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Linea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rilancio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aree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produttive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»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: 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Contributo in c/capitale </a:t>
            </a:r>
            <a:r>
              <a:rPr lang="it-IT" sz="2800" dirty="0" err="1">
                <a:latin typeface="Helvetica"/>
                <a:ea typeface="+mn-ea"/>
                <a:cs typeface="Helvetica"/>
                <a:sym typeface="Helvetica"/>
              </a:rPr>
              <a:t>max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15% 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delle spese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ammissibili + 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finanziamento (durata 3-6 anni)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assistito 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da garanzia gratuita (fino a copertura di tutte le spese non coperte da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contributo ad eccezione delle spese relative ad acquisto e riqualificazione immobili)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.</a:t>
            </a:r>
            <a:endParaRPr sz="2800" dirty="0">
              <a:latin typeface="Helvetica"/>
              <a:ea typeface="+mn-ea"/>
              <a:cs typeface="Helvetica"/>
              <a:sym typeface="Helvetica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EROGAZIONE DELL’AGEVOLAZIONE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prima tranche del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finanziamento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in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anticipazione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(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dal 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20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 al 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70%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 del finanziamento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)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.</a:t>
            </a:r>
            <a:endParaRPr sz="2800" dirty="0"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29" name="Shape 629"/>
          <p:cNvSpPr/>
          <p:nvPr/>
        </p:nvSpPr>
        <p:spPr>
          <a:xfrm>
            <a:off x="17388245" y="1681634"/>
            <a:ext cx="5760000" cy="3658647"/>
          </a:xfrm>
          <a:prstGeom prst="rect">
            <a:avLst/>
          </a:prstGeom>
          <a:solidFill>
            <a:srgbClr val="2BB8CF"/>
          </a:solidFill>
          <a:ln w="12700">
            <a:miter lim="4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91439" bIns="91439" anchor="ctr"/>
          <a:lstStyle/>
          <a:p>
            <a:pPr>
              <a:defRPr>
                <a:solidFill>
                  <a:srgbClr val="00B0F0"/>
                </a:solidFill>
              </a:defRPr>
            </a:pPr>
            <a:endParaRPr>
              <a:solidFill>
                <a:srgbClr val="00B0F0"/>
              </a:solidFill>
            </a:endParaRPr>
          </a:p>
        </p:txBody>
      </p:sp>
      <p:sp>
        <p:nvSpPr>
          <p:cNvPr id="630" name="Shape 630"/>
          <p:cNvSpPr/>
          <p:nvPr/>
        </p:nvSpPr>
        <p:spPr>
          <a:xfrm>
            <a:off x="951599" y="907348"/>
            <a:ext cx="13437712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ASSE 3 POR FESR 2014-2020 – OPPORTUNITA’ DI FINANZIAMENTO </a:t>
            </a:r>
          </a:p>
        </p:txBody>
      </p:sp>
      <p:sp>
        <p:nvSpPr>
          <p:cNvPr id="631" name="Shape 631"/>
          <p:cNvSpPr/>
          <p:nvPr/>
        </p:nvSpPr>
        <p:spPr>
          <a:xfrm>
            <a:off x="17132413" y="1862689"/>
            <a:ext cx="5903537" cy="35086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/>
          <a:p>
            <a:pPr algn="r">
              <a:spcBef>
                <a:spcPts val="1200"/>
              </a:spcBef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Dotazione</a:t>
            </a:r>
            <a:r>
              <a:rPr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finanziaria</a:t>
            </a:r>
            <a:endParaRPr b="1" dirty="0"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  <a:p>
            <a:pPr algn="r">
              <a:spcBef>
                <a:spcPts val="1200"/>
              </a:spcBef>
              <a:defRPr sz="4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48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75 </a:t>
            </a:r>
            <a:r>
              <a:rPr sz="3200"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32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€</a:t>
            </a:r>
          </a:p>
          <a:p>
            <a:pPr algn="r">
              <a:spcBef>
                <a:spcPts val="1200"/>
              </a:spcBef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2800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(55 </a:t>
            </a:r>
            <a:r>
              <a:rPr sz="2800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2800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€ «</a:t>
            </a:r>
            <a:r>
              <a:rPr sz="2800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Fondo</a:t>
            </a:r>
            <a:r>
              <a:rPr sz="2800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garanzia</a:t>
            </a:r>
            <a:r>
              <a:rPr sz="2800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» + 20 </a:t>
            </a:r>
            <a:r>
              <a:rPr sz="2800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2800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€ </a:t>
            </a:r>
            <a:r>
              <a:rPr sz="2800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contributi</a:t>
            </a:r>
            <a:r>
              <a:rPr sz="2800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a </a:t>
            </a:r>
            <a:r>
              <a:rPr sz="2800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fondo</a:t>
            </a:r>
            <a:r>
              <a:rPr sz="2800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perduto</a:t>
            </a:r>
            <a:r>
              <a:rPr sz="2800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) (1,250 </a:t>
            </a:r>
            <a:r>
              <a:rPr sz="2800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2800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€ </a:t>
            </a:r>
            <a:r>
              <a:rPr sz="2800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riserva</a:t>
            </a:r>
            <a:r>
              <a:rPr sz="2800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per Area </a:t>
            </a:r>
            <a:r>
              <a:rPr sz="2800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Interna</a:t>
            </a:r>
            <a:r>
              <a:rPr sz="2800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Valchiavenna</a:t>
            </a:r>
            <a:r>
              <a:rPr sz="2800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)</a:t>
            </a:r>
            <a:endParaRPr sz="1800" dirty="0"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32" name="Shape 632"/>
          <p:cNvSpPr/>
          <p:nvPr/>
        </p:nvSpPr>
        <p:spPr>
          <a:xfrm>
            <a:off x="1078907" y="11562865"/>
            <a:ext cx="16540301" cy="918667"/>
          </a:xfrm>
          <a:prstGeom prst="rect">
            <a:avLst/>
          </a:prstGeom>
          <a:solidFill>
            <a:srgbClr val="2BB8CF"/>
          </a:solidFill>
          <a:ln w="12700">
            <a:miter lim="4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91439" bIns="91439" anchor="ctr"/>
          <a:lstStyle/>
          <a:p>
            <a:endParaRPr/>
          </a:p>
        </p:txBody>
      </p:sp>
      <p:sp>
        <p:nvSpPr>
          <p:cNvPr id="633" name="Shape 633"/>
          <p:cNvSpPr/>
          <p:nvPr/>
        </p:nvSpPr>
        <p:spPr>
          <a:xfrm>
            <a:off x="1078907" y="11673275"/>
            <a:ext cx="16335271" cy="1198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spcBef>
                <a:spcPts val="1200"/>
              </a:spcBef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BANDO IN CORSO DI FINALIZZAZIONE CON APERTURA PREVISTA ENTRO I° SEMESTRE 2017</a:t>
            </a:r>
          </a:p>
        </p:txBody>
      </p:sp>
      <p:pic>
        <p:nvPicPr>
          <p:cNvPr id="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75950" y="852829"/>
            <a:ext cx="720000" cy="72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751407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/>
          <p:nvPr/>
        </p:nvSpPr>
        <p:spPr>
          <a:xfrm>
            <a:off x="1254090" y="1693421"/>
            <a:ext cx="21216906" cy="957184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spAutoFit/>
          </a:bodyPr>
          <a:lstStyle/>
          <a:p>
            <a:pPr>
              <a:spcBef>
                <a:spcPts val="1200"/>
              </a:spcBef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r>
              <a:rPr sz="4000" b="1" dirty="0" err="1">
                <a:latin typeface="Helvetica"/>
                <a:ea typeface="+mn-ea"/>
                <a:cs typeface="Helvetica"/>
                <a:sym typeface="Helvetica"/>
              </a:rPr>
              <a:t>Iniziativa</a:t>
            </a: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 «</a:t>
            </a:r>
            <a:r>
              <a:rPr sz="4000" b="1" dirty="0" err="1">
                <a:latin typeface="Helvetica"/>
                <a:ea typeface="+mn-ea"/>
                <a:cs typeface="Helvetica"/>
                <a:sym typeface="Helvetica"/>
              </a:rPr>
              <a:t>Turismo</a:t>
            </a: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 e </a:t>
            </a:r>
            <a:r>
              <a:rPr sz="4000" b="1" dirty="0" err="1">
                <a:latin typeface="Helvetica"/>
                <a:ea typeface="+mn-ea"/>
                <a:cs typeface="Helvetica"/>
                <a:sym typeface="Helvetica"/>
              </a:rPr>
              <a:t>attrattività</a:t>
            </a:r>
            <a:r>
              <a:rPr sz="4000" b="1" dirty="0" smtClean="0">
                <a:latin typeface="Helvetica"/>
                <a:ea typeface="+mn-ea"/>
                <a:cs typeface="Helvetica"/>
                <a:sym typeface="Helvetica"/>
              </a:rPr>
              <a:t>»</a:t>
            </a:r>
            <a:endParaRPr lang="it-IT" sz="4000" b="1" dirty="0" smtClean="0">
              <a:latin typeface="Helvetica"/>
              <a:ea typeface="+mn-ea"/>
              <a:cs typeface="Helvetica"/>
              <a:sym typeface="Helvetica"/>
            </a:endParaRPr>
          </a:p>
          <a:p>
            <a:pPr lvl="0">
              <a:spcBef>
                <a:spcPts val="1200"/>
              </a:spcBef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lang="en-GB" sz="2800" dirty="0">
                <a:latin typeface="+mn-lt"/>
                <a:ea typeface="+mn-ea"/>
                <a:cs typeface="+mn-cs"/>
                <a:sym typeface="Helvetica"/>
              </a:rPr>
              <a:t>(Bando: </a:t>
            </a:r>
            <a:r>
              <a:rPr lang="en-GB" sz="2800" dirty="0" err="1">
                <a:latin typeface="+mn-lt"/>
                <a:ea typeface="+mn-ea"/>
                <a:cs typeface="+mn-cs"/>
                <a:sym typeface="Helvetica"/>
              </a:rPr>
              <a:t>Decreto</a:t>
            </a:r>
            <a:r>
              <a:rPr lang="en-GB" sz="2800" dirty="0">
                <a:latin typeface="+mn-lt"/>
                <a:ea typeface="+mn-ea"/>
                <a:cs typeface="+mn-cs"/>
                <a:sym typeface="Helvetica"/>
              </a:rPr>
              <a:t> n. 3521 del 29/3/17 – BURL </a:t>
            </a:r>
            <a:r>
              <a:rPr lang="en-GB" sz="2800" dirty="0" err="1">
                <a:latin typeface="+mn-lt"/>
                <a:ea typeface="+mn-ea"/>
                <a:cs typeface="+mn-cs"/>
                <a:sym typeface="Helvetica"/>
              </a:rPr>
              <a:t>Serie</a:t>
            </a:r>
            <a:r>
              <a:rPr lang="en-GB" sz="2800" dirty="0">
                <a:latin typeface="+mn-lt"/>
                <a:ea typeface="+mn-ea"/>
                <a:cs typeface="+mn-cs"/>
                <a:sym typeface="Helvetica"/>
              </a:rPr>
              <a:t> ord. n. 14 del </a:t>
            </a:r>
            <a:r>
              <a:rPr lang="en-GB" sz="2800" dirty="0" smtClean="0">
                <a:latin typeface="+mn-lt"/>
                <a:ea typeface="+mn-ea"/>
                <a:cs typeface="+mn-cs"/>
                <a:sym typeface="Helvetica"/>
              </a:rPr>
              <a:t>6/4/17 e </a:t>
            </a:r>
            <a:r>
              <a:rPr lang="en-GB" sz="2800" dirty="0" err="1" smtClean="0">
                <a:latin typeface="+mn-lt"/>
                <a:ea typeface="+mn-ea"/>
                <a:cs typeface="+mn-cs"/>
                <a:sym typeface="Helvetica"/>
              </a:rPr>
              <a:t>successiva</a:t>
            </a:r>
            <a:r>
              <a:rPr lang="en-GB" sz="2800" dirty="0" smtClean="0"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en-GB" sz="2800" dirty="0" err="1" smtClean="0">
                <a:latin typeface="+mn-lt"/>
                <a:ea typeface="+mn-ea"/>
                <a:cs typeface="+mn-cs"/>
                <a:sym typeface="Helvetica"/>
              </a:rPr>
              <a:t>rettifica</a:t>
            </a:r>
            <a:r>
              <a:rPr lang="en-GB" sz="2800" dirty="0" smtClean="0">
                <a:latin typeface="+mn-lt"/>
                <a:ea typeface="+mn-ea"/>
                <a:cs typeface="+mn-cs"/>
                <a:sym typeface="Helvetica"/>
              </a:rPr>
              <a:t> </a:t>
            </a:r>
          </a:p>
          <a:p>
            <a:pPr lvl="0">
              <a:spcBef>
                <a:spcPts val="1200"/>
              </a:spcBef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lang="en-GB" sz="2800" dirty="0" smtClean="0">
                <a:latin typeface="+mn-lt"/>
                <a:ea typeface="+mn-ea"/>
                <a:cs typeface="+mn-cs"/>
                <a:sym typeface="Helvetica"/>
              </a:rPr>
              <a:t>con </a:t>
            </a:r>
            <a:r>
              <a:rPr lang="en-GB" sz="2800" dirty="0" err="1" smtClean="0">
                <a:latin typeface="+mn-lt"/>
                <a:ea typeface="+mn-ea"/>
                <a:cs typeface="+mn-cs"/>
                <a:sym typeface="Helvetica"/>
              </a:rPr>
              <a:t>Decreto</a:t>
            </a:r>
            <a:r>
              <a:rPr lang="en-GB" sz="2800" dirty="0" smtClean="0">
                <a:latin typeface="+mn-lt"/>
                <a:ea typeface="+mn-ea"/>
                <a:cs typeface="+mn-cs"/>
                <a:sym typeface="Helvetica"/>
              </a:rPr>
              <a:t> n. 4581 del 21/4/17 )</a:t>
            </a:r>
            <a:endParaRPr sz="4000" b="1" dirty="0">
              <a:latin typeface="Helvetica"/>
              <a:ea typeface="+mn-ea"/>
              <a:cs typeface="Helvetica"/>
              <a:sym typeface="Helvetica"/>
            </a:endParaRPr>
          </a:p>
          <a:p>
            <a:pPr>
              <a:spcBef>
                <a:spcPts val="1200"/>
              </a:spcBef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sz="3200" b="1" dirty="0" err="1" smtClean="0">
                <a:latin typeface="Helvetica"/>
                <a:ea typeface="+mn-ea"/>
                <a:cs typeface="Helvetica"/>
                <a:sym typeface="Helvetica"/>
              </a:rPr>
              <a:t>Caratteristiche</a:t>
            </a:r>
            <a:r>
              <a:rPr sz="3200" b="1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b="1" dirty="0" err="1">
                <a:latin typeface="Helvetica"/>
                <a:ea typeface="+mn-ea"/>
                <a:cs typeface="Helvetica"/>
                <a:sym typeface="Helvetica"/>
              </a:rPr>
              <a:t>principali</a:t>
            </a:r>
            <a:endParaRPr sz="3200" b="1" dirty="0">
              <a:latin typeface="Helvetica"/>
              <a:ea typeface="+mn-ea"/>
              <a:cs typeface="Helvetica"/>
              <a:sym typeface="Helvetica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TIPOLOGIA </a:t>
            </a:r>
            <a:r>
              <a:rPr sz="2800" b="1" dirty="0" smtClean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AGEVOLAZIONE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Contributi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a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fondo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perduto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TIPOLOGIA BENEFICIARI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proprietari o affittuari di </a:t>
            </a:r>
            <a:r>
              <a:rPr sz="2800" dirty="0" err="1" smtClean="0">
                <a:latin typeface="Helvetica"/>
                <a:ea typeface="+mn-ea"/>
                <a:cs typeface="Helvetica"/>
                <a:sym typeface="Helvetica"/>
              </a:rPr>
              <a:t>strutture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ricettive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alberghiere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ed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extra-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alberghiere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e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d</a:t>
            </a:r>
            <a:r>
              <a:rPr sz="2800" dirty="0" err="1" smtClean="0">
                <a:latin typeface="Helvetica"/>
                <a:ea typeface="+mn-ea"/>
                <a:cs typeface="Helvetica"/>
                <a:sym typeface="Helvetica"/>
              </a:rPr>
              <a:t>i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pubblici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esercizi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(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in 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forma </a:t>
            </a:r>
            <a:r>
              <a:rPr sz="2800" dirty="0" err="1" smtClean="0">
                <a:latin typeface="Helvetica"/>
                <a:ea typeface="+mn-ea"/>
                <a:cs typeface="Helvetica"/>
                <a:sym typeface="Helvetica"/>
              </a:rPr>
              <a:t>singola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)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 smtClean="0">
                <a:latin typeface="Helvetica"/>
                <a:ea typeface="+mn-ea"/>
                <a:cs typeface="Helvetica"/>
                <a:sym typeface="Helvetica"/>
              </a:rPr>
              <a:t>sia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in forma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imprenditoriale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(PMI), 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con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sede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operativa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in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Lombardia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e con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attività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relativa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codici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ATECO 55 (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Alloggio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)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e 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56 (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servizi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di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ristorazione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)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,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sia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in forma non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imprenditoriale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(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titolari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di bed &amp; breakfast)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TIPOLOGIA PROGETTI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</a:t>
            </a:r>
            <a:r>
              <a:rPr sz="2800" dirty="0" err="1" smtClean="0">
                <a:latin typeface="Helvetica"/>
                <a:ea typeface="+mn-ea"/>
                <a:cs typeface="Helvetica"/>
                <a:sym typeface="Helvetica"/>
              </a:rPr>
              <a:t>riqualificazione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delle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strutture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ricettive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alberghiere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, extra-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alberghiere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e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dei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pubblici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 smtClean="0">
                <a:latin typeface="Helvetica"/>
                <a:ea typeface="+mn-ea"/>
                <a:cs typeface="Helvetica"/>
                <a:sym typeface="Helvetica"/>
              </a:rPr>
              <a:t>esercizi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, negli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ambiti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ad alto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potenziale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di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attrattività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e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competitività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stabiliti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da DGR n. 651 del 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6/9/13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,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e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relativi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a </a:t>
            </a:r>
            <a:r>
              <a:rPr sz="2800" dirty="0" err="1" smtClean="0">
                <a:latin typeface="Helvetica"/>
                <a:ea typeface="+mn-ea"/>
                <a:cs typeface="Helvetica"/>
                <a:sym typeface="Helvetica"/>
              </a:rPr>
              <a:t>ristrutturazione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,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riqualificazione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ed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ampliamento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degli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immobili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/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aree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destinate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a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uso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ricettivo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o di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pubblico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esercizio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e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delle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strutture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ed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infrastrutture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complementari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direttamente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 smtClean="0">
                <a:latin typeface="Helvetica"/>
                <a:ea typeface="+mn-ea"/>
                <a:cs typeface="Helvetica"/>
                <a:sym typeface="Helvetica"/>
              </a:rPr>
              <a:t>connesse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;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 smtClean="0">
                <a:latin typeface="Helvetica"/>
                <a:ea typeface="+mn-ea"/>
                <a:cs typeface="Helvetica"/>
                <a:sym typeface="Helvetica"/>
              </a:rPr>
              <a:t>acquisto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 ed </a:t>
            </a:r>
            <a:r>
              <a:rPr sz="2800" dirty="0" err="1" smtClean="0">
                <a:latin typeface="Helvetica"/>
                <a:ea typeface="+mn-ea"/>
                <a:cs typeface="Helvetica"/>
                <a:sym typeface="Helvetica"/>
              </a:rPr>
              <a:t>installazione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di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attrezzature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o di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tecnologie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innovative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 (durata </a:t>
            </a:r>
            <a:r>
              <a:rPr lang="it-IT" sz="2800" dirty="0" err="1">
                <a:latin typeface="Helvetica"/>
                <a:ea typeface="+mn-ea"/>
                <a:cs typeface="Helvetica"/>
                <a:sym typeface="Helvetica"/>
              </a:rPr>
              <a:t>max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 12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mesi dalla pubblicazione su BURL delle domande ammesse con possibile richiesta di proroga di </a:t>
            </a:r>
            <a:r>
              <a:rPr lang="it-IT" sz="2800" dirty="0" err="1" smtClean="0">
                <a:latin typeface="Helvetica"/>
                <a:ea typeface="+mn-ea"/>
                <a:cs typeface="Helvetica"/>
                <a:sym typeface="Helvetica"/>
              </a:rPr>
              <a:t>max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 1 mese)</a:t>
            </a:r>
            <a:endParaRPr sz="2800" dirty="0">
              <a:latin typeface="Helvetica"/>
              <a:ea typeface="+mn-ea"/>
              <a:cs typeface="Helvetica"/>
              <a:sym typeface="Helvetica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IMPORTO MAX AGEVOLAZIONE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40%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dei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costi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ammissibili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e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fino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a max 40.000 € (per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beneficiari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in forma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imprenditoriale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) o max 15.000 € (per bed &amp; breakfast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)</a:t>
            </a:r>
            <a:endParaRPr sz="2800" dirty="0">
              <a:latin typeface="Helvetica"/>
              <a:ea typeface="+mn-ea"/>
              <a:cs typeface="Helvetica"/>
              <a:sym typeface="Helvetica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IMPORTO MIN PROGETTI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20.000 €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AMBITI DEI PROGETTI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Enogastronomia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&amp; food experience; Natura &amp; green; Sport &amp;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turismo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attivo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;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Terme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&amp;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benessere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; Fashion e design;  Business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congressi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&amp; </a:t>
            </a:r>
            <a:r>
              <a:rPr sz="2800" dirty="0" err="1" smtClean="0">
                <a:latin typeface="Helvetica"/>
                <a:ea typeface="+mn-ea"/>
                <a:cs typeface="Helvetica"/>
                <a:sym typeface="Helvetica"/>
              </a:rPr>
              <a:t>incentiv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e</a:t>
            </a:r>
            <a:endParaRPr sz="2800" dirty="0"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36" name="Shape 636"/>
          <p:cNvSpPr/>
          <p:nvPr/>
        </p:nvSpPr>
        <p:spPr>
          <a:xfrm>
            <a:off x="17275950" y="1683365"/>
            <a:ext cx="5760000" cy="2160959"/>
          </a:xfrm>
          <a:prstGeom prst="rect">
            <a:avLst/>
          </a:prstGeom>
          <a:solidFill>
            <a:srgbClr val="2BB8CF"/>
          </a:solidFill>
          <a:ln w="12700">
            <a:miter lim="4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91439" bIns="91439" anchor="ctr"/>
          <a:lstStyle/>
          <a:p>
            <a:pPr>
              <a:defRPr>
                <a:solidFill>
                  <a:srgbClr val="00B0F0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37" name="Shape 637"/>
          <p:cNvSpPr/>
          <p:nvPr/>
        </p:nvSpPr>
        <p:spPr>
          <a:xfrm>
            <a:off x="951599" y="907348"/>
            <a:ext cx="13437712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ASSE 3 POR FESR 2014-2020 – OPPORTUNITA’ DI FINANZIAMENTO </a:t>
            </a:r>
          </a:p>
        </p:txBody>
      </p:sp>
      <p:sp>
        <p:nvSpPr>
          <p:cNvPr id="638" name="Shape 638"/>
          <p:cNvSpPr/>
          <p:nvPr/>
        </p:nvSpPr>
        <p:spPr>
          <a:xfrm>
            <a:off x="17132413" y="1889658"/>
            <a:ext cx="5903537" cy="20621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/>
          <a:p>
            <a:pPr algn="r">
              <a:spcBef>
                <a:spcPts val="1200"/>
              </a:spcBef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Dotazione</a:t>
            </a:r>
            <a:r>
              <a:rPr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finanziaria</a:t>
            </a:r>
            <a:endParaRPr b="1" dirty="0"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  <a:p>
            <a:pPr algn="r">
              <a:spcBef>
                <a:spcPts val="1200"/>
              </a:spcBef>
              <a:defRPr sz="4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48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3</a:t>
            </a:r>
            <a:r>
              <a:rPr lang="it-IT" sz="48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2</a:t>
            </a:r>
            <a:r>
              <a:rPr sz="48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32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€</a:t>
            </a:r>
          </a:p>
          <a:p>
            <a:pPr algn="r">
              <a:spcBef>
                <a:spcPts val="1200"/>
              </a:spcBef>
              <a:defRPr sz="4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800" b="1" dirty="0"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39" name="Shape 639"/>
          <p:cNvSpPr/>
          <p:nvPr/>
        </p:nvSpPr>
        <p:spPr>
          <a:xfrm>
            <a:off x="1254089" y="11417242"/>
            <a:ext cx="15672943" cy="984308"/>
          </a:xfrm>
          <a:prstGeom prst="rect">
            <a:avLst/>
          </a:prstGeom>
          <a:solidFill>
            <a:srgbClr val="2BB8CF"/>
          </a:solidFill>
          <a:ln w="12700">
            <a:miter lim="4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91439" bIns="91439" anchor="ctr"/>
          <a:lstStyle/>
          <a:p>
            <a:endParaRPr/>
          </a:p>
        </p:txBody>
      </p:sp>
      <p:pic>
        <p:nvPicPr>
          <p:cNvPr id="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75950" y="852829"/>
            <a:ext cx="720000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640"/>
          <p:cNvSpPr/>
          <p:nvPr/>
        </p:nvSpPr>
        <p:spPr>
          <a:xfrm>
            <a:off x="1398853" y="11570843"/>
            <a:ext cx="15291366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spcBef>
                <a:spcPts val="1200"/>
              </a:spcBef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it-IT" sz="3200" dirty="0" smtClean="0"/>
              <a:t>BANDO APERTO DAL 15 MAGGIO 2017  - CHIUSURA: ad esaurimento risorse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7586184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/>
          <p:nvPr/>
        </p:nvSpPr>
        <p:spPr>
          <a:xfrm>
            <a:off x="951599" y="2003715"/>
            <a:ext cx="21216906" cy="890705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spAutoFit/>
          </a:bodyPr>
          <a:lstStyle/>
          <a:p>
            <a:pPr>
              <a:spcBef>
                <a:spcPts val="1200"/>
              </a:spcBef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r>
              <a:rPr sz="4000" b="1" dirty="0" err="1">
                <a:latin typeface="Helvetica"/>
                <a:ea typeface="+mn-ea"/>
                <a:cs typeface="Helvetica"/>
                <a:sym typeface="Helvetica"/>
              </a:rPr>
              <a:t>Iniziativa</a:t>
            </a:r>
            <a:r>
              <a:rPr sz="4000" b="1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lang="it-IT" sz="4000" b="1" dirty="0" smtClean="0">
                <a:latin typeface="Helvetica"/>
                <a:ea typeface="+mn-ea"/>
                <a:cs typeface="Helvetica"/>
                <a:sym typeface="Helvetica"/>
              </a:rPr>
              <a:t>«Valorizzazione turistico culturale della Lombardia»</a:t>
            </a:r>
            <a:endParaRPr sz="4000" b="1" dirty="0">
              <a:latin typeface="Helvetica"/>
              <a:ea typeface="+mn-ea"/>
              <a:cs typeface="Helvetica"/>
              <a:sym typeface="Helvetica"/>
            </a:endParaRPr>
          </a:p>
          <a:p>
            <a:pPr>
              <a:spcBef>
                <a:spcPts val="1200"/>
              </a:spcBef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(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Istituzione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misura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DGR n. 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6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405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del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27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/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3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/1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7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)</a:t>
            </a:r>
            <a:endParaRPr sz="2800" dirty="0">
              <a:latin typeface="Helvetica"/>
              <a:ea typeface="+mn-ea"/>
              <a:cs typeface="Helvetica"/>
              <a:sym typeface="Helvetica"/>
            </a:endParaRPr>
          </a:p>
          <a:p>
            <a:pPr>
              <a:lnSpc>
                <a:spcPct val="60000"/>
              </a:lnSpc>
              <a:spcBef>
                <a:spcPts val="1200"/>
              </a:spcBef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endParaRPr sz="2800" b="1" dirty="0">
              <a:latin typeface="Helvetica"/>
              <a:ea typeface="+mn-ea"/>
              <a:cs typeface="Helvetica"/>
              <a:sym typeface="Helvetica"/>
            </a:endParaRPr>
          </a:p>
          <a:p>
            <a:pPr>
              <a:spcBef>
                <a:spcPts val="1200"/>
              </a:spcBef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sz="3200" b="1" dirty="0" err="1">
                <a:latin typeface="Helvetica"/>
                <a:ea typeface="+mn-ea"/>
                <a:cs typeface="Helvetica"/>
                <a:sym typeface="Helvetica"/>
              </a:rPr>
              <a:t>Caratteristiche</a:t>
            </a:r>
            <a:r>
              <a:rPr sz="3200" b="1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3200" b="1" dirty="0" err="1">
                <a:latin typeface="Helvetica"/>
                <a:ea typeface="+mn-ea"/>
                <a:cs typeface="Helvetica"/>
                <a:sym typeface="Helvetica"/>
              </a:rPr>
              <a:t>principali</a:t>
            </a:r>
            <a:endParaRPr sz="3200" b="1" dirty="0">
              <a:latin typeface="Helvetica"/>
              <a:ea typeface="+mn-ea"/>
              <a:cs typeface="Helvetica"/>
              <a:sym typeface="Helvetica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TIPOLOGIA </a:t>
            </a:r>
            <a:r>
              <a:rPr sz="2800" b="1" dirty="0" smtClean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AGEVOLAZIONE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Contributi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a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fondo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perduto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TIPOLOGIA BENEFICIARI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</a:t>
            </a:r>
            <a:r>
              <a:rPr lang="it-IT" sz="2800" dirty="0">
                <a:latin typeface="+mn-lt"/>
                <a:ea typeface="+mn-ea"/>
                <a:cs typeface="+mn-cs"/>
                <a:sym typeface="Helvetica"/>
              </a:rPr>
              <a:t>Aggregazioni formate </a:t>
            </a:r>
            <a:r>
              <a:rPr lang="it-IT" sz="2800" dirty="0" smtClean="0">
                <a:latin typeface="+mn-lt"/>
                <a:ea typeface="+mn-ea"/>
                <a:cs typeface="+mn-cs"/>
                <a:sym typeface="Helvetica"/>
              </a:rPr>
              <a:t>da </a:t>
            </a:r>
            <a:r>
              <a:rPr lang="it-IT" sz="2800" dirty="0">
                <a:latin typeface="+mn-lt"/>
                <a:ea typeface="+mn-ea"/>
                <a:cs typeface="+mn-cs"/>
                <a:sym typeface="Helvetica"/>
              </a:rPr>
              <a:t>operatori economici </a:t>
            </a:r>
            <a:r>
              <a:rPr lang="it-IT" sz="2800" dirty="0" smtClean="0">
                <a:latin typeface="+mn-lt"/>
                <a:ea typeface="+mn-ea"/>
                <a:cs typeface="+mn-cs"/>
                <a:sym typeface="Helvetica"/>
              </a:rPr>
              <a:t>(MPMI e attività professionali) </a:t>
            </a:r>
            <a:r>
              <a:rPr lang="it-IT" sz="2800" dirty="0">
                <a:latin typeface="+mn-lt"/>
                <a:ea typeface="+mn-ea"/>
                <a:cs typeface="+mn-cs"/>
                <a:sym typeface="Helvetica"/>
              </a:rPr>
              <a:t>appartenenti ai settori </a:t>
            </a:r>
            <a:r>
              <a:rPr lang="it-IT" sz="2800" b="1" dirty="0">
                <a:latin typeface="+mn-lt"/>
                <a:ea typeface="+mn-ea"/>
                <a:cs typeface="+mn-cs"/>
                <a:sym typeface="Helvetica"/>
              </a:rPr>
              <a:t>culturale e creativo</a:t>
            </a:r>
            <a:r>
              <a:rPr lang="it-IT" sz="2800" dirty="0">
                <a:latin typeface="+mn-lt"/>
                <a:ea typeface="+mn-ea"/>
                <a:cs typeface="+mn-cs"/>
                <a:sym typeface="Helvetica"/>
              </a:rPr>
              <a:t> (arti visive, spettacolo dal vivo, editoria, musica, cinema e videogiochi, moda, </a:t>
            </a:r>
            <a:r>
              <a:rPr lang="it-IT" sz="2800" dirty="0" err="1" smtClean="0">
                <a:latin typeface="+mn-lt"/>
                <a:ea typeface="+mn-ea"/>
                <a:cs typeface="+mn-cs"/>
                <a:sym typeface="Helvetica"/>
              </a:rPr>
              <a:t>design,comunicazione</a:t>
            </a:r>
            <a:r>
              <a:rPr lang="it-IT" sz="2800" dirty="0">
                <a:latin typeface="+mn-lt"/>
                <a:ea typeface="+mn-ea"/>
                <a:cs typeface="+mn-cs"/>
                <a:sym typeface="Helvetica"/>
              </a:rPr>
              <a:t>, marketing e digitale) e </a:t>
            </a:r>
            <a:r>
              <a:rPr lang="it-IT" sz="2800" b="1" dirty="0">
                <a:latin typeface="+mn-lt"/>
                <a:ea typeface="+mn-ea"/>
                <a:cs typeface="+mn-cs"/>
                <a:sym typeface="Helvetica"/>
              </a:rPr>
              <a:t>turistico-commerciale, del terziario innovativo e della manifattura creativa</a:t>
            </a:r>
            <a:r>
              <a:rPr lang="it-IT" sz="2800" dirty="0">
                <a:latin typeface="+mn-lt"/>
                <a:ea typeface="+mn-ea"/>
                <a:cs typeface="+mn-cs"/>
                <a:sym typeface="Helvetica"/>
              </a:rPr>
              <a:t> (strutture ricettive, </a:t>
            </a:r>
            <a:r>
              <a:rPr lang="it-IT" sz="2800" dirty="0" smtClean="0">
                <a:latin typeface="+mn-lt"/>
                <a:ea typeface="+mn-ea"/>
                <a:cs typeface="+mn-cs"/>
                <a:sym typeface="Helvetica"/>
              </a:rPr>
              <a:t>tour operator</a:t>
            </a:r>
            <a:r>
              <a:rPr lang="it-IT" sz="2800" dirty="0">
                <a:latin typeface="+mn-lt"/>
                <a:ea typeface="+mn-ea"/>
                <a:cs typeface="+mn-cs"/>
                <a:sym typeface="Helvetica"/>
              </a:rPr>
              <a:t>, agenzie di viaggio, bar e ristoranti, commercio al dettaglio in sede fissa, artigianato </a:t>
            </a:r>
            <a:r>
              <a:rPr lang="it-IT" sz="2800" dirty="0" smtClean="0">
                <a:latin typeface="+mn-lt"/>
                <a:ea typeface="+mn-ea"/>
                <a:cs typeface="+mn-cs"/>
                <a:sym typeface="Helvetica"/>
              </a:rPr>
              <a:t>innovativo e </a:t>
            </a:r>
            <a:r>
              <a:rPr lang="it-IT" sz="2800" dirty="0">
                <a:latin typeface="+mn-lt"/>
                <a:ea typeface="+mn-ea"/>
                <a:cs typeface="+mn-cs"/>
                <a:sym typeface="Helvetica"/>
              </a:rPr>
              <a:t>di qualità)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 smtClean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TIPOLOGIA PROGETTI</a:t>
            </a:r>
            <a:r>
              <a:rPr lang="it-IT" sz="2800" b="1" dirty="0">
                <a:solidFill>
                  <a:srgbClr val="2BB8CF"/>
                </a:solidFill>
                <a:latin typeface="+mn-lt"/>
                <a:ea typeface="+mn-ea"/>
                <a:cs typeface="+mn-cs"/>
                <a:sym typeface="Helvetica"/>
              </a:rPr>
              <a:t>: </a:t>
            </a:r>
            <a:r>
              <a:rPr lang="it-IT" sz="28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Progetti Integrati </a:t>
            </a:r>
            <a:r>
              <a:rPr lang="it-IT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con durata </a:t>
            </a:r>
            <a:r>
              <a:rPr lang="it-IT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max</a:t>
            </a:r>
            <a:r>
              <a:rPr lang="it-IT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 di 18 mesi con la finalità di valorizzazione turistico culturale di </a:t>
            </a:r>
            <a:r>
              <a:rPr lang="it-IT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attrattori culturali</a:t>
            </a:r>
            <a:r>
              <a:rPr lang="it-IT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 definiti: </a:t>
            </a:r>
            <a:r>
              <a:rPr lang="it-IT" sz="2800" i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patrimonio culturale immateriale;</a:t>
            </a:r>
            <a:r>
              <a:rPr lang="it-IT" sz="2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it-IT" sz="2800" i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itinerari e cammini culturali;</a:t>
            </a:r>
            <a:r>
              <a:rPr lang="it-IT" sz="2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it-IT" sz="2800" i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arte contemporanea;</a:t>
            </a:r>
            <a:r>
              <a:rPr lang="it-IT" sz="2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it-IT" sz="2800" i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patrimonio archeologico</a:t>
            </a:r>
            <a:r>
              <a:rPr lang="it-IT" sz="28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.</a:t>
            </a:r>
            <a:r>
              <a:rPr lang="it-IT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 I progetti devono essere costituiti </a:t>
            </a:r>
            <a:r>
              <a:rPr lang="it-IT" sz="28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da un insieme integrato di interventi, prodotti e servizi </a:t>
            </a:r>
            <a:r>
              <a:rPr lang="it-IT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(es</a:t>
            </a:r>
            <a:r>
              <a:rPr lang="it-IT" sz="28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. </a:t>
            </a:r>
            <a:r>
              <a:rPr lang="it-IT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identificazione</a:t>
            </a:r>
            <a:r>
              <a:rPr lang="it-IT" sz="28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, valorizzazione, creazione e sviluppo di itinerari e percorsi legati alle attrattive </a:t>
            </a:r>
            <a:r>
              <a:rPr lang="it-IT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turistico-culturali; iniziative </a:t>
            </a:r>
            <a:r>
              <a:rPr lang="it-IT" sz="28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per la valorizzazione dell’offerta di prodotti tipici e tradizionali; </a:t>
            </a:r>
            <a:r>
              <a:rPr lang="it-IT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interventi </a:t>
            </a:r>
            <a:r>
              <a:rPr lang="it-IT" sz="28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per la riscoperta, la valorizzazione e la promozione integrata del </a:t>
            </a:r>
            <a:r>
              <a:rPr lang="it-IT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territorio)</a:t>
            </a:r>
            <a:endParaRPr lang="it-IT" sz="2800" dirty="0">
              <a:solidFill>
                <a:schemeClr val="tx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 smtClean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IMPORTO </a:t>
            </a:r>
            <a:r>
              <a:rPr sz="2800" b="1" dirty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MAX </a:t>
            </a:r>
            <a:r>
              <a:rPr sz="2800" b="1" dirty="0" smtClean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AGEVOLAZIONE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7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0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%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dei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costi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ammissibili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e </a:t>
            </a:r>
            <a:r>
              <a:rPr sz="2800" dirty="0" err="1">
                <a:latin typeface="Helvetica"/>
                <a:ea typeface="+mn-ea"/>
                <a:cs typeface="Helvetica"/>
                <a:sym typeface="Helvetica"/>
              </a:rPr>
              <a:t>fino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 a max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50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0.000 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€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per progetto integrato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 smtClean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IMPORTO </a:t>
            </a:r>
            <a:r>
              <a:rPr sz="2800" b="1" dirty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MIN PROGETTI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10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0.000 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€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>
                <a:solidFill>
                  <a:srgbClr val="2BB8CF"/>
                </a:solidFill>
                <a:latin typeface="Helvetica"/>
                <a:ea typeface="+mn-ea"/>
                <a:cs typeface="Helvetica"/>
                <a:sym typeface="Helvetica"/>
              </a:rPr>
              <a:t>AMBITI DEI PROGETTI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: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 attrattori turistico-culturali</a:t>
            </a:r>
            <a:endParaRPr sz="2800" dirty="0"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36" name="Shape 636"/>
          <p:cNvSpPr/>
          <p:nvPr/>
        </p:nvSpPr>
        <p:spPr>
          <a:xfrm>
            <a:off x="17275950" y="1967577"/>
            <a:ext cx="5760000" cy="2160959"/>
          </a:xfrm>
          <a:prstGeom prst="rect">
            <a:avLst/>
          </a:prstGeom>
          <a:solidFill>
            <a:srgbClr val="2BB8CF"/>
          </a:solidFill>
          <a:ln w="12700">
            <a:miter lim="4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91439" bIns="91439" anchor="ctr"/>
          <a:lstStyle/>
          <a:p>
            <a:pPr>
              <a:defRPr>
                <a:solidFill>
                  <a:srgbClr val="00B0F0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37" name="Shape 637"/>
          <p:cNvSpPr/>
          <p:nvPr/>
        </p:nvSpPr>
        <p:spPr>
          <a:xfrm>
            <a:off x="951599" y="907348"/>
            <a:ext cx="13437712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ASSE 3 POR FESR 2014-2020 – OPPORTUNITA’ DI FINANZIAMENTO </a:t>
            </a:r>
          </a:p>
        </p:txBody>
      </p:sp>
      <p:sp>
        <p:nvSpPr>
          <p:cNvPr id="638" name="Shape 638"/>
          <p:cNvSpPr/>
          <p:nvPr/>
        </p:nvSpPr>
        <p:spPr>
          <a:xfrm>
            <a:off x="17132413" y="2141365"/>
            <a:ext cx="5903537" cy="20621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/>
          <a:p>
            <a:pPr algn="r">
              <a:spcBef>
                <a:spcPts val="1200"/>
              </a:spcBef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Dotazione</a:t>
            </a:r>
            <a:r>
              <a:rPr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finanziaria</a:t>
            </a:r>
            <a:endParaRPr b="1" dirty="0"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  <a:p>
            <a:pPr algn="r">
              <a:spcBef>
                <a:spcPts val="1200"/>
              </a:spcBef>
              <a:defRPr sz="4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48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5 </a:t>
            </a:r>
            <a:r>
              <a:rPr sz="3200"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32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€</a:t>
            </a:r>
          </a:p>
          <a:p>
            <a:pPr algn="r">
              <a:spcBef>
                <a:spcPts val="1200"/>
              </a:spcBef>
              <a:defRPr sz="4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800" b="1" dirty="0"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39" name="Shape 639"/>
          <p:cNvSpPr/>
          <p:nvPr/>
        </p:nvSpPr>
        <p:spPr>
          <a:xfrm>
            <a:off x="1054112" y="11435161"/>
            <a:ext cx="16540301" cy="918667"/>
          </a:xfrm>
          <a:prstGeom prst="rect">
            <a:avLst/>
          </a:prstGeom>
          <a:solidFill>
            <a:srgbClr val="2BB8CF"/>
          </a:solidFill>
          <a:ln w="12700">
            <a:miter lim="4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91439" bIns="91439" anchor="ctr"/>
          <a:lstStyle/>
          <a:p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1206025" y="11587153"/>
            <a:ext cx="16236474" cy="614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spcBef>
                <a:spcPts val="1200"/>
              </a:spcBef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BANDO IN CORSO DI FINALIZZAZIONE CON APERTURA PREVISTA ENTRO I° SEMESTRE 2017</a:t>
            </a:r>
          </a:p>
        </p:txBody>
      </p:sp>
      <p:pic>
        <p:nvPicPr>
          <p:cNvPr id="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75950" y="852829"/>
            <a:ext cx="720000" cy="72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360406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/>
          <p:nvPr/>
        </p:nvSpPr>
        <p:spPr>
          <a:xfrm>
            <a:off x="921766" y="1521951"/>
            <a:ext cx="22262636" cy="963340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 anchor="ctr">
            <a:spAutoFit/>
          </a:bodyPr>
          <a:lstStyle/>
          <a:p>
            <a:pPr>
              <a:defRPr sz="3000" b="1">
                <a:latin typeface="+mn-lt"/>
                <a:ea typeface="+mn-ea"/>
                <a:cs typeface="+mn-cs"/>
                <a:sym typeface="Helvetica"/>
              </a:defRPr>
            </a:pPr>
            <a:r>
              <a:rPr sz="3000" b="1" dirty="0" err="1">
                <a:latin typeface="Helvetica"/>
                <a:ea typeface="+mn-ea"/>
                <a:cs typeface="Helvetica"/>
                <a:sym typeface="Helvetica"/>
              </a:rPr>
              <a:t>Misura</a:t>
            </a:r>
            <a:r>
              <a:rPr sz="3000" b="1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lang="it-IT" sz="3000" b="1" dirty="0" smtClean="0">
                <a:latin typeface="Helvetica"/>
                <a:ea typeface="+mn-ea"/>
                <a:cs typeface="Helvetica"/>
                <a:sym typeface="Helvetica"/>
              </a:rPr>
              <a:t>«Fondo </a:t>
            </a:r>
            <a:r>
              <a:rPr lang="it-IT" sz="3000" b="1" dirty="0">
                <a:latin typeface="Helvetica"/>
                <a:ea typeface="+mn-ea"/>
                <a:cs typeface="Helvetica"/>
                <a:sym typeface="Helvetica"/>
              </a:rPr>
              <a:t>regionale per l’efficienza energetica (FREE)» </a:t>
            </a:r>
            <a:r>
              <a:rPr lang="it-IT" sz="3000" b="1" dirty="0" smtClean="0">
                <a:latin typeface="Helvetica"/>
                <a:ea typeface="+mn-ea"/>
                <a:cs typeface="Helvetica"/>
                <a:sym typeface="Helvetica"/>
              </a:rPr>
              <a:t>(II° </a:t>
            </a:r>
            <a:r>
              <a:rPr lang="it-IT" sz="3000" b="1" dirty="0" err="1" smtClean="0">
                <a:latin typeface="Helvetica"/>
                <a:ea typeface="+mn-ea"/>
                <a:cs typeface="Helvetica"/>
                <a:sym typeface="Helvetica"/>
              </a:rPr>
              <a:t>Ediz</a:t>
            </a:r>
            <a:r>
              <a:rPr lang="it-IT" sz="3000" b="1" dirty="0" smtClean="0">
                <a:latin typeface="Helvetica"/>
                <a:ea typeface="+mn-ea"/>
                <a:cs typeface="Helvetica"/>
                <a:sym typeface="Helvetica"/>
              </a:rPr>
              <a:t>.)</a:t>
            </a:r>
            <a:endParaRPr lang="it-IT" sz="3000" b="1" dirty="0">
              <a:latin typeface="Helvetica"/>
              <a:ea typeface="+mn-ea"/>
              <a:cs typeface="Helvetica"/>
              <a:sym typeface="Helvetica"/>
            </a:endParaRPr>
          </a:p>
          <a:p>
            <a:pPr lvl="0">
              <a:spcBef>
                <a:spcPts val="1200"/>
              </a:spcBef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dirty="0" smtClean="0">
                <a:latin typeface="+mn-lt"/>
                <a:ea typeface="+mn-ea"/>
                <a:cs typeface="+mn-cs"/>
                <a:sym typeface="Helvetica"/>
              </a:rPr>
              <a:t>(Bando: Decreto n. 4888 del 3/5/17 – BURL Serie </a:t>
            </a:r>
            <a:r>
              <a:rPr lang="it-IT" sz="2800" dirty="0" err="1" smtClean="0">
                <a:latin typeface="+mn-lt"/>
                <a:ea typeface="+mn-ea"/>
                <a:cs typeface="+mn-cs"/>
                <a:sym typeface="Helvetica"/>
              </a:rPr>
              <a:t>Ord</a:t>
            </a:r>
            <a:r>
              <a:rPr lang="it-IT" sz="2800" dirty="0" smtClean="0">
                <a:latin typeface="+mn-lt"/>
                <a:ea typeface="+mn-ea"/>
                <a:cs typeface="+mn-cs"/>
                <a:sym typeface="Helvetica"/>
              </a:rPr>
              <a:t>. n. 19 del 8/5/2017)</a:t>
            </a:r>
            <a:endParaRPr lang="it-IT" sz="2800" b="1" dirty="0" smtClean="0">
              <a:latin typeface="Helvetica"/>
              <a:ea typeface="+mn-ea"/>
              <a:cs typeface="Helvetica"/>
              <a:sym typeface="Helvetica"/>
            </a:endParaRPr>
          </a:p>
          <a:p>
            <a:pPr algn="just">
              <a:spcBef>
                <a:spcPts val="1200"/>
              </a:spcBef>
              <a:defRPr sz="2500" b="1">
                <a:latin typeface="+mn-lt"/>
                <a:ea typeface="+mn-ea"/>
                <a:cs typeface="+mn-cs"/>
                <a:sym typeface="Helvetica"/>
              </a:defRPr>
            </a:pPr>
            <a:endParaRPr lang="it-IT" sz="1200" b="1" dirty="0" smtClean="0">
              <a:latin typeface="Helvetica"/>
              <a:ea typeface="+mn-ea"/>
              <a:cs typeface="Helvetica"/>
              <a:sym typeface="Helvetica"/>
            </a:endParaRPr>
          </a:p>
          <a:p>
            <a:pPr algn="just">
              <a:spcBef>
                <a:spcPts val="1200"/>
              </a:spcBef>
              <a:defRPr sz="2500" b="1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 err="1" smtClean="0">
                <a:latin typeface="Helvetica"/>
                <a:ea typeface="+mn-ea"/>
                <a:cs typeface="Helvetica"/>
                <a:sym typeface="Helvetica"/>
              </a:rPr>
              <a:t>Caratteristiche</a:t>
            </a:r>
            <a:r>
              <a:rPr sz="2800" b="1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2800" b="1" dirty="0" err="1">
                <a:latin typeface="Helvetica"/>
                <a:ea typeface="+mn-ea"/>
                <a:cs typeface="Helvetica"/>
                <a:sym typeface="Helvetica"/>
              </a:rPr>
              <a:t>principali</a:t>
            </a:r>
            <a:endParaRPr sz="2800" b="1" dirty="0">
              <a:latin typeface="Helvetica"/>
              <a:ea typeface="+mn-ea"/>
              <a:cs typeface="Helvetica"/>
              <a:sym typeface="Helvetica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500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>
                <a:solidFill>
                  <a:srgbClr val="229965"/>
                </a:solidFill>
                <a:latin typeface="Helvetica"/>
                <a:ea typeface="+mn-ea"/>
                <a:cs typeface="Helvetica"/>
                <a:sym typeface="Helvetica"/>
              </a:rPr>
              <a:t>TIPOLOGIA DELL’AGEVOLAZIONE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Contributo «misto» pari a 70% costo ammissibile </a:t>
            </a:r>
            <a:endParaRPr lang="it-IT" sz="2800" dirty="0" smtClean="0">
              <a:latin typeface="Helvetica"/>
              <a:ea typeface="+mn-ea"/>
              <a:cs typeface="Helvetica"/>
              <a:sym typeface="Helvetica"/>
            </a:endParaRPr>
          </a:p>
          <a:p>
            <a:pPr marL="446088" indent="-446088" algn="just">
              <a:spcBef>
                <a:spcPts val="1200"/>
              </a:spcBef>
              <a:defRPr sz="2500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     (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30 % a fondo perduto + 40% finanziamento agevolato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)</a:t>
            </a:r>
            <a:endParaRPr lang="it-IT" sz="2800" dirty="0">
              <a:latin typeface="Helvetica"/>
              <a:ea typeface="+mn-ea"/>
              <a:cs typeface="Helvetica"/>
              <a:sym typeface="Helvetica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500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 smtClean="0">
                <a:solidFill>
                  <a:srgbClr val="229965"/>
                </a:solidFill>
                <a:latin typeface="Helvetica"/>
                <a:ea typeface="+mn-ea"/>
                <a:cs typeface="Helvetica"/>
                <a:sym typeface="Helvetica"/>
              </a:rPr>
              <a:t>TIPOLOGIA </a:t>
            </a:r>
            <a:r>
              <a:rPr sz="2800" b="1" dirty="0">
                <a:solidFill>
                  <a:srgbClr val="229965"/>
                </a:solidFill>
                <a:latin typeface="Helvetica"/>
                <a:ea typeface="+mn-ea"/>
                <a:cs typeface="Helvetica"/>
                <a:sym typeface="Helvetica"/>
              </a:rPr>
              <a:t>DI BENEFICIARI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</a:t>
            </a:r>
          </a:p>
          <a:p>
            <a:pPr marL="457200" indent="-11113" algn="just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Century Gothic" panose="020B0502020202020204" pitchFamily="34" charset="0"/>
              </a:rPr>
              <a:t>    </a:t>
            </a:r>
            <a:r>
              <a:rPr lang="it-IT" sz="2800" dirty="0">
                <a:latin typeface="Helvetica"/>
                <a:ea typeface="+mn-ea"/>
                <a:cs typeface="Helvetica"/>
              </a:rPr>
              <a:t>soggetti richiedenti il contributo: Comuni, Unioni di Comuni e Comunità Montane;</a:t>
            </a:r>
          </a:p>
          <a:p>
            <a:pPr marL="977900" indent="-531813" algn="just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Helvetica"/>
                <a:ea typeface="+mn-ea"/>
                <a:cs typeface="Helvetica"/>
              </a:rPr>
              <a:t>soggetti </a:t>
            </a:r>
            <a:r>
              <a:rPr lang="it-IT" sz="2800" dirty="0">
                <a:latin typeface="Helvetica"/>
                <a:ea typeface="+mn-ea"/>
                <a:cs typeface="Helvetica"/>
              </a:rPr>
              <a:t>privati aggiudicatari di operazioni di PPP per l’</a:t>
            </a:r>
            <a:r>
              <a:rPr lang="it-IT" sz="2800" dirty="0" err="1">
                <a:latin typeface="Helvetica"/>
                <a:ea typeface="+mn-ea"/>
                <a:cs typeface="Helvetica"/>
              </a:rPr>
              <a:t>efficientamento</a:t>
            </a:r>
            <a:r>
              <a:rPr lang="it-IT" sz="2800" dirty="0">
                <a:latin typeface="Helvetica"/>
                <a:ea typeface="+mn-ea"/>
                <a:cs typeface="Helvetica"/>
              </a:rPr>
              <a:t> energetico di edifici pubblici di proprietà di  Comuni e Comunità </a:t>
            </a:r>
            <a:r>
              <a:rPr lang="it-IT" sz="2800" dirty="0" smtClean="0">
                <a:latin typeface="Helvetica"/>
                <a:ea typeface="+mn-ea"/>
                <a:cs typeface="Helvetica"/>
              </a:rPr>
              <a:t>Montane</a:t>
            </a:r>
            <a:endParaRPr sz="2800" dirty="0">
              <a:latin typeface="Helvetica"/>
              <a:ea typeface="+mn-ea"/>
              <a:cs typeface="Helvetica"/>
              <a:sym typeface="Helvetic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sz="2800" b="1" dirty="0">
                <a:solidFill>
                  <a:srgbClr val="229965"/>
                </a:solidFill>
                <a:latin typeface="Helvetica"/>
                <a:ea typeface="+mn-ea"/>
                <a:cs typeface="Helvetica"/>
                <a:sym typeface="Helvetica"/>
              </a:rPr>
              <a:t>TIPOLOGIA DEL PROGETTO</a:t>
            </a:r>
            <a:r>
              <a:rPr sz="2800" dirty="0" smtClean="0">
                <a:latin typeface="Helvetica"/>
                <a:ea typeface="+mn-ea"/>
                <a:cs typeface="Helvetica"/>
                <a:sym typeface="Helvetica"/>
              </a:rPr>
              <a:t>:. </a:t>
            </a:r>
            <a:r>
              <a:rPr lang="it-IT" sz="2800" dirty="0">
                <a:latin typeface="+mn-lt"/>
                <a:ea typeface="+mn-ea"/>
                <a:cs typeface="+mn-cs"/>
                <a:sym typeface="Helvetica"/>
              </a:rPr>
              <a:t>I</a:t>
            </a:r>
            <a:r>
              <a:rPr lang="it-IT" sz="2800" dirty="0" smtClean="0">
                <a:latin typeface="+mn-lt"/>
                <a:cs typeface="+mn-cs"/>
                <a:sym typeface="Helvetica"/>
              </a:rPr>
              <a:t>nterventi </a:t>
            </a:r>
            <a:r>
              <a:rPr lang="it-IT" sz="2800" dirty="0">
                <a:latin typeface="+mn-lt"/>
                <a:cs typeface="+mn-cs"/>
                <a:sym typeface="Helvetica"/>
              </a:rPr>
              <a:t>di </a:t>
            </a:r>
            <a:r>
              <a:rPr lang="it-IT" sz="2800" dirty="0" err="1">
                <a:latin typeface="+mn-lt"/>
                <a:cs typeface="+mn-cs"/>
                <a:sym typeface="Helvetica"/>
              </a:rPr>
              <a:t>efficientamento</a:t>
            </a:r>
            <a:r>
              <a:rPr lang="it-IT" sz="2800" dirty="0">
                <a:latin typeface="+mn-lt"/>
                <a:cs typeface="+mn-cs"/>
                <a:sym typeface="Helvetica"/>
              </a:rPr>
              <a:t> energetico di edifici </a:t>
            </a:r>
            <a:r>
              <a:rPr lang="it-IT" sz="2800" dirty="0" smtClean="0">
                <a:latin typeface="+mn-lt"/>
                <a:cs typeface="+mn-cs"/>
                <a:sym typeface="Helvetica"/>
              </a:rPr>
              <a:t>pubblici che portino a una </a:t>
            </a:r>
            <a:r>
              <a:rPr lang="it-IT" sz="2800" dirty="0">
                <a:latin typeface="+mn-lt"/>
                <a:ea typeface="+mn-ea"/>
                <a:cs typeface="+mn-cs"/>
                <a:sym typeface="Helvetica"/>
              </a:rPr>
              <a:t>riduzione almeno del 30% dell’indice di prestazione energetica globale non </a:t>
            </a:r>
            <a:r>
              <a:rPr lang="it-IT" sz="2800" dirty="0" smtClean="0">
                <a:latin typeface="+mn-lt"/>
                <a:ea typeface="+mn-ea"/>
                <a:cs typeface="+mn-cs"/>
                <a:sym typeface="Helvetica"/>
              </a:rPr>
              <a:t>rinnovabile e ad</a:t>
            </a:r>
            <a:r>
              <a:rPr lang="it-IT" sz="2800" dirty="0" smtClean="0">
                <a:latin typeface="+mn-lt"/>
                <a:ea typeface="+mn-ea"/>
                <a:cs typeface="+mn-cs"/>
              </a:rPr>
              <a:t> </a:t>
            </a:r>
            <a:r>
              <a:rPr lang="it-IT" sz="2800" dirty="0">
                <a:latin typeface="+mn-lt"/>
                <a:ea typeface="+mn-ea"/>
                <a:cs typeface="+mn-cs"/>
              </a:rPr>
              <a:t>una riduzione almeno del 20% dell’indice di prestazione </a:t>
            </a:r>
            <a:r>
              <a:rPr lang="it-IT" sz="2800" dirty="0" smtClean="0">
                <a:latin typeface="+mn-lt"/>
                <a:ea typeface="+mn-ea"/>
                <a:cs typeface="+mn-cs"/>
              </a:rPr>
              <a:t>energetica </a:t>
            </a:r>
            <a:r>
              <a:rPr lang="en-GB" sz="2800" dirty="0" err="1" smtClean="0">
                <a:latin typeface="+mn-lt"/>
                <a:ea typeface="+mn-ea"/>
                <a:cs typeface="+mn-cs"/>
              </a:rPr>
              <a:t>globale</a:t>
            </a:r>
            <a:r>
              <a:rPr lang="en-GB" sz="2800" dirty="0" smtClean="0">
                <a:latin typeface="+mn-lt"/>
                <a:ea typeface="+mn-ea"/>
                <a:cs typeface="+mn-cs"/>
              </a:rPr>
              <a:t> </a:t>
            </a:r>
            <a:r>
              <a:rPr lang="en-GB" sz="2800" dirty="0" err="1" smtClean="0">
                <a:latin typeface="+mn-lt"/>
                <a:ea typeface="+mn-ea"/>
                <a:cs typeface="+mn-cs"/>
              </a:rPr>
              <a:t>totale</a:t>
            </a:r>
            <a:r>
              <a:rPr lang="en-GB" sz="2800" dirty="0" smtClean="0">
                <a:latin typeface="+mn-lt"/>
                <a:ea typeface="+mn-ea"/>
                <a:cs typeface="+mn-cs"/>
              </a:rPr>
              <a:t> e </a:t>
            </a:r>
            <a:r>
              <a:rPr lang="it-IT" sz="2800" dirty="0">
                <a:latin typeface="+mn-lt"/>
                <a:ea typeface="+mn-ea"/>
                <a:cs typeface="+mn-cs"/>
              </a:rPr>
              <a:t>l’adeguamento dell’edificio al rispetto dei requisiti minimi prestazionali previsti dal DDUO </a:t>
            </a:r>
            <a:r>
              <a:rPr lang="it-IT" sz="2800" dirty="0" smtClean="0">
                <a:latin typeface="+mn-lt"/>
                <a:ea typeface="+mn-ea"/>
                <a:cs typeface="+mn-cs"/>
              </a:rPr>
              <a:t>n. 6480 </a:t>
            </a:r>
            <a:r>
              <a:rPr lang="it-IT" sz="2800" dirty="0">
                <a:latin typeface="+mn-lt"/>
                <a:ea typeface="+mn-ea"/>
                <a:cs typeface="+mn-cs"/>
              </a:rPr>
              <a:t>del 30 luglio 2015 e </a:t>
            </a:r>
            <a:r>
              <a:rPr lang="it-IT" sz="2800" dirty="0" err="1">
                <a:latin typeface="+mn-lt"/>
                <a:ea typeface="+mn-ea"/>
                <a:cs typeface="+mn-cs"/>
              </a:rPr>
              <a:t>s.m.i.</a:t>
            </a:r>
            <a:r>
              <a:rPr lang="it-IT" sz="2800" dirty="0">
                <a:latin typeface="+mn-lt"/>
                <a:ea typeface="+mn-ea"/>
                <a:cs typeface="+mn-cs"/>
              </a:rPr>
              <a:t> per le ristrutturazioni importanti di primo </a:t>
            </a:r>
            <a:r>
              <a:rPr lang="it-IT" sz="2800" dirty="0" smtClean="0">
                <a:latin typeface="+mn-lt"/>
                <a:ea typeface="+mn-ea"/>
                <a:cs typeface="+mn-cs"/>
              </a:rPr>
              <a:t>livello.</a:t>
            </a:r>
            <a:endParaRPr lang="it-IT" sz="2800" dirty="0">
              <a:latin typeface="+mn-lt"/>
              <a:ea typeface="+mn-ea"/>
              <a:cs typeface="+mn-cs"/>
              <a:sym typeface="Helvetica"/>
            </a:endParaRPr>
          </a:p>
          <a:p>
            <a:endParaRPr lang="it-IT" sz="2800" dirty="0">
              <a:latin typeface="+mn-lt"/>
              <a:ea typeface="+mn-ea"/>
              <a:cs typeface="+mn-cs"/>
              <a:sym typeface="Helvetica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500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 smtClean="0">
                <a:solidFill>
                  <a:srgbClr val="229965"/>
                </a:solidFill>
                <a:latin typeface="Helvetica"/>
                <a:ea typeface="+mn-ea"/>
                <a:cs typeface="Helvetica"/>
                <a:sym typeface="Helvetica"/>
              </a:rPr>
              <a:t>IMPORTO </a:t>
            </a:r>
            <a:r>
              <a:rPr sz="2800" b="1" dirty="0">
                <a:solidFill>
                  <a:srgbClr val="229965"/>
                </a:solidFill>
                <a:latin typeface="Helvetica"/>
                <a:ea typeface="+mn-ea"/>
                <a:cs typeface="Helvetica"/>
                <a:sym typeface="Helvetica"/>
              </a:rPr>
              <a:t>MAX DELL’AGEVOLAZIONE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70% delle spese ammissibili e per </a:t>
            </a:r>
            <a:r>
              <a:rPr lang="it-IT" sz="2800" dirty="0" err="1" smtClean="0">
                <a:latin typeface="Helvetica"/>
                <a:ea typeface="+mn-ea"/>
                <a:cs typeface="Helvetica"/>
                <a:sym typeface="Helvetica"/>
              </a:rPr>
              <a:t>max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lang="it-IT" sz="2800" dirty="0">
                <a:latin typeface="Helvetica"/>
                <a:ea typeface="+mn-ea"/>
                <a:cs typeface="Helvetica"/>
                <a:sym typeface="Helvetica"/>
              </a:rPr>
              <a:t>4,9 Mln € per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intervento: contributo a fondo perduto di 30% delle spese ammissibili e per </a:t>
            </a:r>
            <a:r>
              <a:rPr lang="it-IT" sz="2800" dirty="0" err="1" smtClean="0">
                <a:latin typeface="Helvetica"/>
                <a:ea typeface="+mn-ea"/>
                <a:cs typeface="Helvetica"/>
                <a:sym typeface="Helvetica"/>
              </a:rPr>
              <a:t>max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 2,1 mln € e finanziamento a medio-lungo termine pari al 40% delle spese ammissibili fino a </a:t>
            </a:r>
            <a:r>
              <a:rPr lang="it-IT" sz="2800" dirty="0" err="1" smtClean="0">
                <a:latin typeface="Helvetica"/>
                <a:ea typeface="+mn-ea"/>
                <a:cs typeface="Helvetica"/>
                <a:sym typeface="Helvetica"/>
              </a:rPr>
              <a:t>max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 2,8 mln €</a:t>
            </a:r>
            <a:endParaRPr sz="2800" dirty="0">
              <a:latin typeface="Helvetica"/>
              <a:ea typeface="+mn-ea"/>
              <a:cs typeface="Helvetica"/>
              <a:sym typeface="Helvetica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  <a:defRPr sz="2500">
                <a:latin typeface="+mn-lt"/>
                <a:ea typeface="+mn-ea"/>
                <a:cs typeface="+mn-cs"/>
                <a:sym typeface="Helvetica"/>
              </a:defRPr>
            </a:pPr>
            <a:r>
              <a:rPr sz="2800" b="1" dirty="0">
                <a:solidFill>
                  <a:srgbClr val="229965"/>
                </a:solidFill>
                <a:latin typeface="Helvetica"/>
                <a:ea typeface="+mn-ea"/>
                <a:cs typeface="Helvetica"/>
                <a:sym typeface="Helvetica"/>
              </a:rPr>
              <a:t>IMPORTO MIN PROGETTI</a:t>
            </a:r>
            <a:r>
              <a:rPr sz="2800" dirty="0">
                <a:latin typeface="Helvetica"/>
                <a:ea typeface="+mn-ea"/>
                <a:cs typeface="Helvetica"/>
                <a:sym typeface="Helvetica"/>
              </a:rPr>
              <a:t>: </a:t>
            </a:r>
            <a:r>
              <a:rPr lang="it-IT" sz="2800" dirty="0" smtClean="0">
                <a:latin typeface="Helvetica"/>
                <a:ea typeface="+mn-ea"/>
                <a:cs typeface="Helvetica"/>
                <a:sym typeface="Helvetica"/>
              </a:rPr>
              <a:t>1 mln €</a:t>
            </a:r>
            <a:endParaRPr sz="2800" dirty="0"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43" name="Shape 643"/>
          <p:cNvSpPr/>
          <p:nvPr/>
        </p:nvSpPr>
        <p:spPr>
          <a:xfrm>
            <a:off x="17424402" y="1666809"/>
            <a:ext cx="5760000" cy="1908000"/>
          </a:xfrm>
          <a:prstGeom prst="rect">
            <a:avLst/>
          </a:prstGeom>
          <a:solidFill>
            <a:srgbClr val="229965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tIns="91439" bIns="91439" anchor="ctr"/>
          <a:lstStyle/>
          <a:p>
            <a:pPr>
              <a:defRPr>
                <a:solidFill>
                  <a:srgbClr val="00B0F0"/>
                </a:solidFill>
              </a:defRPr>
            </a:pPr>
            <a:endParaRPr>
              <a:solidFill>
                <a:srgbClr val="00B0F0"/>
              </a:solidFill>
            </a:endParaRPr>
          </a:p>
        </p:txBody>
      </p:sp>
      <p:sp>
        <p:nvSpPr>
          <p:cNvPr id="644" name="Shape 644"/>
          <p:cNvSpPr/>
          <p:nvPr/>
        </p:nvSpPr>
        <p:spPr>
          <a:xfrm>
            <a:off x="1016914" y="852829"/>
            <a:ext cx="13437712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ASSE 4 POR FESR 2014-2020 – OPPORTUNITA’ DI FINANZIAMENTO </a:t>
            </a:r>
          </a:p>
        </p:txBody>
      </p:sp>
      <p:sp>
        <p:nvSpPr>
          <p:cNvPr id="645" name="Shape 645"/>
          <p:cNvSpPr/>
          <p:nvPr/>
        </p:nvSpPr>
        <p:spPr>
          <a:xfrm>
            <a:off x="17185717" y="1803717"/>
            <a:ext cx="5903537" cy="21544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r">
              <a:spcBef>
                <a:spcPts val="1200"/>
              </a:spcBef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Dotazione</a:t>
            </a:r>
            <a:r>
              <a:rPr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finanziaria</a:t>
            </a:r>
            <a:endParaRPr b="1" dirty="0"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  <a:p>
            <a:pPr algn="r">
              <a:spcBef>
                <a:spcPts val="1200"/>
              </a:spcBef>
              <a:defRPr sz="4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54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11,7</a:t>
            </a:r>
            <a:r>
              <a:rPr sz="5400" b="1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</a:t>
            </a:r>
            <a:r>
              <a:rPr sz="4800" b="1" dirty="0" err="1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mln</a:t>
            </a:r>
            <a:r>
              <a:rPr sz="4800" b="1" dirty="0">
                <a:solidFill>
                  <a:srgbClr val="FFFFFF"/>
                </a:solidFill>
                <a:latin typeface="Helvetica"/>
                <a:ea typeface="+mn-ea"/>
                <a:cs typeface="Helvetica"/>
                <a:sym typeface="Helvetica"/>
              </a:rPr>
              <a:t> €</a:t>
            </a:r>
          </a:p>
          <a:p>
            <a:pPr algn="r">
              <a:spcBef>
                <a:spcPts val="1200"/>
              </a:spcBef>
              <a:defRPr sz="4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800" b="1" dirty="0"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</p:txBody>
      </p:sp>
      <p:pic>
        <p:nvPicPr>
          <p:cNvPr id="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24148" y="852829"/>
            <a:ext cx="720000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640"/>
          <p:cNvSpPr/>
          <p:nvPr/>
        </p:nvSpPr>
        <p:spPr>
          <a:xfrm>
            <a:off x="1187928" y="11669846"/>
            <a:ext cx="16236474" cy="614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spcBef>
                <a:spcPts val="1200"/>
              </a:spcBef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BANDO IN CORSO DI FINALIZZAZIONE CON APERTURA PREVISTA ENTRO I° SEMESTRE 2017</a:t>
            </a:r>
          </a:p>
        </p:txBody>
      </p:sp>
      <p:sp>
        <p:nvSpPr>
          <p:cNvPr id="10" name="Shape 646"/>
          <p:cNvSpPr/>
          <p:nvPr/>
        </p:nvSpPr>
        <p:spPr>
          <a:xfrm>
            <a:off x="1016914" y="11428337"/>
            <a:ext cx="15055218" cy="1097700"/>
          </a:xfrm>
          <a:prstGeom prst="rect">
            <a:avLst/>
          </a:prstGeom>
          <a:solidFill>
            <a:srgbClr val="229965"/>
          </a:solidFill>
          <a:ln w="12700">
            <a:miter lim="4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91439" bIns="91439" anchor="ctr"/>
          <a:lstStyle/>
          <a:p>
            <a:endParaRPr sz="4000"/>
          </a:p>
        </p:txBody>
      </p:sp>
      <p:sp>
        <p:nvSpPr>
          <p:cNvPr id="11" name="Shape 640"/>
          <p:cNvSpPr/>
          <p:nvPr/>
        </p:nvSpPr>
        <p:spPr>
          <a:xfrm>
            <a:off x="1187928" y="11669846"/>
            <a:ext cx="14884203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spcBef>
                <a:spcPts val="1200"/>
              </a:spcBef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3200" dirty="0"/>
              <a:t>BANDO </a:t>
            </a:r>
            <a:r>
              <a:rPr lang="it-IT" sz="3200" dirty="0" smtClean="0"/>
              <a:t>APERTO DAL 15 MAGGIO 2017 – CHIUSURA: 15 SETTEMBRE 2017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6733624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03554" y="815947"/>
            <a:ext cx="22075616" cy="498599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Autorità Ambientale di Regione Lombardia – Azione formativa sul Green </a:t>
            </a:r>
            <a:r>
              <a:rPr lang="it-IT" b="1" dirty="0"/>
              <a:t>Public </a:t>
            </a:r>
            <a:r>
              <a:rPr lang="it-IT" b="1" dirty="0" err="1"/>
              <a:t>Procurement</a:t>
            </a:r>
            <a:r>
              <a:rPr lang="it-IT" b="1" dirty="0"/>
              <a:t> (GPP</a:t>
            </a:r>
            <a:r>
              <a:rPr lang="it-IT" b="1" dirty="0" smtClean="0"/>
              <a:t>) (1/2)</a:t>
            </a:r>
            <a:endParaRPr lang="it-IT" b="1" dirty="0"/>
          </a:p>
        </p:txBody>
      </p:sp>
      <p:sp>
        <p:nvSpPr>
          <p:cNvPr id="6" name="Rettangolo 5"/>
          <p:cNvSpPr/>
          <p:nvPr/>
        </p:nvSpPr>
        <p:spPr>
          <a:xfrm>
            <a:off x="5655046" y="1720126"/>
            <a:ext cx="13104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effectLst/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Nuovo Codice degli contratti pubblici (D</a:t>
            </a:r>
            <a:r>
              <a:rPr lang="it-IT" sz="3200" b="1" dirty="0" smtClean="0">
                <a:latin typeface="Helvetica Light" pitchFamily="50" charset="0"/>
              </a:rPr>
              <a:t>.lgs. </a:t>
            </a:r>
            <a:r>
              <a:rPr lang="it-IT" sz="3200" b="1" dirty="0">
                <a:latin typeface="Helvetica Light" pitchFamily="50" charset="0"/>
              </a:rPr>
              <a:t>18 aprile 2016, n. </a:t>
            </a:r>
            <a:r>
              <a:rPr lang="it-IT" sz="3200" b="1" dirty="0" smtClean="0">
                <a:latin typeface="Helvetica Light" pitchFamily="50" charset="0"/>
              </a:rPr>
              <a:t>50)</a:t>
            </a:r>
            <a:endParaRPr lang="it-IT" sz="3200" b="1" dirty="0">
              <a:latin typeface="Helvetica Light" pitchFamily="50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845213" y="3091534"/>
            <a:ext cx="16336608" cy="1077218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effectLst/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Obbligo per le PPAA di inserire negli appalti pubblici i Criteri Minimi Ambientali – CAM (adottati dal MATTM in attuazione del Piano nazionale GPP)  </a:t>
            </a:r>
            <a:endParaRPr lang="it-IT" sz="3200" dirty="0">
              <a:latin typeface="Helvetica Light" pitchFamily="50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036408" y="4463278"/>
            <a:ext cx="225100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3200" dirty="0" smtClean="0">
                <a:latin typeface="Helvetica Light" pitchFamily="50" charset="0"/>
              </a:rPr>
              <a:t>Per supportare le PPAA beneficiarie del POR </a:t>
            </a:r>
            <a:r>
              <a:rPr lang="it-IT" sz="3200" dirty="0" smtClean="0">
                <a:effectLst/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l’Autorità Ambientale (AA) di Regione Lombardia intende realizzare un </a:t>
            </a:r>
            <a:r>
              <a:rPr lang="it-IT" sz="3200" b="1" dirty="0" smtClean="0">
                <a:effectLst/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progetto formativo sul tema del GPP</a:t>
            </a:r>
            <a:r>
              <a:rPr lang="it-IT" sz="3200" dirty="0" smtClean="0">
                <a:effectLst/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rivolto ai beneficiari e ai funzionari regionali coinvolti nell’attuazione del POR per </a:t>
            </a:r>
            <a:r>
              <a:rPr lang="it-IT" sz="3200" b="1" dirty="0" smtClean="0">
                <a:effectLst/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informare e formare sugli obblighi normativi e le opportunità offerte dal tema degli acquisti verdi</a:t>
            </a:r>
            <a:endParaRPr lang="it-IT" sz="3200" b="1" dirty="0">
              <a:latin typeface="Helvetica Light" pitchFamily="50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357668" y="6339153"/>
            <a:ext cx="13440683" cy="284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200" dirty="0" smtClean="0">
                <a:effectLst/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 CAM oggetto di approfondimento, significativi per il POR, saranno:</a:t>
            </a:r>
          </a:p>
          <a:p>
            <a:pPr marL="285750" indent="-285750" algn="just">
              <a:lnSpc>
                <a:spcPct val="50000"/>
              </a:lnSpc>
              <a:buFont typeface="Wingdings" panose="05000000000000000000" pitchFamily="2" charset="2"/>
              <a:buChar char="v"/>
            </a:pPr>
            <a:r>
              <a:rPr lang="it-IT" sz="3200" b="1" dirty="0" smtClean="0">
                <a:effectLst/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arredo urbano,</a:t>
            </a:r>
          </a:p>
          <a:p>
            <a:pPr algn="just">
              <a:lnSpc>
                <a:spcPct val="50000"/>
              </a:lnSpc>
              <a:spcAft>
                <a:spcPts val="800"/>
              </a:spcAft>
            </a:pPr>
            <a:r>
              <a:rPr lang="it-IT" sz="3200" b="1" dirty="0" smtClean="0">
                <a:effectLst/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50000"/>
              </a:lnSpc>
              <a:buFont typeface="Wingdings" panose="05000000000000000000" pitchFamily="2" charset="2"/>
              <a:buChar char="v"/>
            </a:pPr>
            <a:r>
              <a:rPr lang="it-IT" sz="3200" b="1" dirty="0" smtClean="0">
                <a:effectLst/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edilizia, </a:t>
            </a:r>
          </a:p>
          <a:p>
            <a:pPr algn="just">
              <a:lnSpc>
                <a:spcPct val="50000"/>
              </a:lnSpc>
              <a:spcAft>
                <a:spcPts val="800"/>
              </a:spcAft>
            </a:pPr>
            <a:endParaRPr lang="it-IT" sz="3200" b="1" dirty="0" smtClean="0">
              <a:effectLst/>
              <a:latin typeface="Helvetica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50000"/>
              </a:lnSpc>
              <a:buFont typeface="Wingdings" panose="05000000000000000000" pitchFamily="2" charset="2"/>
              <a:buChar char="v"/>
            </a:pPr>
            <a:r>
              <a:rPr lang="it-IT" sz="3200" b="1" dirty="0" smtClean="0">
                <a:effectLst/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illuminazione pubblica </a:t>
            </a:r>
            <a:r>
              <a:rPr lang="it-IT" sz="3200" dirty="0" smtClean="0">
                <a:effectLst/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t-IT" sz="3200" b="1" dirty="0" smtClean="0">
                <a:effectLst/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it-IT" sz="3200" b="1" dirty="0" smtClean="0">
              <a:effectLst/>
              <a:latin typeface="Helvetica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it-IT" sz="3200" b="1" dirty="0" smtClean="0">
                <a:effectLst/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servizi energetici per gli edifici</a:t>
            </a:r>
            <a:r>
              <a:rPr lang="it-IT" sz="3200" dirty="0" smtClean="0">
                <a:effectLst/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3200" dirty="0">
              <a:effectLst/>
              <a:latin typeface="Helvetica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10854220" y="2366457"/>
            <a:ext cx="1159297" cy="678911"/>
          </a:xfrm>
          <a:prstGeom prst="downArrow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036408" y="9378670"/>
            <a:ext cx="219542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u="sng" dirty="0" smtClean="0">
                <a:latin typeface="Helvetica Light" pitchFamily="50" charset="0"/>
              </a:rPr>
              <a:t>Prossimi appuntamenti</a:t>
            </a:r>
            <a:r>
              <a:rPr lang="it-IT" sz="3200" dirty="0" smtClean="0">
                <a:latin typeface="Helvetica Light" pitchFamily="50" charset="0"/>
              </a:rPr>
              <a:t>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it-IT" sz="3200" dirty="0" smtClean="0">
                <a:latin typeface="Helvetica Light" pitchFamily="50" charset="0"/>
              </a:rPr>
              <a:t> AA parteciperà al </a:t>
            </a:r>
            <a:r>
              <a:rPr lang="it-IT" sz="3200" b="1" dirty="0">
                <a:latin typeface="Helvetica Light" pitchFamily="50" charset="0"/>
              </a:rPr>
              <a:t>Convegno “GREEN PUBLIC PROCUREMENT: A CHE PUNTO SIAMO?” del prossimo 3 aprile 2017</a:t>
            </a:r>
            <a:r>
              <a:rPr lang="it-IT" sz="3200" dirty="0">
                <a:latin typeface="Helvetica Light" pitchFamily="50" charset="0"/>
              </a:rPr>
              <a:t> presso la Camera di Commercio di Milano, organizzato dall’Associazione </a:t>
            </a:r>
            <a:r>
              <a:rPr lang="it-IT" sz="3200" dirty="0" err="1">
                <a:latin typeface="Helvetica Light" pitchFamily="50" charset="0"/>
              </a:rPr>
              <a:t>Remade</a:t>
            </a:r>
            <a:r>
              <a:rPr lang="it-IT" sz="3200" dirty="0">
                <a:latin typeface="Helvetica Light" pitchFamily="50" charset="0"/>
              </a:rPr>
              <a:t> in </a:t>
            </a:r>
            <a:r>
              <a:rPr lang="it-IT" sz="3200" dirty="0" err="1">
                <a:latin typeface="Helvetica Light" pitchFamily="50" charset="0"/>
              </a:rPr>
              <a:t>Italy</a:t>
            </a:r>
            <a:r>
              <a:rPr lang="it-IT" sz="3200" dirty="0">
                <a:latin typeface="Helvetica Light" pitchFamily="50" charset="0"/>
              </a:rPr>
              <a:t> (di cui Regione Lombardia è socia), </a:t>
            </a:r>
            <a:endParaRPr lang="it-IT" sz="3200" dirty="0" smtClean="0">
              <a:latin typeface="Helvetica Light" pitchFamily="50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it-IT" sz="3200" dirty="0" smtClean="0">
                <a:latin typeface="Helvetica Light" pitchFamily="50" charset="0"/>
              </a:rPr>
              <a:t> A seguire incontri </a:t>
            </a:r>
            <a:r>
              <a:rPr lang="it-IT" sz="3200" dirty="0">
                <a:latin typeface="Helvetica Light" pitchFamily="50" charset="0"/>
              </a:rPr>
              <a:t>tematici di approfondimento dedicati ai diversi settori del GPP </a:t>
            </a:r>
            <a:r>
              <a:rPr lang="it-IT" sz="3200" dirty="0" smtClean="0">
                <a:latin typeface="Helvetica Light" pitchFamily="50" charset="0"/>
              </a:rPr>
              <a:t>(il primo sui CAM dell’EDILIZIA, Milano </a:t>
            </a:r>
            <a:r>
              <a:rPr lang="it-IT" sz="3200" b="1" dirty="0" smtClean="0">
                <a:latin typeface="Helvetica Light" pitchFamily="50" charset="0"/>
              </a:rPr>
              <a:t>5 </a:t>
            </a:r>
            <a:r>
              <a:rPr lang="it-IT" sz="3200" b="1" dirty="0">
                <a:latin typeface="Helvetica Light" pitchFamily="50" charset="0"/>
              </a:rPr>
              <a:t>maggio 2017, </a:t>
            </a:r>
            <a:r>
              <a:rPr lang="it-IT" sz="3200" dirty="0" smtClean="0">
                <a:latin typeface="Helvetica Light" pitchFamily="50" charset="0"/>
              </a:rPr>
              <a:t>a cura di </a:t>
            </a:r>
            <a:r>
              <a:rPr lang="it-IT" sz="3200" dirty="0" err="1" smtClean="0">
                <a:latin typeface="Helvetica Light" pitchFamily="50" charset="0"/>
              </a:rPr>
              <a:t>Remade</a:t>
            </a:r>
            <a:r>
              <a:rPr lang="it-IT" sz="3200" dirty="0" smtClean="0">
                <a:latin typeface="Helvetica Light" pitchFamily="50" charset="0"/>
              </a:rPr>
              <a:t> </a:t>
            </a:r>
            <a:r>
              <a:rPr lang="it-IT" sz="3200" dirty="0">
                <a:latin typeface="Helvetica Light" pitchFamily="50" charset="0"/>
              </a:rPr>
              <a:t>in </a:t>
            </a:r>
            <a:r>
              <a:rPr lang="it-IT" sz="3200" dirty="0" err="1" smtClean="0">
                <a:latin typeface="Helvetica Light" pitchFamily="50" charset="0"/>
              </a:rPr>
              <a:t>Italy</a:t>
            </a:r>
            <a:r>
              <a:rPr lang="it-IT" sz="3200" dirty="0" smtClean="0">
                <a:latin typeface="Helvetica Light" pitchFamily="50" charset="0"/>
              </a:rPr>
              <a:t>).</a:t>
            </a:r>
            <a:endParaRPr lang="it-IT" sz="3200" dirty="0">
              <a:latin typeface="Helvetica Light" pitchFamily="50" charset="0"/>
            </a:endParaRPr>
          </a:p>
          <a:p>
            <a:pPr algn="just"/>
            <a:endParaRPr lang="it-IT" sz="3200" dirty="0">
              <a:latin typeface="Helvetica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611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4422444" y="716848"/>
            <a:ext cx="15569669" cy="1046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spcBef>
                <a:spcPts val="2000"/>
              </a:spcBef>
              <a:defRPr sz="56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    </a:t>
            </a:r>
          </a:p>
        </p:txBody>
      </p:sp>
      <p:sp>
        <p:nvSpPr>
          <p:cNvPr id="229" name="Shape 229"/>
          <p:cNvSpPr/>
          <p:nvPr/>
        </p:nvSpPr>
        <p:spPr>
          <a:xfrm>
            <a:off x="1139421" y="4014147"/>
            <a:ext cx="3810001" cy="12065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lnSpc>
                <a:spcPct val="80000"/>
              </a:lnSpc>
              <a:def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451,7 mln €</a:t>
            </a:r>
          </a:p>
          <a:p>
            <a:pPr algn="ctr">
              <a:lnSpc>
                <a:spcPct val="80000"/>
              </a:lnSpc>
              <a:def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BANDA </a:t>
            </a:r>
          </a:p>
          <a:p>
            <a:pPr algn="ctr">
              <a:lnSpc>
                <a:spcPct val="80000"/>
              </a:lnSpc>
              <a:def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ULTRALARGA</a:t>
            </a:r>
          </a:p>
        </p:txBody>
      </p:sp>
      <p:sp>
        <p:nvSpPr>
          <p:cNvPr id="230" name="Shape 230"/>
          <p:cNvSpPr/>
          <p:nvPr/>
        </p:nvSpPr>
        <p:spPr>
          <a:xfrm>
            <a:off x="1139421" y="5598912"/>
            <a:ext cx="3810001" cy="995681"/>
          </a:xfrm>
          <a:prstGeom prst="rect">
            <a:avLst/>
          </a:prstGeom>
          <a:ln w="25400">
            <a:solidFill>
              <a:srgbClr val="A1A3A3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26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20 </a:t>
            </a:r>
            <a:r>
              <a:rPr dirty="0" err="1"/>
              <a:t>mln</a:t>
            </a:r>
            <a:r>
              <a:rPr dirty="0"/>
              <a:t> €</a:t>
            </a:r>
          </a:p>
          <a:p>
            <a:pPr algn="ctr"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ASSE 2 POR FESR</a:t>
            </a:r>
          </a:p>
        </p:txBody>
      </p:sp>
      <p:sp>
        <p:nvSpPr>
          <p:cNvPr id="231" name="Shape 231"/>
          <p:cNvSpPr/>
          <p:nvPr/>
        </p:nvSpPr>
        <p:spPr>
          <a:xfrm>
            <a:off x="1139421" y="7004781"/>
            <a:ext cx="3810001" cy="995681"/>
          </a:xfrm>
          <a:prstGeom prst="rect">
            <a:avLst/>
          </a:prstGeom>
          <a:ln w="25400">
            <a:solidFill>
              <a:srgbClr val="A1A3A3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2600" b="1">
                <a:latin typeface="+mn-lt"/>
                <a:ea typeface="+mn-ea"/>
                <a:cs typeface="+mn-cs"/>
                <a:sym typeface="Helvetica"/>
              </a:defRPr>
            </a:pPr>
            <a:r>
              <a:t>381,7 mln €</a:t>
            </a:r>
          </a:p>
          <a:p>
            <a:pPr algn="ctr"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t>FSC</a:t>
            </a:r>
          </a:p>
        </p:txBody>
      </p:sp>
      <p:sp>
        <p:nvSpPr>
          <p:cNvPr id="232" name="Shape 232"/>
          <p:cNvSpPr/>
          <p:nvPr/>
        </p:nvSpPr>
        <p:spPr>
          <a:xfrm>
            <a:off x="1136270" y="8507774"/>
            <a:ext cx="3816302" cy="995681"/>
          </a:xfrm>
          <a:prstGeom prst="rect">
            <a:avLst/>
          </a:prstGeom>
          <a:ln w="25400">
            <a:solidFill>
              <a:srgbClr val="A1A3A3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2600" b="1">
                <a:latin typeface="+mn-lt"/>
                <a:ea typeface="+mn-ea"/>
                <a:cs typeface="+mn-cs"/>
                <a:sym typeface="Helvetica"/>
              </a:defRPr>
            </a:pPr>
            <a:r>
              <a:t>48,5 mln €</a:t>
            </a:r>
          </a:p>
          <a:p>
            <a:pPr algn="ctr"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t>PSR FEASR</a:t>
            </a:r>
          </a:p>
        </p:txBody>
      </p:sp>
      <p:sp>
        <p:nvSpPr>
          <p:cNvPr id="233" name="Shape 233"/>
          <p:cNvSpPr/>
          <p:nvPr/>
        </p:nvSpPr>
        <p:spPr>
          <a:xfrm>
            <a:off x="1136611" y="9914870"/>
            <a:ext cx="3815621" cy="995681"/>
          </a:xfrm>
          <a:prstGeom prst="rect">
            <a:avLst/>
          </a:prstGeom>
          <a:ln w="25400">
            <a:solidFill>
              <a:srgbClr val="A1A3A3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2600" b="1">
                <a:latin typeface="+mn-lt"/>
                <a:ea typeface="+mn-ea"/>
                <a:cs typeface="+mn-cs"/>
                <a:sym typeface="Helvetica"/>
              </a:defRPr>
            </a:pPr>
            <a:r>
              <a:t>1,5 mln €</a:t>
            </a:r>
          </a:p>
          <a:p>
            <a:pPr algn="ctr"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t>REGIONE LOMBARDIA</a:t>
            </a:r>
          </a:p>
        </p:txBody>
      </p:sp>
      <p:sp>
        <p:nvSpPr>
          <p:cNvPr id="234" name="Shape 234"/>
          <p:cNvSpPr/>
          <p:nvPr/>
        </p:nvSpPr>
        <p:spPr>
          <a:xfrm>
            <a:off x="1024425" y="907348"/>
            <a:ext cx="9913859" cy="665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POR FESR 2014-2020 – ASSI INFRASTRUTTURALI</a:t>
            </a:r>
          </a:p>
        </p:txBody>
      </p:sp>
      <p:sp>
        <p:nvSpPr>
          <p:cNvPr id="236" name="Shape 236"/>
          <p:cNvSpPr/>
          <p:nvPr/>
        </p:nvSpPr>
        <p:spPr>
          <a:xfrm>
            <a:off x="1024425" y="1523268"/>
            <a:ext cx="22104372" cy="2215989"/>
          </a:xfrm>
          <a:prstGeom prst="rect">
            <a:avLst/>
          </a:prstGeom>
          <a:solidFill>
            <a:srgbClr val="1D8144"/>
          </a:solidFill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 anchor="ctr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DOTAZIONE COMPLESSIVA DI RISORSE 2014 - 2020</a:t>
            </a:r>
          </a:p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6000" b="1" dirty="0" smtClean="0"/>
              <a:t>8</a:t>
            </a:r>
            <a:r>
              <a:rPr lang="it-IT" sz="6000" b="1" dirty="0" smtClean="0"/>
              <a:t>30 mln euro</a:t>
            </a:r>
            <a:endParaRPr lang="it-IT" sz="6000" dirty="0" smtClean="0"/>
          </a:p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smtClean="0"/>
              <a:t>(</a:t>
            </a:r>
            <a:r>
              <a:rPr dirty="0"/>
              <a:t>293,6 </a:t>
            </a:r>
            <a:r>
              <a:rPr dirty="0" err="1"/>
              <a:t>mln</a:t>
            </a:r>
            <a:r>
              <a:rPr dirty="0"/>
              <a:t> € da POR FESR 2014-2020 </a:t>
            </a:r>
            <a:r>
              <a:rPr dirty="0" err="1"/>
              <a:t>pari</a:t>
            </a:r>
            <a:r>
              <a:rPr dirty="0"/>
              <a:t> a 30% </a:t>
            </a:r>
            <a:r>
              <a:rPr dirty="0" err="1"/>
              <a:t>dotazione</a:t>
            </a:r>
            <a:r>
              <a:rPr dirty="0"/>
              <a:t> </a:t>
            </a:r>
            <a:r>
              <a:rPr dirty="0" err="1"/>
              <a:t>totale</a:t>
            </a:r>
            <a:r>
              <a:rPr dirty="0"/>
              <a:t> POR FESR) </a:t>
            </a:r>
          </a:p>
        </p:txBody>
      </p:sp>
      <p:sp>
        <p:nvSpPr>
          <p:cNvPr id="237" name="Shape 237"/>
          <p:cNvSpPr/>
          <p:nvPr/>
        </p:nvSpPr>
        <p:spPr>
          <a:xfrm>
            <a:off x="6419470" y="4002131"/>
            <a:ext cx="3810001" cy="12065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lnSpc>
                <a:spcPct val="80000"/>
              </a:lnSpc>
              <a:def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194,6 mln €</a:t>
            </a:r>
          </a:p>
          <a:p>
            <a:pPr algn="ctr">
              <a:lnSpc>
                <a:spcPct val="80000"/>
              </a:lnSpc>
              <a:def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SVILUPPO SOSTENIBILE</a:t>
            </a:r>
          </a:p>
        </p:txBody>
      </p:sp>
      <p:sp>
        <p:nvSpPr>
          <p:cNvPr id="238" name="Shape 238"/>
          <p:cNvSpPr/>
          <p:nvPr/>
        </p:nvSpPr>
        <p:spPr>
          <a:xfrm>
            <a:off x="6419470" y="5586896"/>
            <a:ext cx="3810001" cy="995681"/>
          </a:xfrm>
          <a:prstGeom prst="rect">
            <a:avLst/>
          </a:prstGeom>
          <a:ln w="25400">
            <a:solidFill>
              <a:srgbClr val="A1A3A3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2600" b="1">
                <a:latin typeface="+mn-lt"/>
                <a:ea typeface="+mn-ea"/>
                <a:cs typeface="+mn-cs"/>
                <a:sym typeface="Helvetica"/>
              </a:defRPr>
            </a:pPr>
            <a:r>
              <a:t>194,6 mln € </a:t>
            </a:r>
          </a:p>
          <a:p>
            <a:pPr algn="ctr"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t>ASSE 4 POR FESR</a:t>
            </a:r>
          </a:p>
        </p:txBody>
      </p:sp>
      <p:sp>
        <p:nvSpPr>
          <p:cNvPr id="239" name="Shape 239"/>
          <p:cNvSpPr/>
          <p:nvPr/>
        </p:nvSpPr>
        <p:spPr>
          <a:xfrm>
            <a:off x="11962971" y="4002131"/>
            <a:ext cx="3810001" cy="1206501"/>
          </a:xfrm>
          <a:prstGeom prst="rect">
            <a:avLst/>
          </a:prstGeom>
          <a:solidFill>
            <a:srgbClr val="7030A0"/>
          </a:solidFill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lnSpc>
                <a:spcPct val="80000"/>
              </a:lnSpc>
              <a:def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104 mln €</a:t>
            </a:r>
          </a:p>
          <a:p>
            <a:pPr algn="ctr">
              <a:lnSpc>
                <a:spcPct val="80000"/>
              </a:lnSpc>
              <a:def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SVILUPPO URBANO SOSTENIBILE</a:t>
            </a:r>
          </a:p>
        </p:txBody>
      </p:sp>
      <p:sp>
        <p:nvSpPr>
          <p:cNvPr id="240" name="Shape 240"/>
          <p:cNvSpPr/>
          <p:nvPr/>
        </p:nvSpPr>
        <p:spPr>
          <a:xfrm>
            <a:off x="11962971" y="5586896"/>
            <a:ext cx="3810001" cy="995681"/>
          </a:xfrm>
          <a:prstGeom prst="rect">
            <a:avLst/>
          </a:prstGeom>
          <a:ln w="25400">
            <a:solidFill>
              <a:srgbClr val="A1A3A3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2600" b="1">
                <a:latin typeface="+mn-lt"/>
                <a:ea typeface="+mn-ea"/>
                <a:cs typeface="+mn-cs"/>
                <a:sym typeface="Helvetica"/>
              </a:defRPr>
            </a:pPr>
            <a:r>
              <a:t>60 mln €</a:t>
            </a:r>
          </a:p>
          <a:p>
            <a:pPr algn="ctr"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t>ASSE 5 POR FESR</a:t>
            </a:r>
          </a:p>
        </p:txBody>
      </p:sp>
      <p:sp>
        <p:nvSpPr>
          <p:cNvPr id="241" name="Shape 241"/>
          <p:cNvSpPr/>
          <p:nvPr/>
        </p:nvSpPr>
        <p:spPr>
          <a:xfrm>
            <a:off x="11962971" y="6992765"/>
            <a:ext cx="3810001" cy="995681"/>
          </a:xfrm>
          <a:prstGeom prst="rect">
            <a:avLst/>
          </a:prstGeom>
          <a:ln w="25400">
            <a:solidFill>
              <a:srgbClr val="A1A3A3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2600" b="1">
                <a:latin typeface="+mn-lt"/>
                <a:ea typeface="+mn-ea"/>
                <a:cs typeface="+mn-cs"/>
                <a:sym typeface="Helvetica"/>
              </a:defRPr>
            </a:pPr>
            <a:r>
              <a:t>2,45 mln €</a:t>
            </a:r>
          </a:p>
          <a:p>
            <a:pPr algn="ctr"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t>POR FSE</a:t>
            </a:r>
          </a:p>
        </p:txBody>
      </p:sp>
      <p:sp>
        <p:nvSpPr>
          <p:cNvPr id="242" name="Shape 242"/>
          <p:cNvSpPr/>
          <p:nvPr/>
        </p:nvSpPr>
        <p:spPr>
          <a:xfrm>
            <a:off x="11959821" y="8495758"/>
            <a:ext cx="3816301" cy="995681"/>
          </a:xfrm>
          <a:prstGeom prst="rect">
            <a:avLst/>
          </a:prstGeom>
          <a:ln w="25400">
            <a:solidFill>
              <a:srgbClr val="A1A3A3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2600" b="1">
                <a:latin typeface="+mn-lt"/>
                <a:ea typeface="+mn-ea"/>
                <a:cs typeface="+mn-cs"/>
                <a:sym typeface="Helvetica"/>
              </a:defRPr>
            </a:pPr>
            <a:r>
              <a:t>5 mln €</a:t>
            </a:r>
          </a:p>
          <a:p>
            <a:pPr algn="ctr"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t>PON METRO</a:t>
            </a:r>
          </a:p>
        </p:txBody>
      </p:sp>
      <p:sp>
        <p:nvSpPr>
          <p:cNvPr id="243" name="Shape 243"/>
          <p:cNvSpPr/>
          <p:nvPr/>
        </p:nvSpPr>
        <p:spPr>
          <a:xfrm>
            <a:off x="11959821" y="9866993"/>
            <a:ext cx="3816301" cy="1389381"/>
          </a:xfrm>
          <a:prstGeom prst="rect">
            <a:avLst/>
          </a:prstGeom>
          <a:ln w="25400">
            <a:solidFill>
              <a:srgbClr val="A1A3A3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2600" b="1">
                <a:latin typeface="+mn-lt"/>
                <a:ea typeface="+mn-ea"/>
                <a:cs typeface="+mn-cs"/>
                <a:sym typeface="Helvetica"/>
              </a:defRPr>
            </a:pPr>
            <a:r>
              <a:t>20,74 mln €</a:t>
            </a:r>
          </a:p>
          <a:p>
            <a:pPr algn="ctr"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t>COMUNI</a:t>
            </a:r>
          </a:p>
          <a:p>
            <a:pPr algn="ctr"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t>MILANO E BOLLATE</a:t>
            </a:r>
          </a:p>
        </p:txBody>
      </p:sp>
      <p:sp>
        <p:nvSpPr>
          <p:cNvPr id="244" name="Shape 244"/>
          <p:cNvSpPr/>
          <p:nvPr/>
        </p:nvSpPr>
        <p:spPr>
          <a:xfrm>
            <a:off x="11959821" y="11533520"/>
            <a:ext cx="3816301" cy="995681"/>
          </a:xfrm>
          <a:prstGeom prst="rect">
            <a:avLst/>
          </a:prstGeom>
          <a:ln w="25400">
            <a:solidFill>
              <a:srgbClr val="A1A3A3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2600" b="1">
                <a:latin typeface="+mn-lt"/>
                <a:ea typeface="+mn-ea"/>
                <a:cs typeface="+mn-cs"/>
                <a:sym typeface="Helvetica"/>
              </a:defRPr>
            </a:pPr>
            <a:r>
              <a:t>15,8 mln €</a:t>
            </a:r>
          </a:p>
          <a:p>
            <a:pPr algn="ctr"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t>REGIONE LOMBARDIA</a:t>
            </a:r>
          </a:p>
        </p:txBody>
      </p:sp>
      <p:sp>
        <p:nvSpPr>
          <p:cNvPr id="245" name="Shape 245"/>
          <p:cNvSpPr/>
          <p:nvPr/>
        </p:nvSpPr>
        <p:spPr>
          <a:xfrm>
            <a:off x="17493772" y="4002131"/>
            <a:ext cx="5676703" cy="1206501"/>
          </a:xfrm>
          <a:prstGeom prst="rect">
            <a:avLst/>
          </a:prstGeom>
          <a:solidFill>
            <a:srgbClr val="92D050"/>
          </a:solidFill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lnSpc>
                <a:spcPct val="80000"/>
              </a:lnSpc>
              <a:def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79,76 </a:t>
            </a:r>
            <a:r>
              <a:rPr dirty="0" err="1"/>
              <a:t>mln</a:t>
            </a:r>
            <a:r>
              <a:rPr dirty="0"/>
              <a:t> €</a:t>
            </a:r>
          </a:p>
          <a:p>
            <a:pPr algn="ctr">
              <a:lnSpc>
                <a:spcPct val="80000"/>
              </a:lnSpc>
              <a:def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STRATEGIE </a:t>
            </a:r>
          </a:p>
          <a:p>
            <a:pPr algn="ctr">
              <a:lnSpc>
                <a:spcPct val="80000"/>
              </a:lnSpc>
              <a:def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AREE INTERNE</a:t>
            </a:r>
          </a:p>
        </p:txBody>
      </p:sp>
      <p:sp>
        <p:nvSpPr>
          <p:cNvPr id="246" name="Shape 246"/>
          <p:cNvSpPr/>
          <p:nvPr/>
        </p:nvSpPr>
        <p:spPr>
          <a:xfrm>
            <a:off x="17493772" y="5586896"/>
            <a:ext cx="5676703" cy="995681"/>
          </a:xfrm>
          <a:prstGeom prst="rect">
            <a:avLst/>
          </a:prstGeom>
          <a:ln w="25400">
            <a:solidFill>
              <a:srgbClr val="A1A3A3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2600" b="1">
                <a:latin typeface="+mn-lt"/>
                <a:ea typeface="+mn-ea"/>
                <a:cs typeface="+mn-cs"/>
                <a:sym typeface="Helvetica"/>
              </a:defRPr>
            </a:pPr>
            <a:r>
              <a:t>19 mln €</a:t>
            </a:r>
          </a:p>
          <a:p>
            <a:pPr algn="ctr"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t>ASSE 6 POR FESR</a:t>
            </a:r>
          </a:p>
        </p:txBody>
      </p:sp>
      <p:sp>
        <p:nvSpPr>
          <p:cNvPr id="247" name="Shape 247"/>
          <p:cNvSpPr/>
          <p:nvPr/>
        </p:nvSpPr>
        <p:spPr>
          <a:xfrm>
            <a:off x="17493772" y="6992765"/>
            <a:ext cx="5676703" cy="995681"/>
          </a:xfrm>
          <a:prstGeom prst="rect">
            <a:avLst/>
          </a:prstGeom>
          <a:ln w="25400">
            <a:solidFill>
              <a:srgbClr val="A1A3A3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2600" b="1">
                <a:latin typeface="+mn-lt"/>
                <a:ea typeface="+mn-ea"/>
                <a:cs typeface="+mn-cs"/>
                <a:sym typeface="Helvetica"/>
              </a:defRPr>
            </a:pPr>
            <a:r>
              <a:t>19 mln €</a:t>
            </a:r>
          </a:p>
          <a:p>
            <a:pPr algn="ctr"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t>Riserve ASSI 1, 3 e 4 POR FESR</a:t>
            </a:r>
          </a:p>
        </p:txBody>
      </p:sp>
      <p:sp>
        <p:nvSpPr>
          <p:cNvPr id="248" name="Shape 248"/>
          <p:cNvSpPr/>
          <p:nvPr/>
        </p:nvSpPr>
        <p:spPr>
          <a:xfrm>
            <a:off x="17490622" y="8495758"/>
            <a:ext cx="5683004" cy="995681"/>
          </a:xfrm>
          <a:prstGeom prst="rect">
            <a:avLst/>
          </a:prstGeom>
          <a:ln w="25400">
            <a:solidFill>
              <a:srgbClr val="A1A3A3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2600" b="1">
                <a:latin typeface="+mn-lt"/>
                <a:ea typeface="+mn-ea"/>
                <a:cs typeface="+mn-cs"/>
                <a:sym typeface="Helvetica"/>
              </a:defRPr>
            </a:pPr>
            <a:r>
              <a:t>15,5 mln €</a:t>
            </a:r>
          </a:p>
          <a:p>
            <a:pPr algn="ctr"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t>POR FSE</a:t>
            </a:r>
          </a:p>
        </p:txBody>
      </p:sp>
      <p:sp>
        <p:nvSpPr>
          <p:cNvPr id="249" name="Shape 249"/>
          <p:cNvSpPr/>
          <p:nvPr/>
        </p:nvSpPr>
        <p:spPr>
          <a:xfrm>
            <a:off x="17490622" y="9866993"/>
            <a:ext cx="5683004" cy="995681"/>
          </a:xfrm>
          <a:prstGeom prst="rect">
            <a:avLst/>
          </a:prstGeom>
          <a:ln w="25400">
            <a:solidFill>
              <a:srgbClr val="A1A3A3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2600" b="1">
                <a:latin typeface="+mn-lt"/>
                <a:ea typeface="+mn-ea"/>
                <a:cs typeface="+mn-cs"/>
                <a:sym typeface="Helvetica"/>
              </a:defRPr>
            </a:pPr>
            <a:r>
              <a:t>11,3 mln €</a:t>
            </a:r>
          </a:p>
          <a:p>
            <a:pPr algn="ctr"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t>PSR FEASR</a:t>
            </a:r>
          </a:p>
        </p:txBody>
      </p:sp>
      <p:sp>
        <p:nvSpPr>
          <p:cNvPr id="250" name="Shape 250"/>
          <p:cNvSpPr/>
          <p:nvPr/>
        </p:nvSpPr>
        <p:spPr>
          <a:xfrm>
            <a:off x="17490622" y="11238227"/>
            <a:ext cx="5683003" cy="995681"/>
          </a:xfrm>
          <a:prstGeom prst="rect">
            <a:avLst/>
          </a:prstGeom>
          <a:ln w="25400">
            <a:solidFill>
              <a:srgbClr val="A1A3A3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2600" b="1">
                <a:latin typeface="+mn-lt"/>
                <a:ea typeface="+mn-ea"/>
                <a:cs typeface="+mn-cs"/>
                <a:sym typeface="Helvetica"/>
              </a:defRPr>
            </a:pPr>
            <a:r>
              <a:t>14,96 mln €</a:t>
            </a:r>
          </a:p>
          <a:p>
            <a:pPr algn="ctr">
              <a:defRPr sz="2600">
                <a:latin typeface="+mn-lt"/>
                <a:ea typeface="+mn-ea"/>
                <a:cs typeface="+mn-cs"/>
                <a:sym typeface="Helvetica"/>
              </a:defRPr>
            </a:pPr>
            <a:r>
              <a:t>Legge di stabilità </a:t>
            </a:r>
          </a:p>
        </p:txBody>
      </p:sp>
      <p:sp>
        <p:nvSpPr>
          <p:cNvPr id="251" name="Shape 251"/>
          <p:cNvSpPr/>
          <p:nvPr/>
        </p:nvSpPr>
        <p:spPr>
          <a:xfrm>
            <a:off x="1155700" y="3782315"/>
            <a:ext cx="21973097" cy="1"/>
          </a:xfrm>
          <a:prstGeom prst="line">
            <a:avLst/>
          </a:prstGeom>
          <a:ln w="25400">
            <a:solidFill>
              <a:srgbClr val="1D8144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2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3922" y="7481613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63921" y="9336843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48296" y="7490605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48295" y="9336842"/>
            <a:ext cx="1524001" cy="152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722216" y="846845"/>
            <a:ext cx="22075616" cy="498599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Autorità Ambientale di Regione Lombardia – Azione formativa sul Green </a:t>
            </a:r>
            <a:r>
              <a:rPr lang="it-IT" b="1" dirty="0"/>
              <a:t>Public </a:t>
            </a:r>
            <a:r>
              <a:rPr lang="it-IT" b="1" dirty="0" err="1"/>
              <a:t>Procurement</a:t>
            </a:r>
            <a:r>
              <a:rPr lang="it-IT" b="1" dirty="0"/>
              <a:t> (GPP</a:t>
            </a:r>
            <a:r>
              <a:rPr lang="it-IT" b="1" dirty="0" smtClean="0"/>
              <a:t>) (2/2)</a:t>
            </a:r>
            <a:endParaRPr lang="it-IT" b="1" dirty="0"/>
          </a:p>
        </p:txBody>
      </p:sp>
      <p:sp>
        <p:nvSpPr>
          <p:cNvPr id="7" name="Rettangolo 6"/>
          <p:cNvSpPr/>
          <p:nvPr/>
        </p:nvSpPr>
        <p:spPr>
          <a:xfrm>
            <a:off x="1011066" y="2126695"/>
            <a:ext cx="21736967" cy="3261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effectLst/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Un’ulteriore iniziativa formativa sul GPP:</a:t>
            </a:r>
          </a:p>
          <a:p>
            <a:pPr marL="635000" indent="-6350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b="1" dirty="0" smtClean="0">
                <a:effectLst/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Protocollo di Intesa </a:t>
            </a:r>
            <a:r>
              <a:rPr lang="it-IT" dirty="0" smtClean="0">
                <a:effectLst/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promosso a livello nazionale tra Ministero dell’Ambiente e le Regioni per la realizzazione di un </a:t>
            </a:r>
            <a:r>
              <a:rPr lang="it-IT" b="1" dirty="0" smtClean="0">
                <a:effectLst/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Piano formativo in materia di Appalti Pubblici per il corretto utilizzo dei fondi strutturali e dei fondi di investimento europei</a:t>
            </a:r>
            <a:r>
              <a:rPr lang="it-IT" dirty="0" smtClean="0">
                <a:effectLst/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dirty="0" smtClean="0">
              <a:latin typeface="Helvetica Light" pitchFamily="50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>
              <a:effectLst/>
              <a:latin typeface="Helvetica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51442" y="5255068"/>
            <a:ext cx="221004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effectLst/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Il Piano formativo in materia di Appalti Pubblici </a:t>
            </a:r>
            <a:r>
              <a:rPr lang="it-IT" dirty="0" smtClean="0">
                <a:effectLst/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è:</a:t>
            </a:r>
          </a:p>
          <a:p>
            <a:pPr algn="just"/>
            <a:endParaRPr lang="it-IT" dirty="0" smtClean="0">
              <a:effectLst/>
              <a:latin typeface="Helvetica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Courier New" panose="02070309020205020404" pitchFamily="49" charset="0"/>
              <a:buChar char="o"/>
            </a:pPr>
            <a:r>
              <a:rPr lang="it-IT" dirty="0"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finalizzato a formare il personale delle amministrazioni centrali e regionali ed è vincolante come requisito di condizionalità ex ante per l’Italia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it-IT" dirty="0"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attuato in Regione Lombardia dall’Osservatorio regionale contratti pubblici (presso la DG Territorio);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it-IT" dirty="0" smtClean="0">
              <a:latin typeface="Helvetica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dirty="0" smtClean="0">
              <a:effectLst/>
              <a:latin typeface="Helvetica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effectLst/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È previsto </a:t>
            </a:r>
            <a:r>
              <a:rPr lang="it-IT" b="1" dirty="0" smtClean="0">
                <a:effectLst/>
                <a:latin typeface="Helvetica 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uno specifico modulo </a:t>
            </a:r>
            <a:r>
              <a:rPr lang="it-IT" dirty="0" smtClean="0">
                <a:solidFill>
                  <a:srgbClr val="000000"/>
                </a:solidFill>
                <a:effectLst/>
                <a:latin typeface="Helvetica Light" pitchFamily="50" charset="0"/>
                <a:ea typeface="Calibri" panose="020F0502020204030204" pitchFamily="34" charset="0"/>
                <a:cs typeface="Helv"/>
              </a:rPr>
              <a:t>rivolto ai soggetti operanti come centrali di committenza (Comuni, ecc.) e al personale delle Autorità di Gestione regionali, che tratterà, su proposta dell’Autorità Ambientale, anche un </a:t>
            </a:r>
            <a:r>
              <a:rPr lang="it-IT" b="1" dirty="0" smtClean="0">
                <a:solidFill>
                  <a:srgbClr val="000000"/>
                </a:solidFill>
                <a:effectLst/>
                <a:latin typeface="Helvetica Light" pitchFamily="50" charset="0"/>
                <a:ea typeface="Calibri" panose="020F0502020204030204" pitchFamily="34" charset="0"/>
                <a:cs typeface="Helv"/>
              </a:rPr>
              <a:t>approfondimento sugli acquisti </a:t>
            </a:r>
            <a:r>
              <a:rPr lang="it-IT" b="1" dirty="0">
                <a:solidFill>
                  <a:srgbClr val="000000"/>
                </a:solidFill>
                <a:latin typeface="Helvetica Light" pitchFamily="50" charset="0"/>
                <a:ea typeface="Calibri" panose="020F0502020204030204" pitchFamily="34" charset="0"/>
                <a:cs typeface="Helv"/>
              </a:rPr>
              <a:t>v</a:t>
            </a:r>
            <a:r>
              <a:rPr lang="it-IT" b="1" dirty="0" smtClean="0">
                <a:solidFill>
                  <a:srgbClr val="000000"/>
                </a:solidFill>
                <a:effectLst/>
                <a:latin typeface="Helvetica Light" pitchFamily="50" charset="0"/>
                <a:ea typeface="Calibri" panose="020F0502020204030204" pitchFamily="34" charset="0"/>
                <a:cs typeface="Helv"/>
              </a:rPr>
              <a:t>erdi</a:t>
            </a:r>
            <a:r>
              <a:rPr lang="it-IT" dirty="0" smtClean="0">
                <a:solidFill>
                  <a:srgbClr val="000000"/>
                </a:solidFill>
                <a:effectLst/>
                <a:latin typeface="Helvetica Light" pitchFamily="50" charset="0"/>
                <a:ea typeface="Calibri" panose="020F0502020204030204" pitchFamily="34" charset="0"/>
                <a:cs typeface="Helv"/>
              </a:rPr>
              <a:t>.</a:t>
            </a:r>
            <a:endParaRPr lang="it-IT" dirty="0" smtClean="0">
              <a:effectLst/>
              <a:latin typeface="Helvetica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dirty="0">
              <a:latin typeface="Helvetica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87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/>
          <p:nvPr/>
        </p:nvSpPr>
        <p:spPr>
          <a:xfrm>
            <a:off x="238943" y="285995"/>
            <a:ext cx="23849815" cy="13176002"/>
          </a:xfrm>
          <a:prstGeom prst="rect">
            <a:avLst/>
          </a:prstGeom>
          <a:ln w="584200" cap="sq">
            <a:solidFill>
              <a:srgbClr val="086A2E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07" name="image3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1221" y="13296515"/>
            <a:ext cx="5872077" cy="277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magine 4" descr="tour-por-fes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1" y="5103630"/>
            <a:ext cx="23121477" cy="329614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304683" y="10313580"/>
            <a:ext cx="9686144" cy="92332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T Std" panose="020B0704020202030204" pitchFamily="34" charset="0"/>
                <a:sym typeface="Calibri"/>
                <a:hlinkClick r:id="rId5"/>
              </a:rPr>
              <a:t>www.fesr.regione.lombardia.it</a:t>
            </a:r>
            <a:endParaRPr kumimoji="0" lang="it-IT" sz="4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LT Std" panose="020B0704020202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40270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1064526" y="2788632"/>
            <a:ext cx="1994530" cy="800217"/>
          </a:xfrm>
          <a:prstGeom prst="rect">
            <a:avLst/>
          </a:prstGeom>
          <a:solidFill>
            <a:schemeClr val="accent6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3200" b="1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it-IT" sz="4000" dirty="0" smtClean="0">
                <a:solidFill>
                  <a:srgbClr val="FFFFFF"/>
                </a:solidFill>
              </a:rPr>
              <a:t>DA</a:t>
            </a: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1006123" y="882372"/>
            <a:ext cx="10599376" cy="116954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3200" b="1" dirty="0">
                <a:latin typeface="Helvetica"/>
                <a:ea typeface="+mn-ea"/>
                <a:cs typeface="Helvetica"/>
                <a:sym typeface="Helvetica"/>
              </a:rPr>
              <a:t>POR FESR </a:t>
            </a:r>
            <a:r>
              <a:rPr lang="it-IT" sz="3200" b="1" dirty="0" smtClean="0">
                <a:latin typeface="Helvetica"/>
                <a:ea typeface="+mn-ea"/>
                <a:cs typeface="Helvetica"/>
                <a:sym typeface="Helvetica"/>
              </a:rPr>
              <a:t>2014-2020 – ADDIZIONALITA’ E SINERGIA</a:t>
            </a:r>
            <a:endParaRPr sz="3200" b="1" dirty="0">
              <a:latin typeface="Helvetica"/>
              <a:ea typeface="+mn-ea"/>
              <a:cs typeface="Helvetica"/>
              <a:sym typeface="Helvetica"/>
            </a:endParaRPr>
          </a:p>
          <a:p>
            <a:pPr algn="ctr"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rPr sz="3200" b="1" dirty="0">
                <a:latin typeface="Helvetica"/>
                <a:ea typeface="+mn-ea"/>
                <a:cs typeface="Helvetica"/>
                <a:sym typeface="Helvetica"/>
              </a:rPr>
              <a:t> </a:t>
            </a:r>
          </a:p>
        </p:txBody>
      </p:sp>
      <p:sp>
        <p:nvSpPr>
          <p:cNvPr id="4" name="Rettangolo 3"/>
          <p:cNvSpPr/>
          <p:nvPr/>
        </p:nvSpPr>
        <p:spPr>
          <a:xfrm>
            <a:off x="3059056" y="2588577"/>
            <a:ext cx="69140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Century Gothic" panose="020B0502020202020204" pitchFamily="34" charset="0"/>
              </a:rPr>
              <a:t> </a:t>
            </a:r>
            <a:r>
              <a:rPr lang="it-IT" sz="7200" b="1" dirty="0">
                <a:latin typeface="Helvetica LT Std" panose="020B0704020202030204" pitchFamily="34" charset="0"/>
              </a:rPr>
              <a:t>937.600.000,00</a:t>
            </a:r>
            <a:r>
              <a:rPr lang="it-IT" b="1" dirty="0">
                <a:latin typeface="Century Gothic" panose="020B0502020202020204" pitchFamily="34" charset="0"/>
              </a:rPr>
              <a:t>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8576628" y="4721890"/>
            <a:ext cx="102451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Century Gothic" panose="020B0502020202020204" pitchFamily="34" charset="0"/>
              </a:rPr>
              <a:t> </a:t>
            </a:r>
            <a:r>
              <a:rPr lang="it-IT" sz="9600" b="1" dirty="0" smtClean="0">
                <a:latin typeface="Helvetica LT Std" panose="020B0704020202030204" pitchFamily="34" charset="0"/>
              </a:rPr>
              <a:t>1.794.000.000,00</a:t>
            </a:r>
            <a:r>
              <a:rPr lang="it-IT" sz="9600" b="1" dirty="0" smtClean="0">
                <a:latin typeface="Century Gothic" panose="020B0502020202020204" pitchFamily="34" charset="0"/>
              </a:rPr>
              <a:t> </a:t>
            </a:r>
            <a:endParaRPr lang="it-IT" sz="9600" dirty="0"/>
          </a:p>
        </p:txBody>
      </p:sp>
      <p:sp>
        <p:nvSpPr>
          <p:cNvPr id="14" name="Rettangolo 13"/>
          <p:cNvSpPr/>
          <p:nvPr/>
        </p:nvSpPr>
        <p:spPr>
          <a:xfrm>
            <a:off x="10126731" y="2588575"/>
            <a:ext cx="77316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Century Gothic" panose="020B0502020202020204" pitchFamily="34" charset="0"/>
              </a:rPr>
              <a:t> </a:t>
            </a:r>
            <a:r>
              <a:rPr lang="it-IT" sz="7200" b="1" dirty="0" smtClean="0">
                <a:latin typeface="Helvetica LT Std" panose="020B0704020202030204" pitchFamily="34" charset="0"/>
              </a:rPr>
              <a:t>FESR</a:t>
            </a:r>
            <a:r>
              <a:rPr lang="it-IT" sz="7200" b="1" dirty="0" smtClean="0">
                <a:latin typeface="Century Gothic" panose="020B0502020202020204" pitchFamily="34" charset="0"/>
              </a:rPr>
              <a:t> 2014/2020</a:t>
            </a:r>
            <a:r>
              <a:rPr lang="it-IT" b="1" dirty="0" smtClean="0">
                <a:latin typeface="Century Gothic" panose="020B0502020202020204" pitchFamily="34" charset="0"/>
              </a:rPr>
              <a:t> </a:t>
            </a:r>
            <a:endParaRPr lang="it-IT" dirty="0"/>
          </a:p>
        </p:txBody>
      </p:sp>
      <p:sp>
        <p:nvSpPr>
          <p:cNvPr id="6" name="Freccia circolare a destra 5"/>
          <p:cNvSpPr/>
          <p:nvPr/>
        </p:nvSpPr>
        <p:spPr>
          <a:xfrm>
            <a:off x="5330803" y="4695588"/>
            <a:ext cx="2370577" cy="1796019"/>
          </a:xfrm>
          <a:prstGeom prst="curvedRightArrow">
            <a:avLst/>
          </a:prstGeom>
          <a:solidFill>
            <a:schemeClr val="accent6"/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endParaRPr lang="it-IT"/>
          </a:p>
        </p:txBody>
      </p:sp>
      <p:sp>
        <p:nvSpPr>
          <p:cNvPr id="16" name="Shape 198"/>
          <p:cNvSpPr/>
          <p:nvPr/>
        </p:nvSpPr>
        <p:spPr>
          <a:xfrm>
            <a:off x="2461025" y="4793380"/>
            <a:ext cx="1994530" cy="800217"/>
          </a:xfrm>
          <a:prstGeom prst="rect">
            <a:avLst/>
          </a:prstGeom>
          <a:solidFill>
            <a:schemeClr val="accent6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3200" b="1">
                <a:solidFill>
                  <a:srgbClr val="1D814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it-IT" sz="4000" dirty="0" smtClean="0">
                <a:solidFill>
                  <a:srgbClr val="FFFFFF"/>
                </a:solidFill>
              </a:rPr>
              <a:t>     A</a:t>
            </a: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006123" y="6798128"/>
            <a:ext cx="228044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7200" b="1" dirty="0" smtClean="0">
                <a:latin typeface="Helvetica LT Std" panose="020B0704020202030204" pitchFamily="34" charset="0"/>
              </a:rPr>
              <a:t>DI SPESA PUBBLICA COMPLESSIVA </a:t>
            </a:r>
          </a:p>
          <a:p>
            <a:pPr algn="ctr"/>
            <a:r>
              <a:rPr lang="it-IT" sz="7200" b="1" dirty="0" smtClean="0">
                <a:latin typeface="Helvetica LT Std" panose="020B0704020202030204" pitchFamily="34" charset="0"/>
              </a:rPr>
              <a:t>PER L’ATTUAZIONE DELLA STRATEGIA OLTRE AL VALORE DELL’INVESTIMENTO ATTIVATO </a:t>
            </a:r>
          </a:p>
        </p:txBody>
      </p:sp>
      <p:pic>
        <p:nvPicPr>
          <p:cNvPr id="2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90582" y="1790185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78326" y="1716107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566070" y="1716107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069913" y="3458078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804070" y="3458078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999002" y="5125971"/>
            <a:ext cx="1567068" cy="15185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54957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2674231" y="2185971"/>
            <a:ext cx="23229652" cy="320087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sz="4000" b="1" dirty="0">
                <a:solidFill>
                  <a:srgbClr val="1D8144"/>
                </a:solidFill>
              </a:rPr>
              <a:t>RISORSE</a:t>
            </a:r>
            <a:r>
              <a:rPr dirty="0"/>
              <a:t> </a:t>
            </a:r>
            <a:r>
              <a:rPr lang="it-IT" b="1" dirty="0">
                <a:solidFill>
                  <a:srgbClr val="1D8144"/>
                </a:solidFill>
              </a:rPr>
              <a:t>PROGRAMMATE</a:t>
            </a:r>
            <a:r>
              <a:rPr lang="it-IT" dirty="0">
                <a:solidFill>
                  <a:srgbClr val="1D8144"/>
                </a:solidFill>
              </a:rPr>
              <a:t> </a:t>
            </a:r>
            <a:r>
              <a:rPr dirty="0" smtClean="0"/>
              <a:t>                     </a:t>
            </a:r>
            <a:endParaRPr dirty="0"/>
          </a:p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lang="it-IT" sz="4000" b="1" dirty="0" smtClean="0"/>
              <a:t>649</a:t>
            </a:r>
            <a:r>
              <a:rPr sz="4000" b="1" dirty="0" smtClean="0"/>
              <a:t>.</a:t>
            </a:r>
            <a:r>
              <a:rPr lang="it-IT" sz="4000" b="1" dirty="0" smtClean="0"/>
              <a:t>400</a:t>
            </a:r>
            <a:r>
              <a:rPr sz="4000" b="1" dirty="0" smtClean="0"/>
              <a:t>.</a:t>
            </a:r>
            <a:r>
              <a:rPr lang="it-IT" sz="4000" b="1" dirty="0" smtClean="0"/>
              <a:t>000 </a:t>
            </a:r>
            <a:r>
              <a:rPr sz="4000" b="1" dirty="0" smtClean="0"/>
              <a:t>€</a:t>
            </a:r>
            <a:r>
              <a:rPr lang="it-IT" dirty="0"/>
              <a:t> </a:t>
            </a:r>
            <a:r>
              <a:rPr lang="it-IT" dirty="0" smtClean="0"/>
              <a:t>/ </a:t>
            </a:r>
            <a:r>
              <a:rPr sz="4000" b="1" dirty="0" smtClean="0"/>
              <a:t>937.600.000</a:t>
            </a:r>
            <a:r>
              <a:rPr lang="it-IT" sz="4000" b="1" dirty="0" smtClean="0"/>
              <a:t> </a:t>
            </a:r>
            <a:r>
              <a:rPr sz="4000" b="1" dirty="0" smtClean="0"/>
              <a:t>€ </a:t>
            </a:r>
            <a:r>
              <a:rPr lang="it-IT" sz="4000" b="1" dirty="0" smtClean="0"/>
              <a:t>(69</a:t>
            </a:r>
            <a:r>
              <a:rPr sz="4000" b="1" dirty="0" smtClean="0"/>
              <a:t>,</a:t>
            </a:r>
            <a:r>
              <a:rPr lang="it-IT" sz="4000" b="1" dirty="0"/>
              <a:t>3</a:t>
            </a:r>
            <a:r>
              <a:rPr dirty="0" smtClean="0"/>
              <a:t>% </a:t>
            </a:r>
            <a:r>
              <a:rPr dirty="0"/>
              <a:t>di </a:t>
            </a:r>
            <a:r>
              <a:rPr dirty="0" err="1"/>
              <a:t>dotazione</a:t>
            </a:r>
            <a:r>
              <a:rPr dirty="0"/>
              <a:t> </a:t>
            </a:r>
            <a:r>
              <a:rPr dirty="0" err="1"/>
              <a:t>finanziaria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6 </a:t>
            </a:r>
            <a:r>
              <a:rPr dirty="0" err="1"/>
              <a:t>Assi</a:t>
            </a:r>
            <a:r>
              <a:rPr dirty="0"/>
              <a:t> POR FESR </a:t>
            </a:r>
            <a:r>
              <a:rPr dirty="0" smtClean="0"/>
              <a:t>2014-2020</a:t>
            </a:r>
            <a:r>
              <a:rPr lang="it-IT" dirty="0" smtClean="0"/>
              <a:t>)</a:t>
            </a:r>
            <a:endParaRPr dirty="0"/>
          </a:p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sz="4000" b="1" dirty="0" smtClean="0">
                <a:solidFill>
                  <a:srgbClr val="1D8144"/>
                </a:solidFill>
              </a:rPr>
              <a:t>RISORSE </a:t>
            </a:r>
            <a:r>
              <a:rPr sz="4000" b="1" dirty="0">
                <a:solidFill>
                  <a:srgbClr val="1D8144"/>
                </a:solidFill>
              </a:rPr>
              <a:t>ATTIVATE CON BANDI/</a:t>
            </a:r>
            <a:r>
              <a:rPr sz="4000" b="1" dirty="0" err="1">
                <a:solidFill>
                  <a:srgbClr val="1D8144"/>
                </a:solidFill>
              </a:rPr>
              <a:t>AdP</a:t>
            </a:r>
            <a:r>
              <a:rPr sz="4000" b="1" dirty="0">
                <a:solidFill>
                  <a:srgbClr val="1D8144"/>
                </a:solidFill>
              </a:rPr>
              <a:t>/</a:t>
            </a:r>
            <a:r>
              <a:rPr sz="4000" b="1" dirty="0" err="1">
                <a:solidFill>
                  <a:srgbClr val="1D8144"/>
                </a:solidFill>
              </a:rPr>
              <a:t>AdPQ</a:t>
            </a:r>
            <a:r>
              <a:rPr sz="4000" b="1" dirty="0">
                <a:solidFill>
                  <a:srgbClr val="1D8144"/>
                </a:solidFill>
              </a:rPr>
              <a:t>  </a:t>
            </a:r>
            <a:r>
              <a:rPr sz="4000" dirty="0"/>
              <a:t>      </a:t>
            </a:r>
          </a:p>
          <a:p>
            <a:pPr>
              <a:defRPr sz="4000">
                <a:latin typeface="+mn-lt"/>
                <a:ea typeface="+mn-ea"/>
                <a:cs typeface="+mn-cs"/>
                <a:sym typeface="Helvetica"/>
              </a:defRPr>
            </a:pPr>
            <a:r>
              <a:rPr lang="it-IT" b="1" dirty="0" smtClean="0"/>
              <a:t>506</a:t>
            </a:r>
            <a:r>
              <a:rPr b="1" dirty="0" smtClean="0"/>
              <a:t>.</a:t>
            </a:r>
            <a:r>
              <a:rPr lang="it-IT" b="1" dirty="0"/>
              <a:t>8</a:t>
            </a:r>
            <a:r>
              <a:rPr lang="it-IT" b="1" dirty="0" smtClean="0"/>
              <a:t>00</a:t>
            </a:r>
            <a:r>
              <a:rPr b="1" dirty="0" smtClean="0"/>
              <a:t>.</a:t>
            </a:r>
            <a:r>
              <a:rPr lang="it-IT" b="1" dirty="0" smtClean="0"/>
              <a:t>000 </a:t>
            </a:r>
            <a:r>
              <a:rPr b="1" dirty="0" smtClean="0"/>
              <a:t>€</a:t>
            </a:r>
            <a:endParaRPr dirty="0"/>
          </a:p>
        </p:txBody>
      </p:sp>
      <p:sp>
        <p:nvSpPr>
          <p:cNvPr id="254" name="Shape 254"/>
          <p:cNvSpPr/>
          <p:nvPr/>
        </p:nvSpPr>
        <p:spPr>
          <a:xfrm>
            <a:off x="1013145" y="913495"/>
            <a:ext cx="11328742" cy="6771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 smtClean="0"/>
              <a:t>POR </a:t>
            </a:r>
            <a:r>
              <a:rPr dirty="0"/>
              <a:t>FESR 2014-2020 </a:t>
            </a:r>
            <a:r>
              <a:rPr lang="it-IT" dirty="0" smtClean="0"/>
              <a:t>- </a:t>
            </a:r>
            <a:r>
              <a:rPr lang="it-IT" dirty="0"/>
              <a:t>ATTUAZIONE </a:t>
            </a:r>
            <a:r>
              <a:rPr dirty="0" smtClean="0"/>
              <a:t>AL </a:t>
            </a:r>
            <a:r>
              <a:rPr lang="it-IT" dirty="0" smtClean="0"/>
              <a:t>1°</a:t>
            </a:r>
            <a:r>
              <a:rPr dirty="0" smtClean="0"/>
              <a:t> </a:t>
            </a:r>
            <a:r>
              <a:rPr lang="it-IT" dirty="0" smtClean="0"/>
              <a:t>GIUGNO</a:t>
            </a:r>
            <a:r>
              <a:rPr dirty="0" smtClean="0"/>
              <a:t> </a:t>
            </a:r>
            <a:r>
              <a:rPr dirty="0"/>
              <a:t>2017</a:t>
            </a:r>
          </a:p>
        </p:txBody>
      </p:sp>
      <p:pic>
        <p:nvPicPr>
          <p:cNvPr id="25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9605" y="2430424"/>
            <a:ext cx="825818" cy="825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9605" y="4258796"/>
            <a:ext cx="825818" cy="82583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" name="Chart 4"/>
          <p:cNvGraphicFramePr/>
          <p:nvPr>
            <p:extLst/>
          </p:nvPr>
        </p:nvGraphicFramePr>
        <p:xfrm>
          <a:off x="4274288" y="5386845"/>
          <a:ext cx="15885042" cy="7117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34014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kJNEcPaUuMzy8ZgiOvYw"/>
</p:tagLst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4704</TotalTime>
  <Words>7179</Words>
  <Application>Microsoft Office PowerPoint</Application>
  <PresentationFormat>Personalizzato</PresentationFormat>
  <Paragraphs>1102</Paragraphs>
  <Slides>71</Slides>
  <Notes>29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71</vt:i4>
      </vt:variant>
    </vt:vector>
  </HeadingPairs>
  <TitlesOfParts>
    <vt:vector size="87" baseType="lpstr">
      <vt:lpstr>Arial</vt:lpstr>
      <vt:lpstr>Calibri</vt:lpstr>
      <vt:lpstr>Century Gothic</vt:lpstr>
      <vt:lpstr>Courier New</vt:lpstr>
      <vt:lpstr>Helv</vt:lpstr>
      <vt:lpstr>Helvetica</vt:lpstr>
      <vt:lpstr>Helvetica Light</vt:lpstr>
      <vt:lpstr>Helvetica LT Std</vt:lpstr>
      <vt:lpstr>HelveticaNeueLT Std</vt:lpstr>
      <vt:lpstr>Raleway</vt:lpstr>
      <vt:lpstr>Times New Roman</vt:lpstr>
      <vt:lpstr>Verdana</vt:lpstr>
      <vt:lpstr>Wingdings</vt:lpstr>
      <vt:lpstr>Tema di Office</vt:lpstr>
      <vt:lpstr>2_Tema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Autorità Ambientale di Regione Lombardia – Azione formativa sul Green Public Procurement (GPP) (1/2)</vt:lpstr>
      <vt:lpstr>Autorità Ambientale di Regione Lombardia – Azione formativa sul Green Public Procurement (GPP) (2/2)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Tiziana Dal Pozzo</dc:creator>
  <cp:lastModifiedBy>Riccardo Cossu</cp:lastModifiedBy>
  <cp:revision>365</cp:revision>
  <cp:lastPrinted>2017-04-27T14:18:47Z</cp:lastPrinted>
  <dcterms:modified xsi:type="dcterms:W3CDTF">2017-07-14T08:16:45Z</dcterms:modified>
</cp:coreProperties>
</file>