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257" r:id="rId2"/>
    <p:sldId id="897" r:id="rId3"/>
    <p:sldId id="898" r:id="rId4"/>
    <p:sldId id="903" r:id="rId5"/>
    <p:sldId id="902" r:id="rId6"/>
    <p:sldId id="901" r:id="rId7"/>
    <p:sldId id="900" r:id="rId8"/>
    <p:sldId id="899" r:id="rId9"/>
    <p:sldId id="888" r:id="rId10"/>
    <p:sldId id="89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7D1"/>
    <a:srgbClr val="A9D18E"/>
    <a:srgbClr val="219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6B1A3-9B86-4DD1-B744-59B1C732E8BB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84F77-58EF-409E-B81D-D71B655332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93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84F77-58EF-409E-B81D-D71B655332A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3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95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41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36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85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26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43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7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05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1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7946-8E69-4443-B107-23393DEF3C08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68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esr.regione.lombardia.it/it/pc2127/prlombardiafesr2021-2027/avvisi-informativi-9/economia-circolare-approvata-la-misura-che-promuove-investimenti-nella-filiera-della-plastica-e-del-tessile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ilvia_passoni@regione.lombardia.it" TargetMode="External"/><Relationship Id="rId4" Type="http://schemas.openxmlformats.org/officeDocument/2006/relationships/hyperlink" Target="mailto:giorgio_gallina@regione.lombardia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12F3EABB-534B-B384-CB64-1A63C31AF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098"/>
            <a:ext cx="12192000" cy="639580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25A5AB3-C011-4BD1-AF68-DF533DAE989C}"/>
              </a:ext>
            </a:extLst>
          </p:cNvPr>
          <p:cNvSpPr/>
          <p:nvPr/>
        </p:nvSpPr>
        <p:spPr>
          <a:xfrm>
            <a:off x="142875" y="142586"/>
            <a:ext cx="11928353" cy="6575949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06F797-3FFA-6D03-8300-FE91BA2D3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436" b="-8999"/>
          <a:stretch/>
        </p:blipFill>
        <p:spPr>
          <a:xfrm>
            <a:off x="304133" y="6645178"/>
            <a:ext cx="2522958" cy="1764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56FBA54-6C20-2F07-1FE2-FA3F1154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923" y="6607526"/>
            <a:ext cx="881762" cy="18224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3C85222-482E-1C0E-E3E7-4346E4072F76}"/>
              </a:ext>
            </a:extLst>
          </p:cNvPr>
          <p:cNvSpPr txBox="1"/>
          <p:nvPr/>
        </p:nvSpPr>
        <p:spPr>
          <a:xfrm>
            <a:off x="4151790" y="5614573"/>
            <a:ext cx="388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rebuchet MS" panose="020B0603020202020204" pitchFamily="34" charset="0"/>
              </a:rPr>
              <a:t>Bergamo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latin typeface="Trebuchet MS" panose="020B0603020202020204" pitchFamily="34" charset="0"/>
              </a:rPr>
              <a:t>15 marzo 2024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004A88D-55C9-4DBD-BB56-6861D708C6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4" b="-7096"/>
          <a:stretch/>
        </p:blipFill>
        <p:spPr>
          <a:xfrm>
            <a:off x="292011" y="300088"/>
            <a:ext cx="11635200" cy="786835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039D2E3E-8EB7-7E01-3E00-FDF563C2F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15" y="6071013"/>
            <a:ext cx="2038722" cy="37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58DA36-1991-BECA-B53A-4D8716203D0C}"/>
              </a:ext>
            </a:extLst>
          </p:cNvPr>
          <p:cNvSpPr txBox="1"/>
          <p:nvPr/>
        </p:nvSpPr>
        <p:spPr>
          <a:xfrm>
            <a:off x="609600" y="1893380"/>
            <a:ext cx="11029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Grazie per l’attenzione</a:t>
            </a: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endParaRPr lang="it-IT" dirty="0">
              <a:latin typeface="Century Gothic" panose="020B0502020202020204" pitchFamily="34" charset="0"/>
            </a:endParaRPr>
          </a:p>
          <a:p>
            <a:pPr algn="ctr"/>
            <a:r>
              <a:rPr lang="it-IT" b="1" dirty="0">
                <a:solidFill>
                  <a:srgbClr val="297A38"/>
                </a:solidFill>
                <a:latin typeface="Century Gothic" panose="020B0502020202020204" pitchFamily="34" charset="0"/>
              </a:rPr>
              <a:t>www.fesr.regione.lombardia.it</a:t>
            </a:r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0777D8-0F26-46FA-DC4A-6F96AE6B7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740" y="4124266"/>
            <a:ext cx="1595669" cy="15956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99D7E8-BF9A-C337-49D6-25EE82992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2151"/>
            <a:ext cx="12192000" cy="6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8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932B-617F-5441-0E22-7DD543B0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33B6A978-6C15-8946-C62D-447CE7D3E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B40C5B38-2903-2799-7398-96553C901501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5EF447A2-477B-BE7C-15DF-B1A97C5D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7997E9FB-01AD-FB68-A221-48A823F21CA5}"/>
              </a:ext>
            </a:extLst>
          </p:cNvPr>
          <p:cNvGrpSpPr/>
          <p:nvPr/>
        </p:nvGrpSpPr>
        <p:grpSpPr>
          <a:xfrm>
            <a:off x="520944" y="868435"/>
            <a:ext cx="11029950" cy="5671902"/>
            <a:chOff x="520944" y="868435"/>
            <a:chExt cx="11029950" cy="5671902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03754C2-F2C1-0C1A-EABA-3E5EC1F5FC48}"/>
                </a:ext>
              </a:extLst>
            </p:cNvPr>
            <p:cNvSpPr txBox="1"/>
            <p:nvPr/>
          </p:nvSpPr>
          <p:spPr>
            <a:xfrm>
              <a:off x="520944" y="1392181"/>
              <a:ext cx="11029950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>
                  <a:solidFill>
                    <a:srgbClr val="008219"/>
                  </a:solidFill>
                  <a:latin typeface="Century Gothic" panose="020B0502020202020204" pitchFamily="34" charset="0"/>
                </a:rPr>
                <a:t>Os b.VI) Promuovere la transizione verso un'economia circolare ed efficiente sotto il profilo delle risorse (120 Mln €)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Century Gothic" panose="020B0502020202020204" pitchFamily="34" charset="0"/>
                </a:rPr>
                <a:t>Azione 2.6.1. Sostegno all’adozione di modelli di produzione sostenibile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1600" dirty="0"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latin typeface="Century Gothic" panose="020B0502020202020204" pitchFamily="34" charset="0"/>
                </a:rPr>
                <a:t>Azione 2.6.2</a:t>
              </a:r>
              <a:r>
                <a:rPr lang="it-IT" sz="1400" dirty="0">
                  <a:latin typeface="Century Gothic" panose="020B0502020202020204" pitchFamily="34" charset="0"/>
                </a:rPr>
                <a:t>. Sostegno ad azioni di simbiosi industriale, prevenzione produzione rifiuti, riciclaggio e riutilizzo per la chiusura del ciclo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8170EDC-B838-CF1B-F95A-B850710975BD}"/>
                </a:ext>
              </a:extLst>
            </p:cNvPr>
            <p:cNvSpPr txBox="1"/>
            <p:nvPr/>
          </p:nvSpPr>
          <p:spPr>
            <a:xfrm>
              <a:off x="520944" y="3170184"/>
              <a:ext cx="10978718" cy="337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it-IT" sz="1400" dirty="0">
                  <a:latin typeface="Century Gothic" panose="020B0502020202020204" pitchFamily="34" charset="0"/>
                </a:rPr>
                <a:t>Gli investimenti sono indirizzati verso nuove tecnologie e principi di economia circolare in coerenza con il </a:t>
              </a:r>
              <a:r>
                <a:rPr lang="it-IT" sz="1400" u="sng" dirty="0">
                  <a:latin typeface="Century Gothic" panose="020B0502020202020204" pitchFamily="34" charset="0"/>
                </a:rPr>
                <a:t>Programma Regionale di Gestione Rifiuti </a:t>
              </a:r>
              <a:r>
                <a:rPr lang="it-IT" sz="1400" dirty="0">
                  <a:latin typeface="Century Gothic" panose="020B0502020202020204" pitchFamily="34" charset="0"/>
                </a:rPr>
                <a:t>(PRGR).</a:t>
              </a:r>
            </a:p>
            <a:p>
              <a:endParaRPr lang="it-IT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it-IT" sz="1400" b="0" i="0" u="none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Il PRGR prevede obiettivi ambiziosi sul riciclaggio da raggiungere entro il 2027 e sulla riduzione della produzione dei rifiuti.</a:t>
              </a:r>
            </a:p>
            <a:p>
              <a:endParaRPr lang="it-IT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  <a:p>
              <a:r>
                <a:rPr lang="it-IT" sz="1400" b="0" i="0" u="none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Per raggiungere tali obiettivi è </a:t>
              </a:r>
              <a:r>
                <a:rPr lang="it-IT" sz="1400" dirty="0">
                  <a:latin typeface="Century Gothic" panose="020B0502020202020204" pitchFamily="34" charset="0"/>
                </a:rPr>
                <a:t>importante favorire la gestione efficiente della materia e sviluppo dell’economia circolare con riferimento a diverse </a:t>
              </a:r>
              <a:r>
                <a:rPr lang="it-IT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filiere prioritarie </a:t>
              </a:r>
              <a:r>
                <a:rPr lang="it-IT" sz="1400" dirty="0">
                  <a:latin typeface="Century Gothic" panose="020B0502020202020204" pitchFamily="34" charset="0"/>
                </a:rPr>
                <a:t>(tessile, plastica, food </a:t>
              </a:r>
              <a:r>
                <a:rPr lang="it-IT" sz="1400" dirty="0" err="1">
                  <a:latin typeface="Century Gothic" panose="020B0502020202020204" pitchFamily="34" charset="0"/>
                </a:rPr>
                <a:t>waste</a:t>
              </a:r>
              <a:r>
                <a:rPr lang="it-IT" sz="1400" dirty="0">
                  <a:latin typeface="Century Gothic" panose="020B0502020202020204" pitchFamily="34" charset="0"/>
                </a:rPr>
                <a:t>,…)  attraverso: 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it-IT" sz="1400" b="1" i="0" u="sng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forme di prevenzione della produzione dei rifiuti </a:t>
              </a:r>
              <a:r>
                <a:rPr lang="it-IT" sz="1400" b="0" i="0" u="none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(es. uso di </a:t>
              </a:r>
              <a:r>
                <a:rPr lang="it-IT" sz="1400" b="1" i="0" u="none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sottoprodotti, simbiosi industriale, riutilizzo</a:t>
              </a:r>
              <a:r>
                <a:rPr lang="it-IT" sz="1400" b="0" i="0" u="none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);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it-IT" sz="1400" b="1" i="0" u="sng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recupero di materia </a:t>
              </a:r>
              <a:r>
                <a:rPr lang="it-IT" sz="1400" b="0" i="0" u="none" strike="noStrike" baseline="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con performance più avanzate o per flussi attualmente critici, migliorando così sia i cicli produttivi che i prodotti, aumentandone la circolarità. </a:t>
              </a:r>
            </a:p>
            <a:p>
              <a:endPara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marL="285750" indent="-285750">
                <a:buFontTx/>
                <a:buChar char="-"/>
              </a:pPr>
              <a:endParaRPr lang="it-IT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endParaRPr lang="it-IT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952A523-D87D-DAAA-BA08-199294B75A1F}"/>
                </a:ext>
              </a:extLst>
            </p:cNvPr>
            <p:cNvSpPr txBox="1"/>
            <p:nvPr/>
          </p:nvSpPr>
          <p:spPr>
            <a:xfrm>
              <a:off x="546560" y="868435"/>
              <a:ext cx="6933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8219"/>
                  </a:solidFill>
                  <a:latin typeface="Century Gothic" panose="020B0502020202020204" pitchFamily="34" charset="0"/>
                </a:rPr>
                <a:t>Obiettivo specifico 2 (Asse 2) del PR-FESR 21-27</a:t>
              </a:r>
            </a:p>
          </p:txBody>
        </p:sp>
        <p:sp>
          <p:nvSpPr>
            <p:cNvPr id="5" name="Freccia in giù 4">
              <a:extLst>
                <a:ext uri="{FF2B5EF4-FFF2-40B4-BE49-F238E27FC236}">
                  <a16:creationId xmlns:a16="http://schemas.microsoft.com/office/drawing/2014/main" id="{F6C2E333-9F3B-C777-D358-5C8841637D18}"/>
                </a:ext>
              </a:extLst>
            </p:cNvPr>
            <p:cNvSpPr/>
            <p:nvPr/>
          </p:nvSpPr>
          <p:spPr>
            <a:xfrm>
              <a:off x="5700944" y="2829016"/>
              <a:ext cx="790112" cy="401546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A4A12A15-EFAD-0200-E125-4F44B46C1A25}"/>
              </a:ext>
            </a:extLst>
          </p:cNvPr>
          <p:cNvSpPr/>
          <p:nvPr/>
        </p:nvSpPr>
        <p:spPr>
          <a:xfrm>
            <a:off x="520944" y="2425196"/>
            <a:ext cx="10978718" cy="4735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33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7F3E-92CC-1334-1807-9A471F141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D72AA916-509B-B222-812D-21BAAC713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D5EF5C40-BCFC-58D4-75D3-606FB98816D7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C11F1F18-EB6C-8DC2-D081-AF40A90AF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F58A4FF-24AF-50F6-DD3D-15D43BA76F67}"/>
              </a:ext>
            </a:extLst>
          </p:cNvPr>
          <p:cNvGrpSpPr/>
          <p:nvPr/>
        </p:nvGrpSpPr>
        <p:grpSpPr>
          <a:xfrm>
            <a:off x="432407" y="1061316"/>
            <a:ext cx="11270057" cy="4966794"/>
            <a:chOff x="432407" y="1061316"/>
            <a:chExt cx="11270057" cy="4966794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68E838CA-0B9A-67C1-01C1-19872B1F96F0}"/>
                </a:ext>
              </a:extLst>
            </p:cNvPr>
            <p:cNvSpPr txBox="1"/>
            <p:nvPr/>
          </p:nvSpPr>
          <p:spPr>
            <a:xfrm>
              <a:off x="4758613" y="1097377"/>
              <a:ext cx="6943851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8219"/>
                  </a:solidFill>
                  <a:latin typeface="Century Gothic" panose="020B0502020202020204" pitchFamily="34" charset="0"/>
                </a:rPr>
                <a:t>Sostegno alle PMI lombarde ed Enti locali per lo sviluppo di azioni di economia circolare</a:t>
              </a:r>
            </a:p>
            <a:p>
              <a:endParaRPr lang="it-IT" sz="2000" b="1" dirty="0">
                <a:solidFill>
                  <a:srgbClr val="008219"/>
                </a:solidFill>
                <a:latin typeface="Century Gothic" panose="020B0502020202020204" pitchFamily="34" charset="0"/>
              </a:endParaRPr>
            </a:p>
            <a:p>
              <a:r>
                <a:rPr lang="it-IT" sz="2000" b="1" dirty="0">
                  <a:solidFill>
                    <a:srgbClr val="008219"/>
                  </a:solidFill>
                  <a:latin typeface="Century Gothic" panose="020B0502020202020204" pitchFamily="34" charset="0"/>
                </a:rPr>
                <a:t>Azione 2.6.2. - PR FESR Regione Lombardia 2021-2027</a:t>
              </a:r>
            </a:p>
            <a:p>
              <a:endParaRPr lang="it-IT" sz="2000" b="1" dirty="0">
                <a:solidFill>
                  <a:srgbClr val="008219"/>
                </a:solidFill>
                <a:latin typeface="Century Gothic" panose="020B0502020202020204" pitchFamily="34" charset="0"/>
              </a:endParaRPr>
            </a:p>
            <a:p>
              <a:r>
                <a:rPr lang="it-IT" sz="2000" b="1" dirty="0">
                  <a:solidFill>
                    <a:srgbClr val="008219"/>
                  </a:solidFill>
                  <a:latin typeface="Century Gothic" panose="020B0502020202020204" pitchFamily="34" charset="0"/>
                </a:rPr>
                <a:t>Budget complessivo: 50 M€ </a:t>
              </a:r>
            </a:p>
            <a:p>
              <a:endParaRPr lang="it-IT" sz="1400" b="1" dirty="0">
                <a:latin typeface="Century Gothic" panose="020B0502020202020204" pitchFamily="34" charset="0"/>
              </a:endParaRPr>
            </a:p>
            <a:p>
              <a:pPr algn="just" rtl="0" fontAlgn="base"/>
              <a:endParaRPr lang="it-IT" sz="1700" dirty="0">
                <a:latin typeface="Century Gothic" panose="020B0502020202020204" pitchFamily="34" charset="0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2A2B1FA-CFE4-0C98-224D-3B2A84D22B93}"/>
                </a:ext>
              </a:extLst>
            </p:cNvPr>
            <p:cNvSpPr txBox="1"/>
            <p:nvPr/>
          </p:nvSpPr>
          <p:spPr>
            <a:xfrm>
              <a:off x="432407" y="2996767"/>
              <a:ext cx="106265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latin typeface="Century Gothic" panose="020B0502020202020204" pitchFamily="34" charset="0"/>
                </a:rPr>
                <a:t>Prime filiere PMI: </a:t>
              </a:r>
            </a:p>
            <a:p>
              <a:r>
                <a:rPr lang="it-IT" sz="1800" b="0" i="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 </a:t>
              </a:r>
              <a:endParaRPr lang="it-IT" dirty="0">
                <a:latin typeface="Century Gothic" panose="020B0502020202020204" pitchFamily="34" charset="0"/>
              </a:endParaRPr>
            </a:p>
          </p:txBody>
        </p:sp>
        <p:pic>
          <p:nvPicPr>
            <p:cNvPr id="6" name="Immagine 5" descr="Immagine che contiene bottiglia, plastica&#10;&#10;Descrizione generata automaticamente">
              <a:extLst>
                <a:ext uri="{FF2B5EF4-FFF2-40B4-BE49-F238E27FC236}">
                  <a16:creationId xmlns:a16="http://schemas.microsoft.com/office/drawing/2014/main" id="{9178784A-4060-B7B0-3F6E-153F196C5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04" b="13129"/>
            <a:stretch/>
          </p:blipFill>
          <p:spPr>
            <a:xfrm>
              <a:off x="563700" y="3560626"/>
              <a:ext cx="2772320" cy="1998202"/>
            </a:xfrm>
            <a:prstGeom prst="rect">
              <a:avLst/>
            </a:prstGeom>
          </p:spPr>
        </p:pic>
        <p:pic>
          <p:nvPicPr>
            <p:cNvPr id="7" name="Immagine 6" descr="Immagine che contiene filo, fibra, tessitura, filo ritorto&#10;&#10;Descrizione generata automaticamente">
              <a:extLst>
                <a:ext uri="{FF2B5EF4-FFF2-40B4-BE49-F238E27FC236}">
                  <a16:creationId xmlns:a16="http://schemas.microsoft.com/office/drawing/2014/main" id="{0ED5E74B-3FB2-F73C-C5ED-027A200D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330" y="3563278"/>
              <a:ext cx="3991096" cy="1995549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488A6C6-D193-FA91-A0A6-9816154A85E7}"/>
                </a:ext>
              </a:extLst>
            </p:cNvPr>
            <p:cNvSpPr txBox="1"/>
            <p:nvPr/>
          </p:nvSpPr>
          <p:spPr>
            <a:xfrm>
              <a:off x="650547" y="5658778"/>
              <a:ext cx="2077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Century Gothic" panose="020B0502020202020204" pitchFamily="34" charset="0"/>
                </a:rPr>
                <a:t>PLASTICHE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6B8AC25-B65A-5436-4C81-0C5ED95AE41B}"/>
                </a:ext>
              </a:extLst>
            </p:cNvPr>
            <p:cNvSpPr txBox="1"/>
            <p:nvPr/>
          </p:nvSpPr>
          <p:spPr>
            <a:xfrm>
              <a:off x="3387330" y="5658778"/>
              <a:ext cx="2077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Century Gothic" panose="020B0502020202020204" pitchFamily="34" charset="0"/>
                </a:rPr>
                <a:t>TESSILE</a:t>
              </a:r>
            </a:p>
          </p:txBody>
        </p:sp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03A67173-9E6C-69A5-06CB-809A4307A30C}"/>
                </a:ext>
              </a:extLst>
            </p:cNvPr>
            <p:cNvSpPr/>
            <p:nvPr/>
          </p:nvSpPr>
          <p:spPr>
            <a:xfrm>
              <a:off x="7553557" y="4004932"/>
              <a:ext cx="1684349" cy="791578"/>
            </a:xfrm>
            <a:prstGeom prst="rightArrow">
              <a:avLst/>
            </a:prstGeom>
            <a:solidFill>
              <a:srgbClr val="008219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Prossimamente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6AF68D8-6698-B0D2-4C84-EF8C05BDCF57}"/>
                </a:ext>
              </a:extLst>
            </p:cNvPr>
            <p:cNvSpPr txBox="1"/>
            <p:nvPr/>
          </p:nvSpPr>
          <p:spPr>
            <a:xfrm>
              <a:off x="9413037" y="3272673"/>
              <a:ext cx="215712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entury Gothic" panose="020B0502020202020204" pitchFamily="34" charset="0"/>
                </a:rPr>
                <a:t>I successivi bandi del PR – FESR (Azione 2.6.2) durante il settennio 21/27 saranno orientati anche ad </a:t>
              </a:r>
              <a:r>
                <a:rPr lang="it-IT" b="1" u="sng" dirty="0">
                  <a:latin typeface="Century Gothic" panose="020B0502020202020204" pitchFamily="34" charset="0"/>
                </a:rPr>
                <a:t>altre filiere PMI e agli Enti locali</a:t>
              </a:r>
              <a:r>
                <a:rPr lang="it-IT" b="1" dirty="0">
                  <a:latin typeface="Century Gothic" panose="020B0502020202020204" pitchFamily="34" charset="0"/>
                </a:rPr>
                <a:t> </a:t>
              </a:r>
              <a:endParaRPr lang="it-IT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73A5007-B950-E72A-775F-55A9E8994B83}"/>
                </a:ext>
              </a:extLst>
            </p:cNvPr>
            <p:cNvSpPr txBox="1"/>
            <p:nvPr/>
          </p:nvSpPr>
          <p:spPr>
            <a:xfrm>
              <a:off x="552450" y="1061316"/>
              <a:ext cx="3804946" cy="153888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7239"/>
                  </a:solidFill>
                  <a:latin typeface="Helvetica" panose="020B0604020202030204" pitchFamily="34" charset="0"/>
                </a:rPr>
                <a:t>Bandi </a:t>
              </a:r>
              <a:r>
                <a:rPr lang="it-IT" sz="2800" b="1" dirty="0" err="1">
                  <a:solidFill>
                    <a:srgbClr val="007239"/>
                  </a:solidFill>
                  <a:latin typeface="Helvetica" panose="020B0604020202030204" pitchFamily="34" charset="0"/>
                </a:rPr>
                <a:t>Ri.Circo.Lo</a:t>
              </a:r>
              <a:r>
                <a:rPr lang="it-IT" sz="2800" b="1" dirty="0">
                  <a:solidFill>
                    <a:srgbClr val="007239"/>
                  </a:solidFill>
                  <a:latin typeface="Helvetica" panose="020B0604020202030204" pitchFamily="34" charset="0"/>
                </a:rPr>
                <a:t>.</a:t>
              </a:r>
            </a:p>
            <a:p>
              <a:pPr algn="ctr"/>
              <a:endParaRPr lang="it-IT" b="1" dirty="0">
                <a:solidFill>
                  <a:srgbClr val="007239"/>
                </a:solidFill>
                <a:latin typeface="Helvetica" panose="020B0604020202030204" pitchFamily="34" charset="0"/>
              </a:endParaRPr>
            </a:p>
            <a:p>
              <a:pPr algn="ctr"/>
              <a:r>
                <a:rPr lang="it-IT" sz="2400" b="1" dirty="0" err="1">
                  <a:solidFill>
                    <a:srgbClr val="007239"/>
                  </a:solidFill>
                  <a:latin typeface="Helvetica" panose="020B0604020202030204" pitchFamily="34" charset="0"/>
                </a:rPr>
                <a:t>RIsorse</a:t>
              </a:r>
              <a:r>
                <a:rPr lang="it-IT" sz="2400" b="1" dirty="0">
                  <a:solidFill>
                    <a:srgbClr val="007239"/>
                  </a:solidFill>
                  <a:latin typeface="Helvetica" panose="020B0604020202030204" pitchFamily="34" charset="0"/>
                </a:rPr>
                <a:t> </a:t>
              </a:r>
              <a:r>
                <a:rPr lang="it-IT" sz="2400" b="1" dirty="0" err="1">
                  <a:solidFill>
                    <a:srgbClr val="007239"/>
                  </a:solidFill>
                  <a:latin typeface="Helvetica" panose="020B0604020202030204" pitchFamily="34" charset="0"/>
                </a:rPr>
                <a:t>CIRCOlari</a:t>
              </a:r>
              <a:r>
                <a:rPr lang="it-IT" sz="2400" b="1" dirty="0">
                  <a:solidFill>
                    <a:srgbClr val="007239"/>
                  </a:solidFill>
                  <a:latin typeface="Helvetica" panose="020B0604020202030204" pitchFamily="34" charset="0"/>
                </a:rPr>
                <a:t> in </a:t>
              </a:r>
              <a:r>
                <a:rPr lang="it-IT" sz="2400" b="1" dirty="0" err="1">
                  <a:solidFill>
                    <a:srgbClr val="007239"/>
                  </a:solidFill>
                  <a:latin typeface="Helvetica" panose="020B0604020202030204" pitchFamily="34" charset="0"/>
                </a:rPr>
                <a:t>LOmbardia</a:t>
              </a:r>
              <a:r>
                <a:rPr lang="it-IT" sz="2400" b="1" dirty="0">
                  <a:solidFill>
                    <a:srgbClr val="007239"/>
                  </a:solidFill>
                  <a:latin typeface="Helvetica" panose="020B0604020202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34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8EB0-BEEC-7CEB-52AE-C239F5DF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1B307346-9C61-F673-B117-C96CBFD7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687A19B9-33B8-618D-794C-77290093428E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6B445473-98F6-2440-09C6-29DDA6602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B34786-782E-5726-C0BF-A029481ABD31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Bando </a:t>
            </a:r>
            <a:r>
              <a:rPr lang="it-IT" b="1" dirty="0" err="1">
                <a:solidFill>
                  <a:srgbClr val="007239"/>
                </a:solidFill>
                <a:latin typeface="Helvetica" panose="020B0604020202030204" pitchFamily="34" charset="0"/>
              </a:rPr>
              <a:t>Ri.Circo.Lo</a:t>
            </a:r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. Plastiche e Tessili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42A6AA1-92B8-0ED7-9CB8-85836843A9C3}"/>
              </a:ext>
            </a:extLst>
          </p:cNvPr>
          <p:cNvGrpSpPr/>
          <p:nvPr/>
        </p:nvGrpSpPr>
        <p:grpSpPr>
          <a:xfrm>
            <a:off x="552450" y="809287"/>
            <a:ext cx="11152696" cy="5622354"/>
            <a:chOff x="552450" y="809287"/>
            <a:chExt cx="11152696" cy="5622354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47F44BE6-BB3F-F993-CB48-A4C4A5CC31F3}"/>
                </a:ext>
              </a:extLst>
            </p:cNvPr>
            <p:cNvSpPr txBox="1"/>
            <p:nvPr/>
          </p:nvSpPr>
          <p:spPr>
            <a:xfrm>
              <a:off x="552450" y="809287"/>
              <a:ext cx="91528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8219"/>
                  </a:solidFill>
                  <a:latin typeface="Century Gothic" panose="020B0502020202020204" pitchFamily="34" charset="0"/>
                </a:rPr>
                <a:t>Sostegno alle PMI lombarde per lo sviluppo di azioni di economia circolare - Edizione dedicata alle filiere della plastica e del tessile”. </a:t>
              </a:r>
            </a:p>
            <a:p>
              <a:endParaRPr lang="it-IT" sz="1400" b="1" dirty="0">
                <a:latin typeface="Century Gothic" panose="020B0502020202020204" pitchFamily="34" charset="0"/>
              </a:endParaRPr>
            </a:p>
            <a:p>
              <a:pPr marL="285750" indent="-285750" algn="just" rtl="0" fontAlgn="base">
                <a:buFontTx/>
                <a:buChar char="-"/>
              </a:pPr>
              <a:endParaRPr lang="it-IT" sz="1700" dirty="0">
                <a:latin typeface="Century Gothic" panose="020B0502020202020204" pitchFamily="34" charset="0"/>
              </a:endParaRPr>
            </a:p>
            <a:p>
              <a:pPr algn="just" rtl="0" fontAlgn="base"/>
              <a:endParaRPr lang="it-IT" sz="1700" dirty="0">
                <a:latin typeface="Century Gothic" panose="020B0502020202020204" pitchFamily="34" charset="0"/>
              </a:endParaRPr>
            </a:p>
          </p:txBody>
        </p:sp>
        <p:pic>
          <p:nvPicPr>
            <p:cNvPr id="6" name="Immagine 5" descr="Immagine che contiene design, silhouette&#10;&#10;Descrizione generata automaticamente con attendibilità bassa">
              <a:extLst>
                <a:ext uri="{FF2B5EF4-FFF2-40B4-BE49-F238E27FC236}">
                  <a16:creationId xmlns:a16="http://schemas.microsoft.com/office/drawing/2014/main" id="{82A29581-4A71-1756-251E-29269BC0A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528" y="963764"/>
              <a:ext cx="1836830" cy="1033559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0B32265-FB1C-7BA6-1AFA-AC36C022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046" y="1433368"/>
              <a:ext cx="6261135" cy="233497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74410F6-228F-4596-6451-A3DC28759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9512" y="1761032"/>
              <a:ext cx="1292464" cy="191431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B19A4FC-E18B-5BC6-9769-BB270A06E759}"/>
                </a:ext>
              </a:extLst>
            </p:cNvPr>
            <p:cNvSpPr txBox="1"/>
            <p:nvPr/>
          </p:nvSpPr>
          <p:spPr>
            <a:xfrm>
              <a:off x="618046" y="3877096"/>
              <a:ext cx="110871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1400" b="1" dirty="0">
                <a:latin typeface="Century Gothic" panose="020B0502020202020204" pitchFamily="34" charset="0"/>
              </a:endParaRPr>
            </a:p>
            <a:p>
              <a:r>
                <a:rPr lang="it-IT" sz="1400" b="1" dirty="0">
                  <a:latin typeface="Century Gothic" panose="020B0502020202020204" pitchFamily="34" charset="0"/>
                </a:rPr>
                <a:t>Soggetti beneficiari: </a:t>
              </a:r>
            </a:p>
            <a:p>
              <a:endParaRPr lang="it-IT" sz="1400" b="1" dirty="0">
                <a:latin typeface="Century Gothic" panose="020B0502020202020204" pitchFamily="34" charset="0"/>
              </a:endParaRPr>
            </a:p>
            <a:p>
              <a:pPr algn="just" rtl="0" fontAlgn="base"/>
              <a:r>
                <a:rPr lang="it-IT" sz="1400" b="0" i="0" u="sng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Piccole e medie imprese che operano nelle filiere della plastica e dei tessili </a:t>
              </a:r>
              <a:r>
                <a:rPr lang="it-IT" sz="1400" b="0" i="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che hanno i seguenti requisiti: </a:t>
              </a:r>
            </a:p>
            <a:p>
              <a:pPr algn="just" rtl="0" fontAlgn="base"/>
              <a:endParaRPr lang="it-IT" sz="1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endParaRPr>
            </a:p>
            <a:p>
              <a:pPr marL="285750" indent="-285750" algn="just" rtl="0" fontAlgn="base">
                <a:buFontTx/>
                <a:buChar char="-"/>
              </a:pPr>
              <a:r>
                <a:rPr lang="it-IT" sz="1400" b="0" i="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risultano regolarmente costituite, iscritte ed attive nel Registro delle Imprese;</a:t>
              </a:r>
            </a:p>
            <a:p>
              <a:pPr marL="285750" indent="-285750" algn="just" rtl="0" fontAlgn="base">
                <a:buFontTx/>
                <a:buChar char="-"/>
              </a:pPr>
              <a:r>
                <a:rPr lang="it-IT" sz="1400" b="0" i="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presentino progetti in forma singola o in aggregazione (rendendo possibili azioni di simbiosi industriale); </a:t>
              </a:r>
            </a:p>
            <a:p>
              <a:pPr marL="285750" indent="-285750" algn="just" rtl="0" fontAlgn="base">
                <a:buFontTx/>
                <a:buChar char="-"/>
              </a:pPr>
              <a:r>
                <a:rPr lang="it-IT" sz="1400" b="0" i="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realizzino interventi nell’ambito di una sede operativa ubicata sul territorio lombardo attiva alla presentazione della domanda o attivata entro e non oltre la richiesta di erogazione del saldo.</a:t>
              </a:r>
            </a:p>
            <a:p>
              <a:pPr marL="285750" indent="-285750" algn="just" rtl="0" fontAlgn="base">
                <a:buFontTx/>
                <a:buChar char="-"/>
              </a:pPr>
              <a:endParaRPr lang="it-IT" sz="1700" dirty="0">
                <a:latin typeface="Century Gothic" panose="020B0502020202020204" pitchFamily="34" charset="0"/>
              </a:endParaRPr>
            </a:p>
            <a:p>
              <a:pPr algn="just" rtl="0" fontAlgn="base"/>
              <a:endParaRPr lang="it-IT" sz="1700" dirty="0">
                <a:latin typeface="Century Gothic" panose="020B0502020202020204" pitchFamily="34" charset="0"/>
              </a:endParaRPr>
            </a:p>
          </p:txBody>
        </p:sp>
        <p:pic>
          <p:nvPicPr>
            <p:cNvPr id="10" name="Immagine 9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8F496A6B-677D-1946-BF05-30DD95608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467" y="2286614"/>
              <a:ext cx="1452986" cy="1377645"/>
            </a:xfrm>
            <a:prstGeom prst="rect">
              <a:avLst/>
            </a:prstGeom>
          </p:spPr>
        </p:pic>
      </p:grpSp>
      <p:sp>
        <p:nvSpPr>
          <p:cNvPr id="11" name="CasellaDiTesto 35">
            <a:extLst>
              <a:ext uri="{FF2B5EF4-FFF2-40B4-BE49-F238E27FC236}">
                <a16:creationId xmlns:a16="http://schemas.microsoft.com/office/drawing/2014/main" id="{454F3D46-2A31-4491-4829-93254DBBF0E0}"/>
              </a:ext>
            </a:extLst>
          </p:cNvPr>
          <p:cNvSpPr txBox="1"/>
          <p:nvPr/>
        </p:nvSpPr>
        <p:spPr>
          <a:xfrm>
            <a:off x="3351391" y="3723208"/>
            <a:ext cx="6257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DGR 1326/2023 (BURL S.O. n. 47 del 20/11/2023 e </a:t>
            </a: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  <a:hlinkClick r:id="rId8"/>
              </a:rPr>
              <a:t>SITO</a:t>
            </a: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139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5FD79-55CE-BC96-19CD-6D4F0000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E0CEA491-3F1F-600D-A637-75981010F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93BB660C-5B95-5DE7-1B32-D49EC647872E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71CB5F7-4CEA-90F6-87CE-09A8E7458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D3FB89-0615-9FA9-A025-E3278E9140DA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Bando </a:t>
            </a:r>
            <a:r>
              <a:rPr lang="it-IT" b="1" dirty="0" err="1">
                <a:solidFill>
                  <a:srgbClr val="007239"/>
                </a:solidFill>
                <a:latin typeface="Helvetica" panose="020B0604020202030204" pitchFamily="34" charset="0"/>
              </a:rPr>
              <a:t>Ri.Circo.Lo</a:t>
            </a:r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. Plastiche e Tessili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993ABC-336A-0C70-07E0-1650EA2F7767}"/>
              </a:ext>
            </a:extLst>
          </p:cNvPr>
          <p:cNvSpPr txBox="1"/>
          <p:nvPr/>
        </p:nvSpPr>
        <p:spPr>
          <a:xfrm>
            <a:off x="609600" y="909473"/>
            <a:ext cx="110928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it-IT" sz="2000" b="1" dirty="0">
                <a:latin typeface="Century Gothic" panose="020B0502020202020204" pitchFamily="34" charset="0"/>
              </a:rPr>
              <a:t>Interventi ammissibili </a:t>
            </a:r>
            <a:r>
              <a:rPr lang="it-IT" sz="1400" dirty="0">
                <a:latin typeface="Century Gothic" panose="020B0502020202020204" pitchFamily="34" charset="0"/>
              </a:rPr>
              <a:t>associati a tutte le fasi del ciclo di vita delle filiere della plastica e del tessile (approvvigionamento, design, produzione, distribuzione, utilizzo, raccolta, fine vita). </a:t>
            </a:r>
            <a:endParaRPr lang="it-IT" sz="2000" b="1" dirty="0">
              <a:latin typeface="Century Gothic" panose="020B0502020202020204" pitchFamily="34" charset="0"/>
            </a:endParaRPr>
          </a:p>
          <a:p>
            <a:pPr algn="just" fontAlgn="base"/>
            <a:endParaRPr lang="it-IT" sz="14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valorizzazione come materia  dei residui di produzione, anche in un’ottica di </a:t>
            </a:r>
            <a:r>
              <a:rPr lang="it-IT" sz="1400" b="1" dirty="0">
                <a:latin typeface="Century Gothic" panose="020B0502020202020204" pitchFamily="34" charset="0"/>
              </a:rPr>
              <a:t>simbiosi industriale</a:t>
            </a:r>
            <a:r>
              <a:rPr lang="it-IT" sz="1400" dirty="0">
                <a:latin typeface="Century Gothic" panose="020B0502020202020204" pitchFamily="34" charset="0"/>
              </a:rPr>
              <a:t> e introduzione nel </a:t>
            </a:r>
            <a:r>
              <a:rPr lang="it-IT" sz="1400" b="1" dirty="0">
                <a:latin typeface="Century Gothic" panose="020B0502020202020204" pitchFamily="34" charset="0"/>
              </a:rPr>
              <a:t>ciclo produttivo di sottoprodotti</a:t>
            </a:r>
            <a:r>
              <a:rPr lang="it-IT" sz="1400" dirty="0">
                <a:latin typeface="Century Gothic" panose="020B0502020202020204" pitchFamily="34" charset="0"/>
              </a:rPr>
              <a:t>; </a:t>
            </a:r>
          </a:p>
          <a:p>
            <a:pPr marL="285750" indent="-285750" algn="just" fontAlgn="base">
              <a:buFontTx/>
              <a:buChar char="-"/>
            </a:pPr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azioni di </a:t>
            </a:r>
            <a:r>
              <a:rPr lang="it-IT" sz="1400" b="1" dirty="0">
                <a:latin typeface="Century Gothic" panose="020B0502020202020204" pitchFamily="34" charset="0"/>
              </a:rPr>
              <a:t>riutilizzo di imballaggi a fine vita</a:t>
            </a:r>
            <a:r>
              <a:rPr lang="it-IT" sz="1400" dirty="0">
                <a:latin typeface="Century Gothic" panose="020B0502020202020204" pitchFamily="34" charset="0"/>
              </a:rPr>
              <a:t>, anche grazie alla realizzazione di sistemi di vuoto a rendere;</a:t>
            </a:r>
          </a:p>
          <a:p>
            <a:pPr algn="just" fontAlgn="base"/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azioni per il </a:t>
            </a:r>
            <a:r>
              <a:rPr lang="it-IT" sz="1400" b="1" dirty="0">
                <a:latin typeface="Century Gothic" panose="020B0502020202020204" pitchFamily="34" charset="0"/>
              </a:rPr>
              <a:t>riutilizzo di prodotti o l’allungamento di ciclo di vita</a:t>
            </a:r>
            <a:r>
              <a:rPr lang="it-IT" sz="1400" dirty="0">
                <a:latin typeface="Century Gothic" panose="020B0502020202020204" pitchFamily="34" charset="0"/>
              </a:rPr>
              <a:t>; </a:t>
            </a:r>
          </a:p>
          <a:p>
            <a:pPr marL="285750" indent="-285750" algn="just" fontAlgn="base">
              <a:buFontTx/>
              <a:buChar char="-"/>
            </a:pPr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modifiche alle linee produttive al fine di realizzare prodotti/imballaggi con un </a:t>
            </a:r>
            <a:r>
              <a:rPr lang="it-IT" sz="1400" b="1" dirty="0">
                <a:latin typeface="Century Gothic" panose="020B0502020202020204" pitchFamily="34" charset="0"/>
              </a:rPr>
              <a:t>minor uso di materie prime</a:t>
            </a:r>
            <a:r>
              <a:rPr lang="it-IT" sz="1400" dirty="0">
                <a:latin typeface="Century Gothic" panose="020B0502020202020204" pitchFamily="34" charset="0"/>
              </a:rPr>
              <a:t>;</a:t>
            </a:r>
          </a:p>
          <a:p>
            <a:pPr marL="285750" indent="-285750" algn="just" fontAlgn="base">
              <a:buFontTx/>
              <a:buChar char="-"/>
            </a:pPr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modifiche alle linee produttive per la </a:t>
            </a:r>
            <a:r>
              <a:rPr lang="it-IT" sz="1400" b="1" dirty="0">
                <a:latin typeface="Century Gothic" panose="020B0502020202020204" pitchFamily="34" charset="0"/>
              </a:rPr>
              <a:t>riduzione o l’utilizzo dei propri scarti/sfridi </a:t>
            </a:r>
            <a:r>
              <a:rPr lang="it-IT" sz="1400" dirty="0">
                <a:latin typeface="Century Gothic" panose="020B0502020202020204" pitchFamily="34" charset="0"/>
              </a:rPr>
              <a:t>di lavorazione;</a:t>
            </a:r>
          </a:p>
          <a:p>
            <a:pPr marL="285750" indent="-285750" algn="just" fontAlgn="base">
              <a:buFontTx/>
              <a:buChar char="-"/>
            </a:pPr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modifiche alle linee produttive per l’introduzione di </a:t>
            </a:r>
            <a:r>
              <a:rPr lang="it-IT" sz="1400" b="1" dirty="0">
                <a:latin typeface="Century Gothic" panose="020B0502020202020204" pitchFamily="34" charset="0"/>
              </a:rPr>
              <a:t>materiali da “end of </a:t>
            </a:r>
            <a:r>
              <a:rPr lang="it-IT" sz="1400" b="1" dirty="0" err="1">
                <a:latin typeface="Century Gothic" panose="020B0502020202020204" pitchFamily="34" charset="0"/>
              </a:rPr>
              <a:t>waste</a:t>
            </a:r>
            <a:r>
              <a:rPr lang="it-IT" sz="1400" b="1" dirty="0">
                <a:latin typeface="Century Gothic" panose="020B0502020202020204" pitchFamily="34" charset="0"/>
              </a:rPr>
              <a:t>”;</a:t>
            </a:r>
          </a:p>
          <a:p>
            <a:pPr marL="285750" indent="-285750" algn="just" fontAlgn="base">
              <a:buFontTx/>
              <a:buChar char="-"/>
            </a:pPr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modifiche alle linee produttive a seguito di </a:t>
            </a:r>
            <a:r>
              <a:rPr lang="it-IT" sz="1400" b="1" dirty="0">
                <a:latin typeface="Century Gothic" panose="020B0502020202020204" pitchFamily="34" charset="0"/>
              </a:rPr>
              <a:t>riprogettazione del prodotto </a:t>
            </a:r>
            <a:r>
              <a:rPr lang="it-IT" sz="1400" dirty="0">
                <a:latin typeface="Century Gothic" panose="020B0502020202020204" pitchFamily="34" charset="0"/>
              </a:rPr>
              <a:t>ai fini di un miglioramento del fine vita dello stesso (maggiore durata e riciclabilità) anche attraverso l’utilizzo di materiali alternativi;</a:t>
            </a:r>
          </a:p>
          <a:p>
            <a:pPr marL="285750" indent="-285750" algn="just" fontAlgn="base">
              <a:buFontTx/>
              <a:buChar char="-"/>
            </a:pPr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progetti innovativi, con caratteristiche di trasferibilità e scalabilità, relativi a </a:t>
            </a:r>
            <a:r>
              <a:rPr lang="it-IT" sz="1400" b="1" dirty="0">
                <a:latin typeface="Century Gothic" panose="020B0502020202020204" pitchFamily="34" charset="0"/>
              </a:rPr>
              <a:t>raccolte di rifiuti dedicate a frazioni omogenee ai fini dell’ottimizzazione dei processi di preparazione per il riutilizzo  o riciclaggio</a:t>
            </a:r>
            <a:r>
              <a:rPr lang="it-IT" sz="1400" dirty="0">
                <a:latin typeface="Century Gothic" panose="020B0502020202020204" pitchFamily="34" charset="0"/>
              </a:rPr>
              <a:t>;</a:t>
            </a:r>
          </a:p>
          <a:p>
            <a:pPr algn="just" fontAlgn="base"/>
            <a:endParaRPr lang="it-IT" sz="10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r>
              <a:rPr lang="it-IT" sz="1400" dirty="0">
                <a:latin typeface="Century Gothic" panose="020B0502020202020204" pitchFamily="34" charset="0"/>
              </a:rPr>
              <a:t>progetti innovativi, con caratteristiche di trasferibilità e scalabilità, relativi a processi di </a:t>
            </a:r>
            <a:r>
              <a:rPr lang="it-IT" sz="1400" b="1" dirty="0">
                <a:latin typeface="Century Gothic" panose="020B0502020202020204" pitchFamily="34" charset="0"/>
              </a:rPr>
              <a:t>preparazione per il riutilizzo o riciclaggio </a:t>
            </a:r>
            <a:r>
              <a:rPr lang="it-IT" sz="1400" dirty="0">
                <a:latin typeface="Century Gothic" panose="020B0502020202020204" pitchFamily="34" charset="0"/>
              </a:rPr>
              <a:t>di rifiuti plastici, di rifiuti in bioplastica compostabile e di rifiuti tessili;</a:t>
            </a:r>
          </a:p>
          <a:p>
            <a:pPr marL="285750" indent="-285750" algn="just" fontAlgn="base">
              <a:buFontTx/>
              <a:buChar char="-"/>
            </a:pPr>
            <a:endParaRPr lang="it-IT" sz="14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endParaRPr lang="it-IT" sz="1800" dirty="0">
              <a:latin typeface="Century Gothic" panose="020B0502020202020204" pitchFamily="34" charset="0"/>
            </a:endParaRPr>
          </a:p>
          <a:p>
            <a:pPr marL="285750" indent="-285750" algn="just" fontAlgn="base">
              <a:buFontTx/>
              <a:buChar char="-"/>
            </a:pPr>
            <a:endParaRPr lang="it-IT" sz="1500" dirty="0">
              <a:latin typeface="Century Gothic" panose="020B0502020202020204" pitchFamily="34" charset="0"/>
            </a:endParaRPr>
          </a:p>
          <a:p>
            <a:pPr algn="just" fontAlgn="base"/>
            <a:endParaRPr lang="it-IT" sz="1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D380B-C7BC-E958-9C30-F84C18E87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D07A836D-5F76-F214-1113-0765E3B21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38353ABD-EB3B-4C3B-F8FA-AA6A58F4088E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E631D885-54A3-DA99-DAC6-27A46FC39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AC5040-3DAA-7AF4-BBE3-FDBD8F80495A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Bando </a:t>
            </a:r>
            <a:r>
              <a:rPr lang="it-IT" b="1" dirty="0" err="1">
                <a:solidFill>
                  <a:srgbClr val="007239"/>
                </a:solidFill>
                <a:latin typeface="Helvetica" panose="020B0604020202030204" pitchFamily="34" charset="0"/>
              </a:rPr>
              <a:t>Ri.Circo.Lo</a:t>
            </a:r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. Plastiche e Tessili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02C51B4-C7DE-BDEA-BB83-63BEBC699947}"/>
              </a:ext>
            </a:extLst>
          </p:cNvPr>
          <p:cNvGrpSpPr/>
          <p:nvPr/>
        </p:nvGrpSpPr>
        <p:grpSpPr>
          <a:xfrm>
            <a:off x="135410" y="1021977"/>
            <a:ext cx="11641099" cy="5355312"/>
            <a:chOff x="135410" y="1021977"/>
            <a:chExt cx="11641099" cy="5355312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DD05A3F1-A460-F9F6-DDB5-DA90164A6BBF}"/>
                </a:ext>
              </a:extLst>
            </p:cNvPr>
            <p:cNvSpPr/>
            <p:nvPr/>
          </p:nvSpPr>
          <p:spPr>
            <a:xfrm>
              <a:off x="386069" y="3328134"/>
              <a:ext cx="11387209" cy="54900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60D5EC4-C36F-4464-E6D7-1820BB4374E5}"/>
                </a:ext>
              </a:extLst>
            </p:cNvPr>
            <p:cNvSpPr/>
            <p:nvPr/>
          </p:nvSpPr>
          <p:spPr>
            <a:xfrm>
              <a:off x="386069" y="3950002"/>
              <a:ext cx="11387209" cy="5663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3B12B95-5B08-246F-3A66-99062E8C7148}"/>
                </a:ext>
              </a:extLst>
            </p:cNvPr>
            <p:cNvSpPr/>
            <p:nvPr/>
          </p:nvSpPr>
          <p:spPr>
            <a:xfrm>
              <a:off x="386069" y="5249668"/>
              <a:ext cx="11387209" cy="58635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22FC0F3-D03A-4061-532A-518E1F2A784F}"/>
                </a:ext>
              </a:extLst>
            </p:cNvPr>
            <p:cNvSpPr/>
            <p:nvPr/>
          </p:nvSpPr>
          <p:spPr>
            <a:xfrm>
              <a:off x="389300" y="2859530"/>
              <a:ext cx="11387209" cy="3941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3E5B29D9-91FD-9024-44F2-AFD1F0A659F0}"/>
                </a:ext>
              </a:extLst>
            </p:cNvPr>
            <p:cNvSpPr/>
            <p:nvPr/>
          </p:nvSpPr>
          <p:spPr>
            <a:xfrm>
              <a:off x="386069" y="4572000"/>
              <a:ext cx="11387209" cy="5663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B1D9321-3180-ACAA-4965-0973D5F620D9}"/>
                </a:ext>
              </a:extLst>
            </p:cNvPr>
            <p:cNvSpPr/>
            <p:nvPr/>
          </p:nvSpPr>
          <p:spPr>
            <a:xfrm>
              <a:off x="389300" y="1884704"/>
              <a:ext cx="11383978" cy="9191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1F73D3F-4B22-B2B2-0FA0-6EB5938F2E65}"/>
                </a:ext>
              </a:extLst>
            </p:cNvPr>
            <p:cNvSpPr txBox="1"/>
            <p:nvPr/>
          </p:nvSpPr>
          <p:spPr>
            <a:xfrm>
              <a:off x="585926" y="1021977"/>
              <a:ext cx="11053623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it-IT" sz="1600" b="1" dirty="0">
                  <a:latin typeface="Century Gothic" panose="020B0502020202020204" pitchFamily="34" charset="0"/>
                </a:rPr>
                <a:t>Spese ammissibili: </a:t>
              </a:r>
            </a:p>
            <a:p>
              <a:pPr marL="6731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Sono ammissibili, al netto di IVA, le seguenti tipologie di spese sostenute successivamente alla presentazione della domanda di partecipazione, purché funzionali e collegate al progetto di investimento:</a:t>
              </a:r>
            </a:p>
            <a:p>
              <a:pPr marL="67310"/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acquisto e installazione di beni strumentali, macchinari, sistemi di automazione e tecnologie adattive, impianti di produzione, attrezzature e arredi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, necessari per il conseguimento delle finalità progettuali; le spese devono riguardare esclusivamente beni durevoli, non di consumo e strettamente funzionali all'attività svolta. Le spese per l’acquisto di veicoli sono consentite solo per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veicoli iscritti all’albo nazionale gestori ambientali per il trasporto dei rifiuti conto terzi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;</a:t>
              </a:r>
            </a:p>
            <a:p>
              <a:pPr marL="342900" lvl="0" indent="-342900">
                <a:buFont typeface="+mj-lt"/>
                <a:buAutoNum type="alphaLcParenR"/>
              </a:pPr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acquisto di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hardware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(sono escluse le spese per smartphone, tablet e cellulari)</a:t>
              </a:r>
              <a:r>
                <a:rPr lang="it-IT" sz="1400" dirty="0">
                  <a:latin typeface="Century Gothic" panose="020B0502020202020204" pitchFamily="34" charset="0"/>
                  <a:ea typeface="Microsoft Sans Serif" panose="020B0604020202020204" pitchFamily="34" charset="0"/>
                </a:rPr>
                <a:t>, 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connessi al progetto; </a:t>
              </a:r>
            </a:p>
            <a:p>
              <a:pPr marL="342900" lvl="0" indent="-342900">
                <a:buFont typeface="+mj-lt"/>
                <a:buAutoNum type="alphaLcParenR"/>
              </a:pPr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acquisto di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software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gestionale, professionale e altre applicazioni aziendali, licenze d’uso e servizi software di tipo cloud e </a:t>
              </a:r>
              <a:r>
                <a:rPr lang="it-IT" sz="1400" dirty="0" err="1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saas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e simili, nella misura massima del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5% delle spese ammissibili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per il progetto;</a:t>
              </a:r>
            </a:p>
            <a:p>
              <a:pPr marL="342900" lvl="0" indent="-342900">
                <a:buFont typeface="+mj-lt"/>
                <a:buAutoNum type="alphaLcParenR"/>
              </a:pPr>
              <a:endParaRPr lang="it-IT" sz="1400" dirty="0"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latin typeface="Century Gothic" panose="020B0502020202020204" pitchFamily="34" charset="0"/>
                </a:rPr>
                <a:t>registrazione e sviluppo di </a:t>
              </a:r>
              <a:r>
                <a:rPr lang="it-IT" sz="1400" b="1" dirty="0">
                  <a:latin typeface="Century Gothic" panose="020B0502020202020204" pitchFamily="34" charset="0"/>
                </a:rPr>
                <a:t>marchi e brevetti </a:t>
              </a:r>
              <a:r>
                <a:rPr lang="it-IT" sz="1400" dirty="0">
                  <a:latin typeface="Century Gothic" panose="020B0502020202020204" pitchFamily="34" charset="0"/>
                </a:rPr>
                <a:t>e per le </a:t>
              </a:r>
              <a:r>
                <a:rPr lang="it-IT" sz="1400" b="1" dirty="0">
                  <a:latin typeface="Century Gothic" panose="020B0502020202020204" pitchFamily="34" charset="0"/>
                </a:rPr>
                <a:t>certificazioni</a:t>
              </a:r>
              <a:r>
                <a:rPr lang="it-IT" sz="1400" dirty="0">
                  <a:latin typeface="Century Gothic" panose="020B0502020202020204" pitchFamily="34" charset="0"/>
                </a:rPr>
                <a:t> di qualità, acquisizione di marchi, di certificazioni tecniche e di eventuale </a:t>
              </a:r>
              <a:r>
                <a:rPr lang="it-IT" sz="1400" b="1" dirty="0">
                  <a:latin typeface="Century Gothic" panose="020B0502020202020204" pitchFamily="34" charset="0"/>
                </a:rPr>
                <a:t>registrazione REACH</a:t>
              </a:r>
              <a:r>
                <a:rPr lang="it-IT" sz="1400" dirty="0">
                  <a:latin typeface="Century Gothic" panose="020B0502020202020204" pitchFamily="34" charset="0"/>
                </a:rPr>
                <a:t>; acquisto di </a:t>
              </a:r>
              <a:r>
                <a:rPr lang="it-IT" sz="1400" b="1" dirty="0">
                  <a:latin typeface="Century Gothic" panose="020B0502020202020204" pitchFamily="34" charset="0"/>
                </a:rPr>
                <a:t>licenze di produzione</a:t>
              </a:r>
              <a:r>
                <a:rPr lang="it-IT" sz="1400" dirty="0">
                  <a:latin typeface="Century Gothic" panose="020B0502020202020204" pitchFamily="34" charset="0"/>
                </a:rPr>
                <a:t>; </a:t>
              </a:r>
            </a:p>
            <a:p>
              <a:pPr marL="342900" lvl="0" indent="-342900">
                <a:buFont typeface="+mj-lt"/>
                <a:buAutoNum type="alphaLcParenR"/>
              </a:pPr>
              <a:endParaRPr lang="it-IT" sz="1400" dirty="0">
                <a:latin typeface="Century Gothic" panose="020B0502020202020204" pitchFamily="34" charset="0"/>
              </a:endParaRPr>
            </a:p>
            <a:p>
              <a:pPr lvl="0"/>
              <a:r>
                <a:rPr lang="it-IT" sz="1400" b="1" dirty="0">
                  <a:latin typeface="Century Gothic" panose="020B0502020202020204" pitchFamily="34" charset="0"/>
                </a:rPr>
                <a:t>opere edili-murarie e impiantistiche </a:t>
              </a:r>
              <a:r>
                <a:rPr lang="it-IT" sz="1400" dirty="0">
                  <a:latin typeface="Century Gothic" panose="020B0502020202020204" pitchFamily="34" charset="0"/>
                </a:rPr>
                <a:t>se direttamente correlate e funzionali all’installazione dei beni di cui </a:t>
              </a:r>
            </a:p>
            <a:p>
              <a:pPr lvl="0"/>
              <a:r>
                <a:rPr lang="it-IT" sz="1400" dirty="0">
                  <a:latin typeface="Century Gothic" panose="020B0502020202020204" pitchFamily="34" charset="0"/>
                </a:rPr>
                <a:t>alla voce a) e spese di progettazione e direzione lavori nel limite del </a:t>
              </a:r>
              <a:r>
                <a:rPr lang="it-IT" sz="1400" b="1" dirty="0">
                  <a:latin typeface="Century Gothic" panose="020B0502020202020204" pitchFamily="34" charset="0"/>
                </a:rPr>
                <a:t>25% della voce di spesa di cui alla lettera a)</a:t>
              </a:r>
              <a:r>
                <a:rPr lang="it-IT" sz="1400" dirty="0">
                  <a:latin typeface="Century Gothic" panose="020B0502020202020204" pitchFamily="34" charset="0"/>
                </a:rPr>
                <a:t>.</a:t>
              </a:r>
            </a:p>
            <a:p>
              <a:pPr lvl="0"/>
              <a:endParaRPr lang="it-IT" sz="14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  <a:p>
              <a:pPr lvl="0"/>
              <a:r>
                <a:rPr lang="it-IT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spese generali </a:t>
              </a:r>
              <a:r>
                <a:rPr lang="it-IT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determinate con un tasso forfettario </a:t>
              </a:r>
              <a:r>
                <a:rPr lang="it-IT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pari al 7% </a:t>
              </a:r>
              <a:r>
                <a:rPr lang="it-IT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delle spese ammissibili di cui alle precedenti lettere a), b), c), d), e) conformemente all’articolo 54 lettera a) del Regolamento (UE) n. 1060/2021.</a:t>
              </a:r>
              <a:endParaRPr lang="it-IT" sz="1400" dirty="0">
                <a:latin typeface="Century Gothic" panose="020B0502020202020204" pitchFamily="34" charset="0"/>
              </a:endParaRPr>
            </a:p>
            <a:p>
              <a:pPr marL="342900" lvl="0" indent="-342900">
                <a:buFont typeface="+mj-lt"/>
                <a:buAutoNum type="alphaLcParenR"/>
              </a:pPr>
              <a:endParaRPr lang="it-IT" sz="1700" dirty="0">
                <a:latin typeface="Century Gothic" panose="020B0502020202020204" pitchFamily="34" charset="0"/>
              </a:endParaRPr>
            </a:p>
            <a:p>
              <a:pPr marL="342900" lvl="0" indent="-342900">
                <a:buFont typeface="+mj-lt"/>
                <a:buAutoNum type="alphaLcParenR"/>
              </a:pPr>
              <a:endParaRPr lang="it-IT" sz="1700" dirty="0">
                <a:latin typeface="Century Gothic" panose="020B0502020202020204" pitchFamily="34" charset="0"/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AB778335-D1D3-D24D-E819-D385278C7177}"/>
                </a:ext>
              </a:extLst>
            </p:cNvPr>
            <p:cNvSpPr/>
            <p:nvPr/>
          </p:nvSpPr>
          <p:spPr>
            <a:xfrm>
              <a:off x="135410" y="2084240"/>
              <a:ext cx="499459" cy="4902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200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9254180A-C0D6-BEFB-B47E-A70D9E208C43}"/>
                </a:ext>
              </a:extLst>
            </p:cNvPr>
            <p:cNvSpPr/>
            <p:nvPr/>
          </p:nvSpPr>
          <p:spPr>
            <a:xfrm>
              <a:off x="135410" y="2835247"/>
              <a:ext cx="499459" cy="4902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200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650C2C0-3904-68D5-FEBD-949318399DE6}"/>
                </a:ext>
              </a:extLst>
            </p:cNvPr>
            <p:cNvSpPr/>
            <p:nvPr/>
          </p:nvSpPr>
          <p:spPr>
            <a:xfrm>
              <a:off x="136339" y="3380860"/>
              <a:ext cx="499459" cy="4902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200" dirty="0">
                  <a:latin typeface="Century Gothic" panose="020B0502020202020204" pitchFamily="34" charset="0"/>
                </a:rPr>
                <a:t>C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8F05124E-1FE3-E58B-6D80-A48847E060D6}"/>
                </a:ext>
              </a:extLst>
            </p:cNvPr>
            <p:cNvSpPr/>
            <p:nvPr/>
          </p:nvSpPr>
          <p:spPr>
            <a:xfrm>
              <a:off x="139177" y="3944552"/>
              <a:ext cx="499459" cy="4902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200" dirty="0">
                  <a:latin typeface="Century Gothic" panose="020B0502020202020204" pitchFamily="34" charset="0"/>
                </a:rPr>
                <a:t>D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080C603F-52FA-960B-8F6A-E6172E5A782A}"/>
                </a:ext>
              </a:extLst>
            </p:cNvPr>
            <p:cNvSpPr/>
            <p:nvPr/>
          </p:nvSpPr>
          <p:spPr>
            <a:xfrm>
              <a:off x="139357" y="4595295"/>
              <a:ext cx="499459" cy="4902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200" dirty="0">
                  <a:latin typeface="Century Gothic" panose="020B0502020202020204" pitchFamily="34" charset="0"/>
                </a:rPr>
                <a:t>E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7C4369D3-FFD0-BAB5-3D27-B21FF3594175}"/>
                </a:ext>
              </a:extLst>
            </p:cNvPr>
            <p:cNvSpPr/>
            <p:nvPr/>
          </p:nvSpPr>
          <p:spPr>
            <a:xfrm>
              <a:off x="136339" y="5297553"/>
              <a:ext cx="499459" cy="49020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200" dirty="0">
                  <a:latin typeface="Century Gothic" panose="020B0502020202020204" pitchFamily="34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11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088BB-B676-172F-F13A-32A77E1CC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61FF19A7-78B7-9EA8-7689-B8270505E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7B2F26F0-70FB-8C81-0ACE-4CC976087149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6DC76BAE-9EB8-5BD6-B353-EF30CE8F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AC38B8-E4D0-B934-01DC-D3833C94624B}"/>
              </a:ext>
            </a:extLst>
          </p:cNvPr>
          <p:cNvSpPr txBox="1"/>
          <p:nvPr/>
        </p:nvSpPr>
        <p:spPr>
          <a:xfrm>
            <a:off x="4724401" y="310978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Bando </a:t>
            </a:r>
            <a:r>
              <a:rPr lang="it-IT" b="1" dirty="0" err="1">
                <a:solidFill>
                  <a:srgbClr val="007239"/>
                </a:solidFill>
                <a:latin typeface="Helvetica" panose="020B0604020202030204" pitchFamily="34" charset="0"/>
              </a:rPr>
              <a:t>Ri.Circo.Lo</a:t>
            </a:r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. Plastiche e Tessili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B5431B1-AC9D-B41C-505D-26B90CC8C33B}"/>
              </a:ext>
            </a:extLst>
          </p:cNvPr>
          <p:cNvGrpSpPr/>
          <p:nvPr/>
        </p:nvGrpSpPr>
        <p:grpSpPr>
          <a:xfrm>
            <a:off x="600502" y="895649"/>
            <a:ext cx="11039048" cy="4839096"/>
            <a:chOff x="600502" y="895649"/>
            <a:chExt cx="11039048" cy="4839096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1931727-6236-0565-2E1A-8A8DA9DA7E24}"/>
                </a:ext>
              </a:extLst>
            </p:cNvPr>
            <p:cNvSpPr txBox="1"/>
            <p:nvPr/>
          </p:nvSpPr>
          <p:spPr>
            <a:xfrm>
              <a:off x="609600" y="895649"/>
              <a:ext cx="11029948" cy="220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it-IT" sz="1400" b="1" dirty="0">
                  <a:latin typeface="Century Gothic" panose="020B0502020202020204" pitchFamily="34" charset="0"/>
                </a:rPr>
                <a:t>Tipologia di procedura: </a:t>
              </a:r>
            </a:p>
            <a:p>
              <a:pPr algn="just" fontAlgn="base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L’assegnazione del contributo avviene sulla base di una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procedura valutativa a graduatoria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. E’ previsto un punteggio minimo per accedere al finanziamento.</a:t>
              </a:r>
            </a:p>
            <a:p>
              <a:pPr algn="just" fontAlgn="base"/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algn="just" fontAlgn="base"/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Valutazione della domanda: </a:t>
              </a:r>
            </a:p>
            <a:p>
              <a:pPr algn="just" fontAlgn="base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L’istruttoria di merito viene svolta sulla base dei seguenti </a:t>
              </a:r>
              <a:r>
                <a:rPr lang="it-IT" sz="1400" dirty="0">
                  <a:latin typeface="Century Gothic" panose="020B0502020202020204" pitchFamily="34" charset="0"/>
                  <a:ea typeface="Microsoft Sans Serif" panose="020B0604020202020204" pitchFamily="34" charset="0"/>
                </a:rPr>
                <a:t>criteri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: </a:t>
              </a:r>
            </a:p>
            <a:p>
              <a:pPr algn="just" fontAlgn="base"/>
              <a:r>
                <a:rPr lang="it-IT" sz="20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</a:t>
              </a:r>
              <a:endParaRPr lang="it-IT" sz="2000" b="1" dirty="0">
                <a:latin typeface="Century Gothic" panose="020B0502020202020204" pitchFamily="34" charset="0"/>
              </a:endParaRPr>
            </a:p>
            <a:p>
              <a:pPr marL="67310"/>
              <a:endParaRPr lang="it-IT" sz="16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marL="342900" lvl="0" indent="-342900">
                <a:buFont typeface="+mj-lt"/>
                <a:buAutoNum type="alphaLcParenR"/>
              </a:pPr>
              <a:endParaRPr lang="it-IT" sz="170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154CB81-248F-DC47-6B54-03B3D5BF79DB}"/>
                </a:ext>
              </a:extLst>
            </p:cNvPr>
            <p:cNvSpPr/>
            <p:nvPr/>
          </p:nvSpPr>
          <p:spPr>
            <a:xfrm>
              <a:off x="609600" y="2589412"/>
              <a:ext cx="4261163" cy="19226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r>
                <a:rPr lang="it-IT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Coerenza con le indicazioni del Programma Regionale di Gestione dei Rifiuti approvato con </a:t>
              </a:r>
              <a:r>
                <a:rPr lang="it-IT" sz="14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d.g.r</a:t>
              </a:r>
              <a:r>
                <a:rPr lang="it-IT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6408/2022 e rispetto dei criteri di priorità nella gestione dei rifiuti (art. 179, d.lgs. 152/06) ed interventi riguardanti azioni di: simbiosi industriale e prevenzione della produzione di rifiuti; Ecodesign; preparazione per il riutilizzo; riciclaggio.</a:t>
              </a:r>
            </a:p>
            <a:p>
              <a:pPr algn="ctr"/>
              <a:endParaRPr lang="it-IT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B731FFE-C5C7-42C7-9C2C-E719E428041E}"/>
                </a:ext>
              </a:extLst>
            </p:cNvPr>
            <p:cNvSpPr/>
            <p:nvPr/>
          </p:nvSpPr>
          <p:spPr>
            <a:xfrm>
              <a:off x="600502" y="4643603"/>
              <a:ext cx="4270261" cy="10911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kern="1200" dirty="0">
                  <a:solidFill>
                    <a:schemeClr val="dk1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Rispetto degli specifici elementi di valutazione e di mitigazione indicati nel Rapporto VAS con riferimento al criterio DNSH.</a:t>
              </a:r>
              <a:endParaRPr lang="it-IT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4EBA0A7-E7B8-2AB9-B3B8-881E69C896B3}"/>
                </a:ext>
              </a:extLst>
            </p:cNvPr>
            <p:cNvSpPr/>
            <p:nvPr/>
          </p:nvSpPr>
          <p:spPr>
            <a:xfrm>
              <a:off x="5006566" y="2589411"/>
              <a:ext cx="6632984" cy="5693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1400" dirty="0">
                  <a:solidFill>
                    <a:schemeClr val="tx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Qualità dell'iniziativa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040A9CDA-4972-2663-F2DF-B6A8D5AEDA44}"/>
                </a:ext>
              </a:extLst>
            </p:cNvPr>
            <p:cNvSpPr/>
            <p:nvPr/>
          </p:nvSpPr>
          <p:spPr>
            <a:xfrm>
              <a:off x="5006566" y="3283954"/>
              <a:ext cx="6632983" cy="79592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Capacità di riduzione delle emissioni in acqua o in atmosfera ed il risparmio o l’ottimizzazione del consumo di acqua ed energia.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728D356-E346-0772-CD46-8432A04A0E2E}"/>
                </a:ext>
              </a:extLst>
            </p:cNvPr>
            <p:cNvSpPr/>
            <p:nvPr/>
          </p:nvSpPr>
          <p:spPr>
            <a:xfrm>
              <a:off x="5006566" y="4204989"/>
              <a:ext cx="6632982" cy="614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Grado di riduzione delle emissioni di CO2 evitate grazie all’intervento.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4E33CDD-66E3-44DE-14E4-59C7A8476BF1}"/>
                </a:ext>
              </a:extLst>
            </p:cNvPr>
            <p:cNvSpPr/>
            <p:nvPr/>
          </p:nvSpPr>
          <p:spPr>
            <a:xfrm>
              <a:off x="5006566" y="4944157"/>
              <a:ext cx="6632982" cy="7905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Quantificazione dei risultati attesi in termini di prevenzione della produzione dei rifiuti e/o aumento del riciclo.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77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E72B3-258A-F83D-D325-5753A3A1B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0EE3DFE9-CCDF-83D9-0FCF-44EAA053E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3CCC09BE-2557-A3E0-EAA1-7825DE54F691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63D800B1-60E1-DA74-F279-17273D8B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B7FD9B-56CF-E78F-6098-6AF82822A06B}"/>
              </a:ext>
            </a:extLst>
          </p:cNvPr>
          <p:cNvSpPr txBox="1"/>
          <p:nvPr/>
        </p:nvSpPr>
        <p:spPr>
          <a:xfrm>
            <a:off x="4787314" y="327571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Bando </a:t>
            </a:r>
            <a:r>
              <a:rPr lang="it-IT" b="1" dirty="0" err="1">
                <a:solidFill>
                  <a:srgbClr val="007239"/>
                </a:solidFill>
                <a:latin typeface="Helvetica" panose="020B0604020202030204" pitchFamily="34" charset="0"/>
              </a:rPr>
              <a:t>Ri.Circo.Lo</a:t>
            </a:r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. Plastiche e Tessili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5A53D49-CBA4-F050-BE70-7D4CE7B9B1FF}"/>
              </a:ext>
            </a:extLst>
          </p:cNvPr>
          <p:cNvGrpSpPr/>
          <p:nvPr/>
        </p:nvGrpSpPr>
        <p:grpSpPr>
          <a:xfrm>
            <a:off x="489536" y="846722"/>
            <a:ext cx="11150014" cy="5536880"/>
            <a:chOff x="489536" y="846722"/>
            <a:chExt cx="11150014" cy="5536880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387D0AA-8001-69DF-5EB1-EA6FE0DD7217}"/>
                </a:ext>
              </a:extLst>
            </p:cNvPr>
            <p:cNvSpPr txBox="1"/>
            <p:nvPr/>
          </p:nvSpPr>
          <p:spPr>
            <a:xfrm>
              <a:off x="2706985" y="846722"/>
              <a:ext cx="89325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endParaRPr lang="it-IT" sz="17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Partecipazione della PMI ad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accordi con enti di ricerca 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in ambiti inerenti il progetto</a:t>
              </a:r>
            </a:p>
            <a:p>
              <a:pPr lvl="0"/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Presenza di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studi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di Life </a:t>
              </a:r>
              <a:r>
                <a:rPr lang="it-IT" sz="1400" dirty="0" err="1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Cycle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</a:t>
              </a:r>
              <a:r>
                <a:rPr lang="it-IT" sz="1400" dirty="0" err="1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Assessment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(LCA) o di Product </a:t>
              </a:r>
              <a:r>
                <a:rPr lang="it-IT" sz="1400" dirty="0" err="1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Environmental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Footprint (PEF) a supporto del progetto </a:t>
              </a:r>
            </a:p>
            <a:p>
              <a:pPr lvl="0"/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Presenza di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certificazioni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riferite all’organizzazione ed ai siti produttivi, mediante un Sistema di Gestione Ambientale (SGA) con l’accreditamento ISO 14001 e/o la registrazione EMAS</a:t>
              </a:r>
            </a:p>
            <a:p>
              <a:pPr lvl="0"/>
              <a:endParaRPr lang="it-IT" sz="1400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Soggetto proponente nella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forma di start up e/o PMI innovativa</a:t>
              </a:r>
            </a:p>
            <a:p>
              <a:pPr lvl="0"/>
              <a:endParaRPr lang="it-IT" sz="1400" b="1" dirty="0">
                <a:effectLst/>
                <a:latin typeface="Century Gothic" panose="020B0502020202020204" pitchFamily="34" charset="0"/>
                <a:ea typeface="Microsoft Sans Serif" panose="020B0604020202020204" pitchFamily="34" charset="0"/>
              </a:endParaRPr>
            </a:p>
            <a:p>
              <a:pPr lvl="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Rilevanza della </a:t>
              </a:r>
              <a:r>
                <a:rPr lang="it-IT" sz="1400" b="1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componente femminile e/o giovanile 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nel team di progetto</a:t>
              </a:r>
              <a:endParaRPr lang="it-IT" sz="170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2B510FC-368E-FFC5-F9DF-4E5039C04075}"/>
                </a:ext>
              </a:extLst>
            </p:cNvPr>
            <p:cNvSpPr txBox="1"/>
            <p:nvPr/>
          </p:nvSpPr>
          <p:spPr>
            <a:xfrm>
              <a:off x="489536" y="3659779"/>
              <a:ext cx="1115001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it-IT" sz="1400" b="1" dirty="0">
                  <a:latin typeface="Century Gothic" panose="020B0502020202020204" pitchFamily="34" charset="0"/>
                </a:rPr>
                <a:t>Modalità di erogazione:</a:t>
              </a:r>
            </a:p>
            <a:p>
              <a:pPr algn="just" fontAlgn="base"/>
              <a:endParaRPr lang="it-IT" sz="1400" dirty="0">
                <a:latin typeface="Century Gothic" panose="020B0502020202020204" pitchFamily="34" charset="0"/>
              </a:endParaRPr>
            </a:p>
            <a:p>
              <a:pPr marL="342900" indent="-342900" algn="just" fontAlgn="base">
                <a:buAutoNum type="alphaLcParenR"/>
              </a:pPr>
              <a:r>
                <a:rPr lang="it-IT" sz="1400" dirty="0">
                  <a:latin typeface="Century Gothic" panose="020B0502020202020204" pitchFamily="34" charset="0"/>
                </a:rPr>
                <a:t>un </a:t>
              </a:r>
              <a:r>
                <a:rPr lang="it-IT" sz="1400" b="1" dirty="0">
                  <a:latin typeface="Century Gothic" panose="020B0502020202020204" pitchFamily="34" charset="0"/>
                </a:rPr>
                <a:t>anticipo</a:t>
              </a:r>
              <a:r>
                <a:rPr lang="it-IT" sz="1400" dirty="0">
                  <a:latin typeface="Century Gothic" panose="020B0502020202020204" pitchFamily="34" charset="0"/>
                </a:rPr>
                <a:t>, </a:t>
              </a:r>
              <a:r>
                <a:rPr lang="it-IT" sz="1400" b="1" dirty="0">
                  <a:latin typeface="Century Gothic" panose="020B0502020202020204" pitchFamily="34" charset="0"/>
                </a:rPr>
                <a:t>facoltativo</a:t>
              </a:r>
              <a:r>
                <a:rPr lang="it-IT" sz="1400" dirty="0">
                  <a:latin typeface="Century Gothic" panose="020B0502020202020204" pitchFamily="34" charset="0"/>
                </a:rPr>
                <a:t>, </a:t>
              </a:r>
              <a:r>
                <a:rPr lang="it-IT" sz="1400" b="1" dirty="0">
                  <a:latin typeface="Century Gothic" panose="020B0502020202020204" pitchFamily="34" charset="0"/>
                </a:rPr>
                <a:t>pari al 20% </a:t>
              </a:r>
              <a:r>
                <a:rPr lang="it-IT" sz="1400" dirty="0">
                  <a:latin typeface="Century Gothic" panose="020B0502020202020204" pitchFamily="34" charset="0"/>
                </a:rPr>
                <a:t>dell’agevolazione ammessa a fronte di presentazione di regolare fideiussione bancaria o assicurativa</a:t>
              </a:r>
            </a:p>
            <a:p>
              <a:pPr marL="342900" indent="-342900" algn="just" fontAlgn="base">
                <a:buAutoNum type="alphaLcParenR"/>
              </a:pPr>
              <a:r>
                <a:rPr lang="it-IT" sz="1400" dirty="0">
                  <a:latin typeface="Century Gothic" panose="020B0502020202020204" pitchFamily="34" charset="0"/>
                </a:rPr>
                <a:t>a </a:t>
              </a:r>
              <a:r>
                <a:rPr lang="it-IT" sz="1400" b="1" dirty="0">
                  <a:latin typeface="Century Gothic" panose="020B0502020202020204" pitchFamily="34" charset="0"/>
                </a:rPr>
                <a:t>saldo </a:t>
              </a:r>
              <a:r>
                <a:rPr lang="it-IT" sz="1400" dirty="0">
                  <a:latin typeface="Century Gothic" panose="020B0502020202020204" pitchFamily="34" charset="0"/>
                </a:rPr>
                <a:t>a seguito della conclusione del progetto e della verifica della rendicontazione del progetto.</a:t>
              </a:r>
            </a:p>
            <a:p>
              <a:pPr algn="just" fontAlgn="base"/>
              <a:endParaRPr lang="it-IT" sz="1400" b="1" dirty="0">
                <a:latin typeface="Century Gothic" panose="020B0502020202020204" pitchFamily="34" charset="0"/>
              </a:endParaRPr>
            </a:p>
            <a:p>
              <a:pPr algn="just" fontAlgn="base"/>
              <a:endParaRPr lang="it-IT" sz="1400" b="1" dirty="0">
                <a:latin typeface="Century Gothic" panose="020B0502020202020204" pitchFamily="34" charset="0"/>
              </a:endParaRPr>
            </a:p>
            <a:p>
              <a:pPr algn="just" fontAlgn="base"/>
              <a:r>
                <a:rPr lang="it-IT" sz="1400" b="1" dirty="0">
                  <a:latin typeface="Century Gothic" panose="020B0502020202020204" pitchFamily="34" charset="0"/>
                </a:rPr>
                <a:t> Termini realizzazione operazione: </a:t>
              </a:r>
            </a:p>
            <a:p>
              <a:pPr algn="just" fontAlgn="base"/>
              <a:endParaRPr lang="it-IT" sz="1400" b="1" dirty="0">
                <a:latin typeface="Century Gothic" panose="020B0502020202020204" pitchFamily="34" charset="0"/>
              </a:endParaRPr>
            </a:p>
            <a:p>
              <a:pPr marL="67310"/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I progetti devono essere realizzati e rendicontati entro </a:t>
              </a:r>
              <a:r>
                <a:rPr lang="it-IT" sz="1400" b="1" u="sng" dirty="0">
                  <a:latin typeface="Century Gothic" panose="020B0502020202020204" pitchFamily="34" charset="0"/>
                  <a:ea typeface="Microsoft Sans Serif" panose="020B0604020202020204" pitchFamily="34" charset="0"/>
                </a:rPr>
                <a:t>24</a:t>
              </a:r>
              <a:r>
                <a:rPr lang="it-IT" sz="1400" b="1" u="sng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 mesi </a:t>
              </a:r>
              <a:r>
                <a:rPr lang="it-IT" sz="1400" dirty="0">
                  <a:effectLst/>
                  <a:latin typeface="Century Gothic" panose="020B0502020202020204" pitchFamily="34" charset="0"/>
                  <a:ea typeface="Microsoft Sans Serif" panose="020B0604020202020204" pitchFamily="34" charset="0"/>
                </a:rPr>
                <a:t>dalla data di pubblicazione sul BURL del decreto di concessione dell’agevolazione </a:t>
              </a:r>
            </a:p>
            <a:p>
              <a:pPr marL="342900" lvl="0" indent="-342900">
                <a:buFont typeface="+mj-lt"/>
                <a:buAutoNum type="alphaLcParenR"/>
              </a:pPr>
              <a:endParaRPr lang="it-IT" sz="17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62CC2AD-0F32-A9EC-2937-1F0E474E2C36}"/>
                </a:ext>
              </a:extLst>
            </p:cNvPr>
            <p:cNvSpPr txBox="1"/>
            <p:nvPr/>
          </p:nvSpPr>
          <p:spPr>
            <a:xfrm>
              <a:off x="489536" y="973306"/>
              <a:ext cx="60634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entury Gothic" panose="020B0502020202020204" pitchFamily="34" charset="0"/>
                </a:rPr>
                <a:t>Eventuali premialità</a:t>
              </a:r>
              <a:r>
                <a:rPr lang="it-IT" sz="1400" b="1" dirty="0"/>
                <a:t>:</a:t>
              </a:r>
            </a:p>
          </p:txBody>
        </p:sp>
        <p:pic>
          <p:nvPicPr>
            <p:cNvPr id="8" name="Immagine 7" descr="Immagine che contiene Attrezzatura da laboratorio, Laboratorio, Attrezzature mediche, chimica&#10;&#10;Descrizione generata automaticamente">
              <a:extLst>
                <a:ext uri="{FF2B5EF4-FFF2-40B4-BE49-F238E27FC236}">
                  <a16:creationId xmlns:a16="http://schemas.microsoft.com/office/drawing/2014/main" id="{03C04CF8-E1C9-B242-3620-2F6041A34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21"/>
            <a:stretch/>
          </p:blipFill>
          <p:spPr>
            <a:xfrm>
              <a:off x="552451" y="1345573"/>
              <a:ext cx="2043782" cy="92291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3AE1E34-63CA-0BE9-3183-0CBB9BF26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2" b="18363"/>
            <a:stretch/>
          </p:blipFill>
          <p:spPr>
            <a:xfrm>
              <a:off x="552450" y="2484851"/>
              <a:ext cx="2043783" cy="878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53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7DF3127E-8E01-4FB9-AF7B-1FA04B30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77"/>
          <a:stretch/>
        </p:blipFill>
        <p:spPr>
          <a:xfrm>
            <a:off x="552450" y="103643"/>
            <a:ext cx="1219228" cy="593260"/>
          </a:xfrm>
          <a:prstGeom prst="rect">
            <a:avLst/>
          </a:prstGeom>
        </p:spPr>
      </p:pic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1FF30456-04A3-251E-0384-AF3D33ACE66F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4D704262-4795-B9F9-F7EC-E9224A15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7657"/>
            <a:ext cx="12192000" cy="623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C4D118-BE82-5505-3641-2A0A782B1594}"/>
              </a:ext>
            </a:extLst>
          </p:cNvPr>
          <p:cNvSpPr txBox="1"/>
          <p:nvPr/>
        </p:nvSpPr>
        <p:spPr>
          <a:xfrm>
            <a:off x="4787314" y="381610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Bando </a:t>
            </a:r>
            <a:r>
              <a:rPr lang="it-IT" b="1" dirty="0" err="1">
                <a:solidFill>
                  <a:srgbClr val="007239"/>
                </a:solidFill>
                <a:latin typeface="Helvetica" panose="020B0604020202030204" pitchFamily="34" charset="0"/>
              </a:rPr>
              <a:t>Ri.Circo.Lo</a:t>
            </a:r>
            <a:r>
              <a:rPr lang="it-IT" b="1" dirty="0">
                <a:solidFill>
                  <a:srgbClr val="007239"/>
                </a:solidFill>
                <a:latin typeface="Helvetica" panose="020B0604020202030204" pitchFamily="34" charset="0"/>
              </a:rPr>
              <a:t>. Plastiche e Tessili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3633C793-3220-80BD-B155-55531B746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8450"/>
              </p:ext>
            </p:extLst>
          </p:nvPr>
        </p:nvGraphicFramePr>
        <p:xfrm>
          <a:off x="609600" y="891563"/>
          <a:ext cx="1102995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4327">
                  <a:extLst>
                    <a:ext uri="{9D8B030D-6E8A-4147-A177-3AD203B41FA5}">
                      <a16:colId xmlns:a16="http://schemas.microsoft.com/office/drawing/2014/main" val="3725262066"/>
                    </a:ext>
                  </a:extLst>
                </a:gridCol>
                <a:gridCol w="7695623">
                  <a:extLst>
                    <a:ext uri="{9D8B030D-6E8A-4147-A177-3AD203B41FA5}">
                      <a16:colId xmlns:a16="http://schemas.microsoft.com/office/drawing/2014/main" val="3221415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dirty="0" err="1">
                          <a:latin typeface="Century Gothic" panose="020B0502020202020204" pitchFamily="34" charset="0"/>
                        </a:rPr>
                        <a:t>Ri.Circo.Lo</a:t>
                      </a:r>
                      <a:r>
                        <a:rPr lang="it-IT" sz="1400" dirty="0">
                          <a:latin typeface="Century Gothic" panose="020B0502020202020204" pitchFamily="34" charset="0"/>
                        </a:rPr>
                        <a:t>. plastiche e tessili</a:t>
                      </a:r>
                    </a:p>
                    <a:p>
                      <a:endParaRPr lang="it-IT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Sostegno alle PMI lombarde per lo sviluppo di azioni di economia circolare - Edizione dedicata alle filiere della plastica e del tessile”. Azione 2.6.2. - PR FESR Regione Lombardia 2021-2027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70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Century Gothic" panose="020B0502020202020204" pitchFamily="34" charset="0"/>
                        </a:rPr>
                        <a:t>Settore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Imprese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014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Periodo di apertura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Maggio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00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Chi può partecipare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PMI che realizzino interventi in una sede operativa ubicata sul territorio lombardo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5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Dotazione finanziaria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€ 5.000.000,00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37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Caratteristiche dell'agevolazione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Sovvenzione a fondo perduto fino al 50% delle spese ammissibili e fino all’importo massimo del Regolamento (UE) n. 2831/2023.</a:t>
                      </a:r>
                    </a:p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Premialità di incremento al 60% dimostrando in fase di rendicontazione il superamento dei risultati attesi dichiarati nella valutazione ex ante di almeno il 30%.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007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Regime di Aiuto di Stato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Regolamento De </a:t>
                      </a:r>
                      <a:r>
                        <a:rPr lang="it-IT" sz="1400" dirty="0" err="1">
                          <a:latin typeface="Century Gothic" panose="020B0502020202020204" pitchFamily="34" charset="0"/>
                        </a:rPr>
                        <a:t>Minimis</a:t>
                      </a:r>
                      <a:endParaRPr lang="it-IT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150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Come partecipare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Domanda di partecipazione da presentare in forma telematica per mezzo di Bandi e Servizi (www.bandi.regione.lombardia.it 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912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Procedura selezione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Valutativa a graduatoria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75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</a:rPr>
                        <a:t>Informazioni e contatti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entury Gothic" panose="020B0502020202020204" pitchFamily="34" charset="0"/>
                          <a:hlinkClick r:id="rId4"/>
                        </a:rPr>
                        <a:t>giorgio_gallina@regione.lombardia.it</a:t>
                      </a:r>
                      <a:endParaRPr lang="it-IT" sz="14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it-IT" sz="1400" dirty="0">
                          <a:latin typeface="Century Gothic" panose="020B0502020202020204" pitchFamily="34" charset="0"/>
                          <a:hlinkClick r:id="rId5"/>
                        </a:rPr>
                        <a:t>silvia_passoni@regione.lombardia.it</a:t>
                      </a:r>
                      <a:endParaRPr lang="it-IT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93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290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1501</Words>
  <Application>Microsoft Office PowerPoint</Application>
  <PresentationFormat>Widescreen</PresentationFormat>
  <Paragraphs>149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Helvetica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COMITATO DI SORVEGLIANZA PR FESR 2021-2027</dc:title>
  <dc:creator>Moreno Stambazzi</dc:creator>
  <cp:lastModifiedBy>Silvia Passoni</cp:lastModifiedBy>
  <cp:revision>81</cp:revision>
  <dcterms:created xsi:type="dcterms:W3CDTF">2022-09-21T12:06:12Z</dcterms:created>
  <dcterms:modified xsi:type="dcterms:W3CDTF">2024-03-13T13:57:21Z</dcterms:modified>
</cp:coreProperties>
</file>