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57" r:id="rId2"/>
    <p:sldId id="888" r:id="rId3"/>
    <p:sldId id="897" r:id="rId4"/>
    <p:sldId id="898" r:id="rId5"/>
    <p:sldId id="899" r:id="rId6"/>
    <p:sldId id="902" r:id="rId7"/>
    <p:sldId id="900" r:id="rId8"/>
    <p:sldId id="901" r:id="rId9"/>
    <p:sldId id="903" r:id="rId10"/>
    <p:sldId id="89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38"/>
    <a:srgbClr val="FFFFFF"/>
    <a:srgbClr val="219965"/>
    <a:srgbClr val="6CA476"/>
    <a:srgbClr val="DEE7D1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6B1A3-9B86-4DD1-B744-59B1C732E8BB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84F77-58EF-409E-B81D-D71B655332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3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84F77-58EF-409E-B81D-D71B655332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35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9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41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36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1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2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4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7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0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7946-8E69-4443-B107-23393DEF3C08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25A5AB3-C011-4BD1-AF68-DF533DAE989C}"/>
              </a:ext>
            </a:extLst>
          </p:cNvPr>
          <p:cNvSpPr/>
          <p:nvPr/>
        </p:nvSpPr>
        <p:spPr>
          <a:xfrm>
            <a:off x="142875" y="133350"/>
            <a:ext cx="11928353" cy="6575949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28BAA6-C9B2-4BB8-9BE6-E4018F1D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46" y="595117"/>
            <a:ext cx="10113508" cy="82789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BCBF854-F0CC-40A8-DD3E-E826C67E1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92" r="27068" b="-2294"/>
          <a:stretch/>
        </p:blipFill>
        <p:spPr>
          <a:xfrm>
            <a:off x="303111" y="6609030"/>
            <a:ext cx="2141325" cy="18107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E1ED3F5D-F814-CAE0-6BB4-414392EFDCE5}"/>
              </a:ext>
            </a:extLst>
          </p:cNvPr>
          <p:cNvSpPr txBox="1">
            <a:spLocks/>
          </p:cNvSpPr>
          <p:nvPr/>
        </p:nvSpPr>
        <p:spPr>
          <a:xfrm>
            <a:off x="1121323" y="2409866"/>
            <a:ext cx="10113507" cy="1183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  <a:t>COMITATO DI SORVEGLIANZA</a:t>
            </a:r>
            <a:b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</a:br>
            <a: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  <a:t>PR FESR 2021-2027</a:t>
            </a:r>
            <a:endParaRPr lang="it-IT" sz="4400" b="1" dirty="0"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C34E7B-50BF-723C-8022-66E2D7660F61}"/>
              </a:ext>
            </a:extLst>
          </p:cNvPr>
          <p:cNvSpPr txBox="1"/>
          <p:nvPr/>
        </p:nvSpPr>
        <p:spPr>
          <a:xfrm>
            <a:off x="1039246" y="5696972"/>
            <a:ext cx="1011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dirty="0">
                <a:latin typeface="Century Gothic" panose="020B0502020202020204" pitchFamily="34" charset="0"/>
              </a:rPr>
              <a:t>Milano, 24 ottobre 2024</a:t>
            </a:r>
            <a:endParaRPr lang="it-IT" sz="2400" dirty="0">
              <a:latin typeface="Century Gothic" panose="020B0502020202020204" pitchFamily="34" charset="0"/>
              <a:cs typeface="Helvetica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8C35ACF-A372-D3F8-F1FB-5DBFB32FE0E9}"/>
              </a:ext>
            </a:extLst>
          </p:cNvPr>
          <p:cNvSpPr txBox="1">
            <a:spLocks/>
          </p:cNvSpPr>
          <p:nvPr/>
        </p:nvSpPr>
        <p:spPr>
          <a:xfrm>
            <a:off x="1039246" y="4040478"/>
            <a:ext cx="10113507" cy="644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latin typeface="Century Gothic" panose="020B0502020202020204" pitchFamily="34" charset="0"/>
              </a:rPr>
              <a:t>Stefania Tamborini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90FD09-47C6-D9A9-314F-F46F722F27A7}"/>
              </a:ext>
            </a:extLst>
          </p:cNvPr>
          <p:cNvSpPr txBox="1"/>
          <p:nvPr/>
        </p:nvSpPr>
        <p:spPr>
          <a:xfrm>
            <a:off x="1050297" y="4684645"/>
            <a:ext cx="10113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800" dirty="0">
                <a:latin typeface="Century Gothic" panose="020B0502020202020204" pitchFamily="34" charset="0"/>
              </a:rPr>
              <a:t>DG Cultura</a:t>
            </a:r>
            <a:endParaRPr lang="it-IT" sz="2800" dirty="0">
              <a:latin typeface="Century Gothic" panose="020B0502020202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315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58DA36-1991-BECA-B53A-4D8716203D0C}"/>
              </a:ext>
            </a:extLst>
          </p:cNvPr>
          <p:cNvSpPr txBox="1"/>
          <p:nvPr/>
        </p:nvSpPr>
        <p:spPr>
          <a:xfrm>
            <a:off x="606426" y="2150073"/>
            <a:ext cx="11029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Grazie per l’attenzione</a:t>
            </a: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r>
              <a:rPr lang="it-IT" b="1" dirty="0">
                <a:solidFill>
                  <a:srgbClr val="297A38"/>
                </a:solidFill>
                <a:latin typeface="Century Gothic" panose="020B0502020202020204" pitchFamily="34" charset="0"/>
              </a:rPr>
              <a:t>www.fesr.regione.lombardia.it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8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Bando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InnovaCultura</a:t>
            </a:r>
            <a:endParaRPr lang="it-IT" dirty="0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61CCF8-3711-AD15-5217-5F62072DB684}"/>
              </a:ext>
            </a:extLst>
          </p:cNvPr>
          <p:cNvSpPr txBox="1"/>
          <p:nvPr/>
        </p:nvSpPr>
        <p:spPr>
          <a:xfrm>
            <a:off x="1771678" y="1254756"/>
            <a:ext cx="79187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Il Bando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finanziava </a:t>
            </a:r>
            <a:r>
              <a:rPr lang="it-I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progetti innovativi in ambito culturale 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realizzati da partenariati costituiti da imprese culturali e gli istituti e luoghi della cultura lombardi.</a:t>
            </a:r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F25724-24C9-3922-6C61-90B9156A1091}"/>
              </a:ext>
            </a:extLst>
          </p:cNvPr>
          <p:cNvSpPr txBox="1"/>
          <p:nvPr/>
        </p:nvSpPr>
        <p:spPr>
          <a:xfrm>
            <a:off x="1771678" y="2553099"/>
            <a:ext cx="78089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Le risorse complessivamente stanziate per l’iniziativa ammontavano a </a:t>
            </a:r>
            <a:r>
              <a:rPr lang="it-IT" sz="2000" b="1" dirty="0"/>
              <a:t>€6.000.000</a:t>
            </a:r>
            <a:r>
              <a:rPr lang="it-IT" sz="2000" dirty="0"/>
              <a:t>, suddivise su quattro ambiti: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000" dirty="0"/>
              <a:t>Ambito A: partenariati tra ICC e raccolte museali/musei riconosciuti e sistemi museali riconosciuti: €2.000.000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000" dirty="0"/>
              <a:t>Ambito B: partenariati tra ICC ed Ecomusei riconosciuti”: € 1.000.000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000" dirty="0"/>
              <a:t>Ambito C: “partenariati tra ICC e siti UNESCO, aree e parchi archeologici e complessi monumentali non statali”: € 1.500.000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000" dirty="0"/>
              <a:t>Ambito D: “partenariati tra ICC e biblioteche e sistemi bibliotecari, archivi”: € 1.500.000</a:t>
            </a:r>
          </a:p>
        </p:txBody>
      </p:sp>
    </p:spTree>
    <p:extLst>
      <p:ext uri="{BB962C8B-B14F-4D97-AF65-F5344CB8AC3E}">
        <p14:creationId xmlns:p14="http://schemas.microsoft.com/office/powerpoint/2010/main" val="374929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Bando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InnovaCultura</a:t>
            </a:r>
            <a:endParaRPr lang="it-IT" dirty="0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106239-B06E-D377-7E28-C06884B08DC7}"/>
              </a:ext>
            </a:extLst>
          </p:cNvPr>
          <p:cNvSpPr txBox="1"/>
          <p:nvPr/>
        </p:nvSpPr>
        <p:spPr>
          <a:xfrm>
            <a:off x="1771678" y="1326250"/>
            <a:ext cx="7735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Sono stati </a:t>
            </a:r>
            <a:r>
              <a:rPr lang="it-IT" sz="2000" b="1" dirty="0"/>
              <a:t>presentati 103 progetti </a:t>
            </a:r>
            <a:r>
              <a:rPr lang="it-IT" sz="2000" dirty="0"/>
              <a:t>con un finanziamento richiesto pari a € 12.607.100,48.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09D899-288D-2F75-19CA-831F0298FEC0}"/>
              </a:ext>
            </a:extLst>
          </p:cNvPr>
          <p:cNvSpPr txBox="1"/>
          <p:nvPr/>
        </p:nvSpPr>
        <p:spPr>
          <a:xfrm>
            <a:off x="1771678" y="2333105"/>
            <a:ext cx="7809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Sono stati </a:t>
            </a:r>
            <a:r>
              <a:rPr lang="it-IT" sz="2000" b="1" dirty="0"/>
              <a:t>finanziati</a:t>
            </a:r>
            <a:r>
              <a:rPr lang="it-IT" sz="2000" dirty="0"/>
              <a:t> </a:t>
            </a:r>
            <a:r>
              <a:rPr lang="it-IT" sz="2000" b="1" dirty="0"/>
              <a:t>49 progetti</a:t>
            </a:r>
            <a:r>
              <a:rPr lang="it-IT" sz="2000" dirty="0"/>
              <a:t>, presentati da 69 Imprese Culturali e Creative in partenariato con 62 istituti e luoghi della cultura lombardi.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EECC2E-83E7-9DBB-F17C-EE0C7C99ACBE}"/>
              </a:ext>
            </a:extLst>
          </p:cNvPr>
          <p:cNvSpPr txBox="1"/>
          <p:nvPr/>
        </p:nvSpPr>
        <p:spPr>
          <a:xfrm>
            <a:off x="1771678" y="3361738"/>
            <a:ext cx="7809408" cy="253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49 progetti finanziati sono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così ripartiti:</a:t>
            </a:r>
            <a:endParaRPr lang="it-IT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20 progetti dell’ambito A per un finanziamento pari a € 2.361.255,92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9 progetti dell’ambito B per un finanziamento pari a € 1.258.260,27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6 progetti dell’ambito C per un finanziamento pari a € 880.483,81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14 progetti dell’ambito D per un finanziamento pari a € 1.500.000,00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24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Bando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InnovaCultura</a:t>
            </a:r>
            <a:endParaRPr lang="it-IT" dirty="0">
              <a:solidFill>
                <a:srgbClr val="007239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45888F-A860-5C4D-D6B8-98C3B7417295}"/>
              </a:ext>
            </a:extLst>
          </p:cNvPr>
          <p:cNvSpPr txBox="1"/>
          <p:nvPr/>
        </p:nvSpPr>
        <p:spPr>
          <a:xfrm>
            <a:off x="1771678" y="1455206"/>
            <a:ext cx="76901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I progetti finanziati prevedono, ad esempio:</a:t>
            </a:r>
          </a:p>
          <a:p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l’utilizzo della realtà aumentata per stimolare la partecipazione e la fruizione culturale;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interventi innovativi di divulgazione culturale immersiva, per creare esperienze coinvolgenti e interattive;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l’utilizzo dell’AI o per ampliare la fruizione di beni museali in un’ottica di accessibilità allargata o per utilizzare nuove tecniche olografiche per raccontare la storia del cinema.</a:t>
            </a:r>
          </a:p>
        </p:txBody>
      </p:sp>
    </p:spTree>
    <p:extLst>
      <p:ext uri="{BB962C8B-B14F-4D97-AF65-F5344CB8AC3E}">
        <p14:creationId xmlns:p14="http://schemas.microsoft.com/office/powerpoint/2010/main" val="338300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Bando Lombardia per il Cinema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0493AF-7ED4-CABB-3AD8-1198E37D0080}"/>
              </a:ext>
            </a:extLst>
          </p:cNvPr>
          <p:cNvSpPr txBox="1"/>
          <p:nvPr/>
        </p:nvSpPr>
        <p:spPr>
          <a:xfrm>
            <a:off x="1771678" y="1474264"/>
            <a:ext cx="78364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Il Bando sosteneva le piccole e medie imprese del settore della produzione audiovisiva e cinematografica per la </a:t>
            </a:r>
            <a:r>
              <a:rPr lang="it-IT" sz="2000" b="1" dirty="0"/>
              <a:t>realizzazione di opere cinematografiche e audiovisive a valenza culturale </a:t>
            </a:r>
            <a:r>
              <a:rPr lang="it-IT" sz="2000" dirty="0"/>
              <a:t>sul territorio regionale destinate alla distribuzione nazionale e internazionale.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E742B0-AE1F-F0A2-0D52-8641D5C702F0}"/>
              </a:ext>
            </a:extLst>
          </p:cNvPr>
          <p:cNvSpPr txBox="1"/>
          <p:nvPr/>
        </p:nvSpPr>
        <p:spPr>
          <a:xfrm>
            <a:off x="1771678" y="3208602"/>
            <a:ext cx="76809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Prevedeva due linee di finanziamento con una dotazione finanziaria di </a:t>
            </a:r>
            <a:r>
              <a:rPr lang="it-IT" sz="2000" b="1" dirty="0"/>
              <a:t>€3.000.000,00</a:t>
            </a:r>
            <a:r>
              <a:rPr lang="it-IT" sz="2000" dirty="0"/>
              <a:t>:</a:t>
            </a:r>
          </a:p>
          <a:p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Linea A: lungometraggi e opere seriali sia di finzione sia di animazione (€2.400.000)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Linea B: documentari singoli o seriali, realizzati anche con tecniche di animazione (€ 600.000)</a:t>
            </a:r>
          </a:p>
        </p:txBody>
      </p:sp>
    </p:spTree>
    <p:extLst>
      <p:ext uri="{BB962C8B-B14F-4D97-AF65-F5344CB8AC3E}">
        <p14:creationId xmlns:p14="http://schemas.microsoft.com/office/powerpoint/2010/main" val="180837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Bando Lombardia per il Cinema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CEC3EF-713F-A3AE-883F-E9C76BB9ABB3}"/>
              </a:ext>
            </a:extLst>
          </p:cNvPr>
          <p:cNvSpPr txBox="1"/>
          <p:nvPr/>
        </p:nvSpPr>
        <p:spPr>
          <a:xfrm>
            <a:off x="1771678" y="1434381"/>
            <a:ext cx="7315200" cy="150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Sono pervenute complessivamente </a:t>
            </a:r>
            <a:r>
              <a:rPr lang="it-IT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n. 85 domande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di cui: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n. 35 sulla linea A (Lungometraggi e opere seriali sia di finzione sia di animazione)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n. 50 sulla linea B (Documentari singoli o seriali)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DB845F-1390-24ED-3010-A4D60CFD4367}"/>
              </a:ext>
            </a:extLst>
          </p:cNvPr>
          <p:cNvSpPr txBox="1"/>
          <p:nvPr/>
        </p:nvSpPr>
        <p:spPr>
          <a:xfrm>
            <a:off x="1771678" y="3429000"/>
            <a:ext cx="7315200" cy="1602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ono stati ammessi e </a:t>
            </a:r>
            <a:r>
              <a:rPr lang="it-IT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finanziati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 progetti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così ripartiti: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progetti sulla Linea A per un finanziamento pari a € 2.400.000</a:t>
            </a:r>
            <a:endParaRPr lang="it-IT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 progetti sulla Linea B 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un finanziamento pari a </a:t>
            </a:r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€ 600.000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2148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Bando Lombardia per il Cinema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9F76AA-4BF9-B9E2-A0EA-AB44144561F2}"/>
              </a:ext>
            </a:extLst>
          </p:cNvPr>
          <p:cNvSpPr txBox="1"/>
          <p:nvPr/>
        </p:nvSpPr>
        <p:spPr>
          <a:xfrm>
            <a:off x="1771678" y="833867"/>
            <a:ext cx="7937495" cy="534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bando ha finanziato produzioni da realizzare in tutto o in parte in Lombardia, che impiegano artisti, maestranze, professionisti, fornitori e imprese lombarde.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Nella selezione dei progetti finanziati sono state premiate le opere che raccontano storie ambientate in Lombardia valorizzando luoghi e località anche meno note e che valorizzano il patrimonio culturale, artistico, storico, ambientale e paesaggistico della Lombardia.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Due opere sono state presentate alla 81^ Mostra Internazionale del Cinema di Venezia:</a:t>
            </a:r>
          </a:p>
          <a:p>
            <a:pPr marL="800100" lvl="1" indent="-342900" algn="just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it-IT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film “La storia del Frank e della Nina” (produttore Fandango) nella sezione Orizzonti extra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it-IT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 documentario “Bestiari, Erbari, lapidari” (produttore Montmorency Film) fuori Concorso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 altro Film “Ricomincio da </a:t>
            </a:r>
            <a:r>
              <a:rPr lang="it-IT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taaac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(produttore QMI) è uscito nelle sale a fine settembre.</a:t>
            </a:r>
          </a:p>
        </p:txBody>
      </p:sp>
    </p:spTree>
    <p:extLst>
      <p:ext uri="{BB962C8B-B14F-4D97-AF65-F5344CB8AC3E}">
        <p14:creationId xmlns:p14="http://schemas.microsoft.com/office/powerpoint/2010/main" val="78723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Digital Archives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20B393-60AA-8E84-96C6-9216C58FD2EF}"/>
              </a:ext>
            </a:extLst>
          </p:cNvPr>
          <p:cNvSpPr txBox="1"/>
          <p:nvPr/>
        </p:nvSpPr>
        <p:spPr>
          <a:xfrm>
            <a:off x="1771678" y="1255185"/>
            <a:ext cx="79187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L’iniziativa si propone di dare rinnovato impulso al percorso di digitalizzazione dell’Archivio di Etnografia e Storia Sociale (AESS);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Si intende valorizzare e migliorare la fruizione dando continuità alla realizzazione dell’Archivio digitale, attraverso l’incremento della digitalizzazione dei fondi e delle collezioni, con la creazione di strumenti per una migliore gestione, accessibilità e fruizione pubblica dei dati digitali;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15B73F-0022-ADCE-73E7-85C99783EE1B}"/>
              </a:ext>
            </a:extLst>
          </p:cNvPr>
          <p:cNvSpPr txBox="1"/>
          <p:nvPr/>
        </p:nvSpPr>
        <p:spPr>
          <a:xfrm>
            <a:off x="1826542" y="4284002"/>
            <a:ext cx="7808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Le risorse complessivamente stanziate dalla DGR 2939 del 05/08/2024 per l’iniziativa  ammontano a </a:t>
            </a:r>
            <a:r>
              <a:rPr lang="it-IT" sz="2000" b="1" dirty="0"/>
              <a:t>€ 2.600.000,00.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5225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4724401" y="310978"/>
            <a:ext cx="691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Prossimi bandi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CE5811-6906-A1B6-7217-43F89F8308CB}"/>
              </a:ext>
            </a:extLst>
          </p:cNvPr>
          <p:cNvSpPr txBox="1"/>
          <p:nvPr/>
        </p:nvSpPr>
        <p:spPr>
          <a:xfrm>
            <a:off x="1771678" y="1409330"/>
            <a:ext cx="7937495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Prossimi bandi – secondo semestre 2025:</a:t>
            </a:r>
            <a:endParaRPr lang="it-IT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B2A98A-7180-10CF-B74A-B95B4C876C6E}"/>
              </a:ext>
            </a:extLst>
          </p:cNvPr>
          <p:cNvSpPr txBox="1"/>
          <p:nvPr/>
        </p:nvSpPr>
        <p:spPr>
          <a:xfrm>
            <a:off x="3023209" y="2646723"/>
            <a:ext cx="5993052" cy="78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Lombardia per il Cinema – 2° edizione: dotazione finanziaria pari a €1.500.000,00.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Elemento grafico 4" descr="Tempio greco con riempimento a tinta unita">
            <a:extLst>
              <a:ext uri="{FF2B5EF4-FFF2-40B4-BE49-F238E27FC236}">
                <a16:creationId xmlns:a16="http://schemas.microsoft.com/office/drawing/2014/main" id="{4553315A-B71A-5438-C9A6-85044CB77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0822" y="3988563"/>
            <a:ext cx="914400" cy="9144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C456D6-088C-51AB-6528-15B529DFD37B}"/>
              </a:ext>
            </a:extLst>
          </p:cNvPr>
          <p:cNvSpPr txBox="1"/>
          <p:nvPr/>
        </p:nvSpPr>
        <p:spPr>
          <a:xfrm>
            <a:off x="3064357" y="4088902"/>
            <a:ext cx="5910757" cy="78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InnovaCultura</a:t>
            </a:r>
            <a:r>
              <a:rPr lang="it-IT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2° edizione: dotazione finanziaria pari a €4.500.000,00.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Elemento grafico 6" descr="Videocamera contorno">
            <a:extLst>
              <a:ext uri="{FF2B5EF4-FFF2-40B4-BE49-F238E27FC236}">
                <a16:creationId xmlns:a16="http://schemas.microsoft.com/office/drawing/2014/main" id="{DDB3869F-7F96-6019-6F8F-E49F4FC43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1678" y="25597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38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</TotalTime>
  <Words>730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Century Gothic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COMITATO DI SORVEGLIANZA PR FESR 2021-2027</dc:title>
  <dc:creator>Moreno Stambazzi</dc:creator>
  <cp:lastModifiedBy>Antonio Critelli</cp:lastModifiedBy>
  <cp:revision>117</cp:revision>
  <dcterms:created xsi:type="dcterms:W3CDTF">2022-09-21T12:06:12Z</dcterms:created>
  <dcterms:modified xsi:type="dcterms:W3CDTF">2024-10-21T19:06:10Z</dcterms:modified>
</cp:coreProperties>
</file>