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1"/>
  </p:notesMasterIdLst>
  <p:sldIdLst>
    <p:sldId id="257" r:id="rId2"/>
    <p:sldId id="897" r:id="rId3"/>
    <p:sldId id="888" r:id="rId4"/>
    <p:sldId id="899" r:id="rId5"/>
    <p:sldId id="925" r:id="rId6"/>
    <p:sldId id="901" r:id="rId7"/>
    <p:sldId id="900" r:id="rId8"/>
    <p:sldId id="923" r:id="rId9"/>
    <p:sldId id="926" r:id="rId10"/>
    <p:sldId id="918" r:id="rId11"/>
    <p:sldId id="924" r:id="rId12"/>
    <p:sldId id="921" r:id="rId13"/>
    <p:sldId id="922" r:id="rId14"/>
    <p:sldId id="917" r:id="rId15"/>
    <p:sldId id="902" r:id="rId16"/>
    <p:sldId id="904" r:id="rId17"/>
    <p:sldId id="905" r:id="rId18"/>
    <p:sldId id="906" r:id="rId19"/>
    <p:sldId id="907" r:id="rId20"/>
    <p:sldId id="908" r:id="rId21"/>
    <p:sldId id="909" r:id="rId22"/>
    <p:sldId id="910" r:id="rId23"/>
    <p:sldId id="911" r:id="rId24"/>
    <p:sldId id="912" r:id="rId25"/>
    <p:sldId id="913" r:id="rId26"/>
    <p:sldId id="914" r:id="rId27"/>
    <p:sldId id="915" r:id="rId28"/>
    <p:sldId id="916" r:id="rId29"/>
    <p:sldId id="89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A38"/>
    <a:srgbClr val="FFFFFF"/>
    <a:srgbClr val="219965"/>
    <a:srgbClr val="6CA476"/>
    <a:srgbClr val="DEE7D1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3E5F5A-9FF7-4638-B191-22435B4E08E5}" v="1" dt="2024-10-22T10:31:41.6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94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6B1A3-9B86-4DD1-B744-59B1C732E8BB}" type="datetimeFigureOut">
              <a:rPr lang="it-IT" smtClean="0"/>
              <a:t>22/10/2024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84F77-58EF-409E-B81D-D71B655332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7934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84F77-58EF-409E-B81D-D71B655332A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35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22/10/2024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950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22/10/2024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416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22/10/2024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36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22/10/2024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11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22/10/2024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85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22/10/2024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1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22/10/2024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26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22/10/2024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43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22/10/2024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27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22/10/2024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05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22/10/2024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11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17946-8E69-4443-B107-23393DEF3C08}" type="datetimeFigureOut">
              <a:rPr lang="it-IT" smtClean="0"/>
              <a:t>22/10/2024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168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trelombardie.polimi.i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regione.lombardia.it/wps/portal/istituzionale/HP/servizi-e-informazioni/enti-e-operatori/territorio/strategia-aree-intern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regione.lombardia.it/wps/portal/istituzionale/HP/DettaglioRedazionale/servizi-e-informazioni/Enti-e-Operatori/territorio/strategia-aree-interne/00-aree-interne-programmazione-2021-2027/00-aree-interne-programmazione-2021-202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25A5AB3-C011-4BD1-AF68-DF533DAE989C}"/>
              </a:ext>
            </a:extLst>
          </p:cNvPr>
          <p:cNvSpPr/>
          <p:nvPr/>
        </p:nvSpPr>
        <p:spPr>
          <a:xfrm>
            <a:off x="142875" y="133350"/>
            <a:ext cx="11928353" cy="6575949"/>
          </a:xfrm>
          <a:prstGeom prst="rect">
            <a:avLst/>
          </a:prstGeom>
          <a:noFill/>
          <a:ln w="29210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628BAA6-C9B2-4BB8-9BE6-E4018F1DA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46" y="595117"/>
            <a:ext cx="10113508" cy="8278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BCBF854-F0CC-40A8-DD3E-E826C67E1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292" r="27068" b="-2294"/>
          <a:stretch/>
        </p:blipFill>
        <p:spPr>
          <a:xfrm>
            <a:off x="303111" y="6609030"/>
            <a:ext cx="2141325" cy="18107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E1ED3F5D-F814-CAE0-6BB4-414392EFDCE5}"/>
              </a:ext>
            </a:extLst>
          </p:cNvPr>
          <p:cNvSpPr txBox="1">
            <a:spLocks/>
          </p:cNvSpPr>
          <p:nvPr/>
        </p:nvSpPr>
        <p:spPr>
          <a:xfrm>
            <a:off x="1121323" y="2409866"/>
            <a:ext cx="10113507" cy="1183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b="1">
                <a:solidFill>
                  <a:srgbClr val="007239"/>
                </a:solidFill>
                <a:latin typeface="Century Gothic" panose="020B0502020202020204" pitchFamily="34" charset="0"/>
              </a:rPr>
              <a:t>COMITATO DI SORVEGLIANZA</a:t>
            </a:r>
            <a:br>
              <a:rPr lang="it-IT" sz="4400" b="1">
                <a:solidFill>
                  <a:srgbClr val="007239"/>
                </a:solidFill>
                <a:latin typeface="Century Gothic" panose="020B0502020202020204" pitchFamily="34" charset="0"/>
              </a:rPr>
            </a:br>
            <a:r>
              <a:rPr lang="it-IT" sz="4400" b="1">
                <a:solidFill>
                  <a:srgbClr val="007239"/>
                </a:solidFill>
                <a:latin typeface="Century Gothic" panose="020B0502020202020204" pitchFamily="34" charset="0"/>
              </a:rPr>
              <a:t>PR FESR 2021-2027</a:t>
            </a:r>
            <a:endParaRPr lang="it-IT" sz="4400" b="1" dirty="0">
              <a:latin typeface="Century Gothic" panose="020B0502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0C34E7B-50BF-723C-8022-66E2D7660F61}"/>
              </a:ext>
            </a:extLst>
          </p:cNvPr>
          <p:cNvSpPr txBox="1"/>
          <p:nvPr/>
        </p:nvSpPr>
        <p:spPr>
          <a:xfrm>
            <a:off x="1039246" y="5696972"/>
            <a:ext cx="10113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400" dirty="0">
                <a:latin typeface="Century Gothic" panose="020B0502020202020204" pitchFamily="34" charset="0"/>
              </a:rPr>
              <a:t>Milano, 23 e 24 ottobre 2024</a:t>
            </a:r>
            <a:endParaRPr lang="it-IT" sz="2400" dirty="0">
              <a:latin typeface="Century Gothic" panose="020B0502020202020204" pitchFamily="34" charset="0"/>
              <a:cs typeface="Helvetica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08C35ACF-A372-D3F8-F1FB-5DBFB32FE0E9}"/>
              </a:ext>
            </a:extLst>
          </p:cNvPr>
          <p:cNvSpPr txBox="1">
            <a:spLocks/>
          </p:cNvSpPr>
          <p:nvPr/>
        </p:nvSpPr>
        <p:spPr>
          <a:xfrm>
            <a:off x="1039246" y="4040478"/>
            <a:ext cx="10113507" cy="6441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latin typeface="Century Gothic" panose="020B0502020202020204" pitchFamily="34" charset="0"/>
              </a:rPr>
              <a:t>Strategia Aree Interne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90FD09-47C6-D9A9-314F-F46F722F27A7}"/>
              </a:ext>
            </a:extLst>
          </p:cNvPr>
          <p:cNvSpPr txBox="1"/>
          <p:nvPr/>
        </p:nvSpPr>
        <p:spPr>
          <a:xfrm>
            <a:off x="1050297" y="4684645"/>
            <a:ext cx="10113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800" dirty="0">
                <a:latin typeface="Century Gothic" panose="020B0502020202020204" pitchFamily="34" charset="0"/>
              </a:rPr>
              <a:t>Daniela Martelli - DG Enti locali, Montagna, Risorse energetiche, Utilizzo risorsa idrica </a:t>
            </a:r>
            <a:endParaRPr lang="it-IT" sz="2800" dirty="0">
              <a:latin typeface="Century Gothic" panose="020B0502020202020204" pitchFamily="34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7315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rgbClr val="007239"/>
                </a:solidFill>
                <a:latin typeface="Century Gothic" panose="020B0502020202020204" pitchFamily="34" charset="0"/>
              </a:rPr>
              <a:t>Capacity</a:t>
            </a:r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 building: seminari tematici</a:t>
            </a:r>
          </a:p>
        </p:txBody>
      </p:sp>
      <p:sp>
        <p:nvSpPr>
          <p:cNvPr id="30" name="Sottotitolo 2">
            <a:extLst>
              <a:ext uri="{FF2B5EF4-FFF2-40B4-BE49-F238E27FC236}">
                <a16:creationId xmlns:a16="http://schemas.microsoft.com/office/drawing/2014/main" id="{938D44D9-DF8A-F7A5-7384-96BFBE06DB0C}"/>
              </a:ext>
            </a:extLst>
          </p:cNvPr>
          <p:cNvSpPr txBox="1">
            <a:spLocks/>
          </p:cNvSpPr>
          <p:nvPr/>
        </p:nvSpPr>
        <p:spPr>
          <a:xfrm>
            <a:off x="748708" y="914083"/>
            <a:ext cx="5347292" cy="165418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>
                <a:latin typeface="Century Gothic" panose="020B0502020202020204" pitchFamily="34" charset="0"/>
              </a:rPr>
              <a:t>Ciclo di seminari curato dal </a:t>
            </a:r>
            <a:r>
              <a:rPr lang="it-IT" sz="1200" dirty="0" err="1">
                <a:latin typeface="Century Gothic" panose="020B0502020202020204" pitchFamily="34" charset="0"/>
              </a:rPr>
              <a:t>DAStU</a:t>
            </a:r>
            <a:r>
              <a:rPr lang="it-IT" sz="1200" dirty="0">
                <a:latin typeface="Century Gothic" panose="020B0502020202020204" pitchFamily="34" charset="0"/>
              </a:rPr>
              <a:t> – Politecnico di Milano che ha fornito agli attori locali gli </a:t>
            </a:r>
            <a:r>
              <a:rPr lang="it-IT" sz="1200" b="1" dirty="0">
                <a:latin typeface="Century Gothic" panose="020B0502020202020204" pitchFamily="34" charset="0"/>
              </a:rPr>
              <a:t>strumenti necessari per formulare idee progettuali e supportare l'elaborazione delle Strategie d'Area </a:t>
            </a:r>
            <a:r>
              <a:rPr lang="it-IT" sz="1200" dirty="0">
                <a:latin typeface="Century Gothic" panose="020B0502020202020204" pitchFamily="34" charset="0"/>
              </a:rPr>
              <a:t>delle 14 Aree Interne lombarde mettendo a fuoco i </a:t>
            </a:r>
            <a:r>
              <a:rPr lang="it-IT" sz="1200" b="1" dirty="0">
                <a:latin typeface="Century Gothic" panose="020B0502020202020204" pitchFamily="34" charset="0"/>
              </a:rPr>
              <a:t>temi</a:t>
            </a:r>
            <a:r>
              <a:rPr lang="it-IT" sz="1200" dirty="0">
                <a:latin typeface="Century Gothic" panose="020B0502020202020204" pitchFamily="34" charset="0"/>
              </a:rPr>
              <a:t> rilevanti emersi nei percorsi locali. I seminari hanno proposto interventi generali di illustrazione di tali temi e </a:t>
            </a:r>
            <a:r>
              <a:rPr lang="it-IT" sz="1200" b="1" dirty="0">
                <a:latin typeface="Century Gothic" panose="020B0502020202020204" pitchFamily="34" charset="0"/>
              </a:rPr>
              <a:t>testimonianze</a:t>
            </a:r>
            <a:r>
              <a:rPr lang="it-IT" sz="1200" dirty="0">
                <a:latin typeface="Century Gothic" panose="020B0502020202020204" pitchFamily="34" charset="0"/>
              </a:rPr>
              <a:t> relative a esempi di </a:t>
            </a:r>
            <a:r>
              <a:rPr lang="it-IT" sz="1200" b="1" dirty="0">
                <a:latin typeface="Century Gothic" panose="020B0502020202020204" pitchFamily="34" charset="0"/>
              </a:rPr>
              <a:t>progetti</a:t>
            </a:r>
            <a:r>
              <a:rPr lang="it-IT" sz="1200" dirty="0">
                <a:latin typeface="Century Gothic" panose="020B0502020202020204" pitchFamily="34" charset="0"/>
              </a:rPr>
              <a:t> e </a:t>
            </a:r>
            <a:r>
              <a:rPr lang="it-IT" sz="1200" b="1" dirty="0">
                <a:latin typeface="Century Gothic" panose="020B0502020202020204" pitchFamily="34" charset="0"/>
              </a:rPr>
              <a:t>politiche</a:t>
            </a:r>
            <a:r>
              <a:rPr lang="it-IT" sz="1200" dirty="0">
                <a:latin typeface="Century Gothic" panose="020B0502020202020204" pitchFamily="34" charset="0"/>
              </a:rPr>
              <a:t> che li hanno trattati. Il ciclo, che si è svolto online, ha avuto complessivamente </a:t>
            </a:r>
            <a:r>
              <a:rPr lang="it-IT" sz="1200" b="1" dirty="0">
                <a:latin typeface="Century Gothic" panose="020B0502020202020204" pitchFamily="34" charset="0"/>
              </a:rPr>
              <a:t>950 partecipanti</a:t>
            </a:r>
            <a:r>
              <a:rPr lang="it-IT" sz="1200" dirty="0">
                <a:latin typeface="Century Gothic" panose="020B0502020202020204" pitchFamily="34" charset="0"/>
              </a:rPr>
              <a:t>.</a:t>
            </a:r>
          </a:p>
          <a:p>
            <a:endParaRPr lang="it-IT" sz="1200" b="1" dirty="0">
              <a:solidFill>
                <a:srgbClr val="007239"/>
              </a:solidFill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it-IT" sz="1200" dirty="0">
                <a:latin typeface="Century Gothic" panose="020B0502020202020204" pitchFamily="34" charset="0"/>
              </a:rPr>
              <a:t>Partecipare. Come e perché?			26/02/2024</a:t>
            </a:r>
          </a:p>
          <a:p>
            <a:pPr marL="342900" indent="-342900">
              <a:buAutoNum type="arabicPeriod"/>
            </a:pPr>
            <a:r>
              <a:rPr lang="it-IT" sz="1200" dirty="0">
                <a:latin typeface="Century Gothic" panose="020B0502020202020204" pitchFamily="34" charset="0"/>
              </a:rPr>
              <a:t>Abitare. Ma come? 				07/03/2024</a:t>
            </a:r>
          </a:p>
          <a:p>
            <a:pPr marL="342900" indent="-342900">
              <a:buAutoNum type="arabicPeriod"/>
            </a:pPr>
            <a:r>
              <a:rPr lang="it-IT" sz="1200" dirty="0">
                <a:latin typeface="Century Gothic" panose="020B0502020202020204" pitchFamily="34" charset="0"/>
              </a:rPr>
              <a:t>Educare nel territorio. Dove e come?” 		11/03/2024</a:t>
            </a:r>
          </a:p>
          <a:p>
            <a:pPr marL="342900" indent="-342900">
              <a:buAutoNum type="arabicPeriod"/>
            </a:pPr>
            <a:r>
              <a:rPr lang="it-IT" sz="1200" dirty="0">
                <a:latin typeface="Century Gothic" panose="020B0502020202020204" pitchFamily="34" charset="0"/>
              </a:rPr>
              <a:t>Muoversi. Ma come?				20/03/2024</a:t>
            </a:r>
          </a:p>
          <a:p>
            <a:pPr marL="342900" indent="-342900">
              <a:buAutoNum type="arabicPeriod"/>
            </a:pPr>
            <a:r>
              <a:rPr lang="it-IT" sz="1200" dirty="0">
                <a:latin typeface="Century Gothic" panose="020B0502020202020204" pitchFamily="34" charset="0"/>
              </a:rPr>
              <a:t>Biodiversità. Cosa, come, perché.		25/03/2024</a:t>
            </a:r>
          </a:p>
          <a:p>
            <a:pPr marL="342900" indent="-342900">
              <a:buAutoNum type="arabicPeriod"/>
            </a:pPr>
            <a:r>
              <a:rPr lang="it-IT" sz="1200" dirty="0">
                <a:latin typeface="Century Gothic" panose="020B0502020202020204" pitchFamily="34" charset="0"/>
              </a:rPr>
              <a:t>Produrre e consumare localmente. </a:t>
            </a:r>
            <a:br>
              <a:rPr lang="it-IT" sz="1200" dirty="0">
                <a:latin typeface="Century Gothic" panose="020B0502020202020204" pitchFamily="34" charset="0"/>
              </a:rPr>
            </a:br>
            <a:r>
              <a:rPr lang="it-IT" sz="1200" dirty="0">
                <a:latin typeface="Century Gothic" panose="020B0502020202020204" pitchFamily="34" charset="0"/>
              </a:rPr>
              <a:t>Problemi, risorse e potenzialità.			11/04/2024</a:t>
            </a:r>
          </a:p>
          <a:p>
            <a:pPr marL="342900" indent="-342900">
              <a:buAutoNum type="arabicPeriod"/>
            </a:pPr>
            <a:r>
              <a:rPr lang="it-IT" sz="1200" b="1" dirty="0">
                <a:latin typeface="Century Gothic" panose="020B0502020202020204" pitchFamily="34" charset="0"/>
              </a:rPr>
              <a:t>Workshop interregionale “Le strategie </a:t>
            </a:r>
            <a:br>
              <a:rPr lang="it-IT" sz="1200" b="1" dirty="0">
                <a:latin typeface="Century Gothic" panose="020B0502020202020204" pitchFamily="34" charset="0"/>
              </a:rPr>
            </a:br>
            <a:r>
              <a:rPr lang="it-IT" sz="1200" b="1" dirty="0">
                <a:latin typeface="Century Gothic" panose="020B0502020202020204" pitchFamily="34" charset="0"/>
              </a:rPr>
              <a:t>territoriali della politica di coesione: </a:t>
            </a:r>
            <a:br>
              <a:rPr lang="it-IT" sz="1200" b="1" dirty="0">
                <a:latin typeface="Century Gothic" panose="020B0502020202020204" pitchFamily="34" charset="0"/>
              </a:rPr>
            </a:br>
            <a:r>
              <a:rPr lang="it-IT" sz="1200" b="1" dirty="0">
                <a:latin typeface="Century Gothic" panose="020B0502020202020204" pitchFamily="34" charset="0"/>
              </a:rPr>
              <a:t>governance, partecipazione e </a:t>
            </a:r>
            <a:br>
              <a:rPr lang="it-IT" sz="1200" b="1" dirty="0">
                <a:latin typeface="Century Gothic" panose="020B0502020202020204" pitchFamily="34" charset="0"/>
              </a:rPr>
            </a:br>
            <a:r>
              <a:rPr lang="it-IT" sz="1200" b="1" dirty="0">
                <a:latin typeface="Century Gothic" panose="020B0502020202020204" pitchFamily="34" charset="0"/>
              </a:rPr>
              <a:t>capacità istituzionale </a:t>
            </a:r>
            <a:r>
              <a:rPr lang="it-IT" sz="1200" dirty="0">
                <a:latin typeface="Century Gothic" panose="020B0502020202020204" pitchFamily="34" charset="0"/>
              </a:rPr>
              <a:t>				15/04/2024</a:t>
            </a:r>
          </a:p>
          <a:p>
            <a:pPr marL="342900" indent="-342900">
              <a:buAutoNum type="arabicPeriod"/>
            </a:pPr>
            <a:r>
              <a:rPr lang="it-IT" sz="1200" dirty="0">
                <a:latin typeface="Century Gothic" panose="020B0502020202020204" pitchFamily="34" charset="0"/>
              </a:rPr>
              <a:t>Cura, gestione e “riattivazione” dei </a:t>
            </a:r>
            <a:br>
              <a:rPr lang="it-IT" sz="1200" dirty="0">
                <a:latin typeface="Century Gothic" panose="020B0502020202020204" pitchFamily="34" charset="0"/>
              </a:rPr>
            </a:br>
            <a:r>
              <a:rPr lang="it-IT" sz="1200" dirty="0">
                <a:latin typeface="Century Gothic" panose="020B0502020202020204" pitchFamily="34" charset="0"/>
              </a:rPr>
              <a:t>centri storici						17/04/2024</a:t>
            </a:r>
          </a:p>
          <a:p>
            <a:pPr marL="342900" indent="-342900">
              <a:buAutoNum type="arabicPeriod"/>
            </a:pPr>
            <a:r>
              <a:rPr lang="it-IT" sz="1200" dirty="0">
                <a:latin typeface="Century Gothic" panose="020B0502020202020204" pitchFamily="34" charset="0"/>
              </a:rPr>
              <a:t>Imprese, territorio, paesaggi 			06/05/2024</a:t>
            </a:r>
          </a:p>
          <a:p>
            <a:pPr marL="342900" indent="-342900">
              <a:buAutoNum type="arabicPeriod"/>
            </a:pPr>
            <a:r>
              <a:rPr lang="it-IT" sz="1200" dirty="0">
                <a:latin typeface="Century Gothic" panose="020B0502020202020204" pitchFamily="34" charset="0"/>
              </a:rPr>
              <a:t>Giovani, protagonisti delle aree interne	07/06/2024</a:t>
            </a:r>
          </a:p>
        </p:txBody>
      </p:sp>
      <p:sp>
        <p:nvSpPr>
          <p:cNvPr id="31" name="Sottotitolo 2">
            <a:extLst>
              <a:ext uri="{FF2B5EF4-FFF2-40B4-BE49-F238E27FC236}">
                <a16:creationId xmlns:a16="http://schemas.microsoft.com/office/drawing/2014/main" id="{98586232-0C5C-CF43-EBAD-C0475FD7469B}"/>
              </a:ext>
            </a:extLst>
          </p:cNvPr>
          <p:cNvSpPr txBox="1">
            <a:spLocks/>
          </p:cNvSpPr>
          <p:nvPr/>
        </p:nvSpPr>
        <p:spPr>
          <a:xfrm>
            <a:off x="7090272" y="4386614"/>
            <a:ext cx="4183651" cy="136277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Sottotitolo 2">
            <a:extLst>
              <a:ext uri="{FF2B5EF4-FFF2-40B4-BE49-F238E27FC236}">
                <a16:creationId xmlns:a16="http://schemas.microsoft.com/office/drawing/2014/main" id="{1FA08225-F782-9217-42CE-83758630BC4E}"/>
              </a:ext>
            </a:extLst>
          </p:cNvPr>
          <p:cNvSpPr txBox="1">
            <a:spLocks/>
          </p:cNvSpPr>
          <p:nvPr/>
        </p:nvSpPr>
        <p:spPr>
          <a:xfrm>
            <a:off x="8181976" y="5113548"/>
            <a:ext cx="4183652" cy="54458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b="1" u="sng" dirty="0">
              <a:solidFill>
                <a:srgbClr val="007239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Sottotitolo 2">
            <a:extLst>
              <a:ext uri="{FF2B5EF4-FFF2-40B4-BE49-F238E27FC236}">
                <a16:creationId xmlns:a16="http://schemas.microsoft.com/office/drawing/2014/main" id="{E4558035-A1DF-F2C1-9D64-D0D75DB4F52D}"/>
              </a:ext>
            </a:extLst>
          </p:cNvPr>
          <p:cNvSpPr txBox="1">
            <a:spLocks/>
          </p:cNvSpPr>
          <p:nvPr/>
        </p:nvSpPr>
        <p:spPr>
          <a:xfrm>
            <a:off x="9182097" y="5350958"/>
            <a:ext cx="4108069" cy="84438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28348213-D82F-246A-5B2F-3A5317EF40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756612"/>
              </p:ext>
            </p:extLst>
          </p:nvPr>
        </p:nvGraphicFramePr>
        <p:xfrm>
          <a:off x="7179191" y="792695"/>
          <a:ext cx="3608724" cy="5151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562591" imgH="10794809" progId="AcroExch.Document.DC">
                  <p:embed/>
                </p:oleObj>
              </mc:Choice>
              <mc:Fallback>
                <p:oleObj name="Acrobat Document" r:id="rId3" imgW="7562591" imgH="10794809" progId="AcroExch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28348213-D82F-246A-5B2F-3A5317EF40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79191" y="792695"/>
                        <a:ext cx="3608724" cy="51512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Connettore a gomito 3">
            <a:extLst>
              <a:ext uri="{FF2B5EF4-FFF2-40B4-BE49-F238E27FC236}">
                <a16:creationId xmlns:a16="http://schemas.microsoft.com/office/drawing/2014/main" id="{8E470543-669F-1FC1-977B-D0B39F44D94C}"/>
              </a:ext>
            </a:extLst>
          </p:cNvPr>
          <p:cNvCxnSpPr>
            <a:cxnSpLocks/>
          </p:cNvCxnSpPr>
          <p:nvPr/>
        </p:nvCxnSpPr>
        <p:spPr>
          <a:xfrm flipV="1">
            <a:off x="4508205" y="2471386"/>
            <a:ext cx="2753832" cy="1867332"/>
          </a:xfrm>
          <a:prstGeom prst="bentConnector3">
            <a:avLst>
              <a:gd name="adj1" fmla="val 50000"/>
            </a:avLst>
          </a:prstGeom>
          <a:ln w="15875">
            <a:solidFill>
              <a:srgbClr val="297A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628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rgbClr val="007239"/>
                </a:solidFill>
                <a:latin typeface="Century Gothic" panose="020B0502020202020204" pitchFamily="34" charset="0"/>
              </a:rPr>
              <a:t>Capacity</a:t>
            </a:r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 building: sito web</a:t>
            </a:r>
          </a:p>
        </p:txBody>
      </p:sp>
      <p:sp>
        <p:nvSpPr>
          <p:cNvPr id="30" name="Sottotitolo 2">
            <a:extLst>
              <a:ext uri="{FF2B5EF4-FFF2-40B4-BE49-F238E27FC236}">
                <a16:creationId xmlns:a16="http://schemas.microsoft.com/office/drawing/2014/main" id="{938D44D9-DF8A-F7A5-7384-96BFBE06DB0C}"/>
              </a:ext>
            </a:extLst>
          </p:cNvPr>
          <p:cNvSpPr txBox="1">
            <a:spLocks/>
          </p:cNvSpPr>
          <p:nvPr/>
        </p:nvSpPr>
        <p:spPr>
          <a:xfrm>
            <a:off x="748708" y="914084"/>
            <a:ext cx="5194893" cy="563293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Sito web </a:t>
            </a:r>
            <a:r>
              <a:rPr lang="it-IT" sz="1400" b="1" i="1" dirty="0">
                <a:solidFill>
                  <a:srgbClr val="007239"/>
                </a:solidFill>
                <a:latin typeface="Century Gothic" panose="020B0502020202020204" pitchFamily="34" charset="0"/>
              </a:rPr>
              <a:t>Altre </a:t>
            </a:r>
            <a:r>
              <a:rPr lang="it-IT" sz="1400" b="1" i="1" dirty="0" err="1">
                <a:solidFill>
                  <a:srgbClr val="007239"/>
                </a:solidFill>
                <a:latin typeface="Century Gothic" panose="020B0502020202020204" pitchFamily="34" charset="0"/>
              </a:rPr>
              <a:t>Lombardie</a:t>
            </a:r>
            <a:endParaRPr lang="it-IT" sz="1400" b="1" i="1" dirty="0">
              <a:solidFill>
                <a:srgbClr val="007239"/>
              </a:solidFill>
              <a:latin typeface="Century Gothic" panose="020B0502020202020204" pitchFamily="34" charset="0"/>
            </a:endParaRPr>
          </a:p>
          <a:p>
            <a:endParaRPr lang="it-IT" sz="2400" b="1" i="1" dirty="0">
              <a:solidFill>
                <a:srgbClr val="007239"/>
              </a:solidFill>
              <a:latin typeface="Century Gothic" panose="020B0502020202020204" pitchFamily="34" charset="0"/>
            </a:endParaRPr>
          </a:p>
          <a:p>
            <a:r>
              <a:rPr lang="it-IT" sz="12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Il </a:t>
            </a:r>
            <a:r>
              <a:rPr lang="it-IT" sz="12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sito</a:t>
            </a:r>
            <a:r>
              <a:rPr lang="it-IT" sz="12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web “Altre </a:t>
            </a:r>
            <a:r>
              <a:rPr lang="it-IT" sz="12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Lombardie</a:t>
            </a:r>
            <a:r>
              <a:rPr lang="it-IT" sz="12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” presenta i risultati del progetto di ricerca nato dall’Accordo di collaborazione tra il </a:t>
            </a:r>
            <a:r>
              <a:rPr lang="it-IT" sz="12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DAStU</a:t>
            </a:r>
            <a:r>
              <a:rPr lang="it-IT" sz="12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-Politecnico di Milano e la Direzione Generale Enti Locali, Montagna, Risorse Energetiche e Utilizzo Risorsa Idrica di Regione Lombardia. L’iniziativa mirava a supportare Regione e attori locali nell’elaborazione delle Strategie integrate per le 14 Aree Interne incluse nella programmazione 2021-2027. Sul sito si trovano i </a:t>
            </a:r>
            <a:r>
              <a:rPr lang="it-IT" sz="1200" b="1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Ritratti territoriali </a:t>
            </a:r>
            <a:r>
              <a:rPr lang="it-IT" sz="12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 le </a:t>
            </a:r>
            <a:r>
              <a:rPr lang="it-IT" sz="1200" b="1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Agende strategiche </a:t>
            </a:r>
            <a:r>
              <a:rPr lang="it-IT" sz="12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di ciascuna area, prodotti attraverso il percorso di ricerca e i workshop che si sono svolti tra dicembre 2022 e luglio 2023, e che hanno visto la partecipazione di oltre 1600 attori locali.</a:t>
            </a:r>
            <a:br>
              <a:rPr lang="it-IT" sz="1200" dirty="0"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it-IT" sz="1200" dirty="0"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it-IT" sz="1200" dirty="0"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Il sito include anche un </a:t>
            </a:r>
            <a:r>
              <a:rPr lang="it-IT" sz="1200" b="1" dirty="0"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Archivio</a:t>
            </a:r>
            <a:r>
              <a:rPr lang="it-IT" sz="1200" dirty="0"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che raccoglie e organizza secondo alcune tematiche, </a:t>
            </a:r>
            <a:r>
              <a:rPr lang="it-IT" sz="1200"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delle "buone pratiche ", </a:t>
            </a:r>
            <a:r>
              <a:rPr lang="it-IT" sz="1200" dirty="0"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alcune emerse durante il percorso locale, altre presentate nel ciclo di seminari tematici online, oltre a nuovi casi.</a:t>
            </a:r>
          </a:p>
          <a:p>
            <a:endParaRPr lang="it-IT" sz="1200" dirty="0">
              <a:latin typeface="Century Gothic" panose="020B0502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it-IT" sz="1200" dirty="0"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Il sito </a:t>
            </a:r>
            <a:r>
              <a:rPr lang="it-IT" sz="1200" dirty="0">
                <a:latin typeface="Century Gothic" panose="020B0502020202020204" pitchFamily="34" charset="0"/>
              </a:rPr>
              <a:t>“Altre </a:t>
            </a:r>
            <a:r>
              <a:rPr lang="it-IT" sz="1200" dirty="0" err="1">
                <a:latin typeface="Century Gothic" panose="020B0502020202020204" pitchFamily="34" charset="0"/>
              </a:rPr>
              <a:t>Lombardie</a:t>
            </a:r>
            <a:r>
              <a:rPr lang="it-IT" sz="1200" dirty="0">
                <a:latin typeface="Century Gothic" panose="020B0502020202020204" pitchFamily="34" charset="0"/>
              </a:rPr>
              <a:t>” </a:t>
            </a:r>
            <a:r>
              <a:rPr lang="it-IT" sz="1200" dirty="0"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è stato presentato agli attori locali il 26 ottobre 2024.</a:t>
            </a:r>
            <a:endParaRPr lang="it-IT" sz="1200" dirty="0">
              <a:latin typeface="Century Gothic" panose="020B0502020202020204" pitchFamily="34" charset="0"/>
            </a:endParaRPr>
          </a:p>
          <a:p>
            <a:endParaRPr lang="it-IT" sz="1200" dirty="0">
              <a:latin typeface="Century Gothic" panose="020B0502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it-IT" sz="1200" dirty="0"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Link: </a:t>
            </a:r>
            <a:r>
              <a:rPr lang="it-IT" sz="1200" dirty="0"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www.altrelombardie.polimi.it</a:t>
            </a:r>
            <a:endParaRPr lang="it-IT" sz="1200" dirty="0">
              <a:latin typeface="Century Gothic" panose="020B0502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it-IT" sz="2400" b="1" i="1" dirty="0">
              <a:solidFill>
                <a:srgbClr val="007239"/>
              </a:solidFill>
              <a:latin typeface="Century Gothic" panose="020B0502020202020204" pitchFamily="34" charset="0"/>
            </a:endParaRPr>
          </a:p>
          <a:p>
            <a:endParaRPr lang="it-IT" sz="2400" b="1" dirty="0">
              <a:solidFill>
                <a:srgbClr val="007239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Sottotitolo 2">
            <a:extLst>
              <a:ext uri="{FF2B5EF4-FFF2-40B4-BE49-F238E27FC236}">
                <a16:creationId xmlns:a16="http://schemas.microsoft.com/office/drawing/2014/main" id="{98586232-0C5C-CF43-EBAD-C0475FD7469B}"/>
              </a:ext>
            </a:extLst>
          </p:cNvPr>
          <p:cNvSpPr txBox="1">
            <a:spLocks/>
          </p:cNvSpPr>
          <p:nvPr/>
        </p:nvSpPr>
        <p:spPr>
          <a:xfrm>
            <a:off x="7090272" y="4386614"/>
            <a:ext cx="4183651" cy="136277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Sottotitolo 2">
            <a:extLst>
              <a:ext uri="{FF2B5EF4-FFF2-40B4-BE49-F238E27FC236}">
                <a16:creationId xmlns:a16="http://schemas.microsoft.com/office/drawing/2014/main" id="{1FA08225-F782-9217-42CE-83758630BC4E}"/>
              </a:ext>
            </a:extLst>
          </p:cNvPr>
          <p:cNvSpPr txBox="1">
            <a:spLocks/>
          </p:cNvSpPr>
          <p:nvPr/>
        </p:nvSpPr>
        <p:spPr>
          <a:xfrm>
            <a:off x="8181976" y="5113548"/>
            <a:ext cx="4183652" cy="54458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b="1" u="sng" dirty="0">
              <a:solidFill>
                <a:srgbClr val="007239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Sottotitolo 2">
            <a:extLst>
              <a:ext uri="{FF2B5EF4-FFF2-40B4-BE49-F238E27FC236}">
                <a16:creationId xmlns:a16="http://schemas.microsoft.com/office/drawing/2014/main" id="{E4558035-A1DF-F2C1-9D64-D0D75DB4F52D}"/>
              </a:ext>
            </a:extLst>
          </p:cNvPr>
          <p:cNvSpPr txBox="1">
            <a:spLocks/>
          </p:cNvSpPr>
          <p:nvPr/>
        </p:nvSpPr>
        <p:spPr>
          <a:xfrm>
            <a:off x="9182097" y="5350958"/>
            <a:ext cx="4108069" cy="84438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b="1" dirty="0">
              <a:latin typeface="Century Gothic" panose="020B0502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2FA513D-DA87-42C1-3847-FA202E804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3599374"/>
            <a:ext cx="5391150" cy="228008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4945651-A1EA-8B80-7511-F833E4570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399" y="999798"/>
            <a:ext cx="5385007" cy="23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22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3976577" y="310978"/>
            <a:ext cx="766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Il percorso per l’elaborazione delle Strategie d’Area: il format</a:t>
            </a:r>
          </a:p>
        </p:txBody>
      </p:sp>
      <p:sp>
        <p:nvSpPr>
          <p:cNvPr id="44" name="Sottotitolo 2">
            <a:extLst>
              <a:ext uri="{FF2B5EF4-FFF2-40B4-BE49-F238E27FC236}">
                <a16:creationId xmlns:a16="http://schemas.microsoft.com/office/drawing/2014/main" id="{E4558035-A1DF-F2C1-9D64-D0D75DB4F52D}"/>
              </a:ext>
            </a:extLst>
          </p:cNvPr>
          <p:cNvSpPr txBox="1">
            <a:spLocks/>
          </p:cNvSpPr>
          <p:nvPr/>
        </p:nvSpPr>
        <p:spPr>
          <a:xfrm>
            <a:off x="9182097" y="5350958"/>
            <a:ext cx="4108069" cy="84438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b="1" dirty="0">
              <a:latin typeface="Century Gothic" panose="020B0502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F47605A-76DC-FEB6-7399-2EE7E897E514}"/>
              </a:ext>
            </a:extLst>
          </p:cNvPr>
          <p:cNvSpPr txBox="1"/>
          <p:nvPr/>
        </p:nvSpPr>
        <p:spPr>
          <a:xfrm>
            <a:off x="609600" y="1134067"/>
            <a:ext cx="6642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Format dell’indice delle Strategie preliminari: </a:t>
            </a:r>
            <a:b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(sulla base della DGR XII/1705 del 28 dicembre 2023)</a:t>
            </a:r>
            <a:r>
              <a:rPr lang="it-IT" sz="12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A7B90B1-5A2A-F81A-5459-CB02061D7891}"/>
              </a:ext>
            </a:extLst>
          </p:cNvPr>
          <p:cNvSpPr txBox="1"/>
          <p:nvPr/>
        </p:nvSpPr>
        <p:spPr>
          <a:xfrm>
            <a:off x="609600" y="2270860"/>
            <a:ext cx="5295901" cy="3381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150000"/>
              </a:lnSpc>
              <a:buFont typeface="+mj-lt"/>
              <a:buAutoNum type="arabicPeriod"/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L’area progetto: condizioni iniziali e tendenze evolutive senza intervento </a:t>
            </a:r>
          </a:p>
          <a:p>
            <a:pPr marL="228600" indent="-228600" algn="just">
              <a:lnSpc>
                <a:spcPct val="150000"/>
              </a:lnSpc>
              <a:buFont typeface="+mj-lt"/>
              <a:buAutoNum type="arabicPeriod"/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Lo scenario desiderato e i risultati attesi: le inversioni di tendenza che si vogliono provocare</a:t>
            </a:r>
          </a:p>
          <a:p>
            <a:pPr marL="228600" indent="-228600" algn="just">
              <a:lnSpc>
                <a:spcPct val="150000"/>
              </a:lnSpc>
              <a:buFont typeface="+mj-lt"/>
              <a:buAutoNum type="arabicPeriod"/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Il progetto associativo per l’Area Interna, la condivisione di funzioni e servizi </a:t>
            </a:r>
          </a:p>
          <a:p>
            <a:pPr marL="228600" indent="-228600" algn="just">
              <a:lnSpc>
                <a:spcPct val="150000"/>
              </a:lnSpc>
              <a:buFont typeface="+mj-lt"/>
              <a:buAutoNum type="arabicPeriod"/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La Strategia d’Area e gli attori coinvolti </a:t>
            </a:r>
          </a:p>
          <a:p>
            <a:pPr marL="228600" indent="-228600" algn="just">
              <a:lnSpc>
                <a:spcPct val="150000"/>
              </a:lnSpc>
              <a:buFont typeface="+mj-lt"/>
              <a:buAutoNum type="arabicPeriod"/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Organizzazione programmatica e finanziaria </a:t>
            </a:r>
          </a:p>
          <a:p>
            <a:pPr marL="228600" indent="-228600" algn="just">
              <a:lnSpc>
                <a:spcPct val="150000"/>
              </a:lnSpc>
              <a:buFont typeface="+mj-lt"/>
              <a:buAutoNum type="arabicPeriod"/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Le misure di contesto</a:t>
            </a:r>
            <a:endParaRPr lang="it-IT" sz="12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28600" indent="-228600" algn="just">
              <a:lnSpc>
                <a:spcPct val="150000"/>
              </a:lnSpc>
              <a:buFont typeface="+mj-lt"/>
              <a:buAutoNum type="arabicPeriod"/>
            </a:pPr>
            <a:r>
              <a:rPr lang="it-IT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Partecipazione e governance</a:t>
            </a:r>
          </a:p>
          <a:p>
            <a:pPr marL="228600" indent="-228600" algn="just">
              <a:lnSpc>
                <a:spcPct val="150000"/>
              </a:lnSpc>
              <a:buFont typeface="+mj-lt"/>
              <a:buAutoNum type="arabicPeriod"/>
            </a:pPr>
            <a:r>
              <a:rPr lang="it-IT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Monitoraggio e comunicazione</a:t>
            </a:r>
          </a:p>
          <a:p>
            <a:pPr marL="228600" indent="-228600" algn="just">
              <a:lnSpc>
                <a:spcPct val="150000"/>
              </a:lnSpc>
              <a:buFont typeface="+mj-lt"/>
              <a:buAutoNum type="arabicPeriod"/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Conclusioni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B10C509-C7DE-0120-5543-7B1D96FA0BA2}"/>
              </a:ext>
            </a:extLst>
          </p:cNvPr>
          <p:cNvSpPr txBox="1"/>
          <p:nvPr/>
        </p:nvSpPr>
        <p:spPr>
          <a:xfrm>
            <a:off x="6324600" y="1772567"/>
            <a:ext cx="53530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7. Partecipazione e governance: </a:t>
            </a:r>
          </a:p>
          <a:p>
            <a:endParaRPr lang="it-IT" sz="12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Descrizione delle attività propedeutiche all’avvio del percorso locale nonché del percorso stesso a partire dal Tour Aree Interne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Descrizione delle modalità di partecipazione nella fase di costruzione della Strategia;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Indicazione delle forme di governance, coinvolgimento e organizzazione nella fase di attuazione della Strategia.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A10E3A3-68C7-89D1-D8D3-D20F60F62C61}"/>
              </a:ext>
            </a:extLst>
          </p:cNvPr>
          <p:cNvSpPr txBox="1"/>
          <p:nvPr/>
        </p:nvSpPr>
        <p:spPr>
          <a:xfrm>
            <a:off x="6324600" y="3812574"/>
            <a:ext cx="5353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8. Monitoraggio e comunicazione:</a:t>
            </a:r>
          </a:p>
          <a:p>
            <a:endParaRPr lang="it-I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dirty="0"/>
              <a:t>Rendicontazione degli indicatori di processo (n. incontri di partecipazione svolti. n. partecipanti);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dirty="0"/>
              <a:t>Descrizione degli indicatori di monitoraggio e dei risultati attesi;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dirty="0"/>
              <a:t>Descrizione del piano di monitoraggio civico e relazionale della Strategia e dei relativi indicatori;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dirty="0"/>
              <a:t>Descrizione del piano di comunicazione evidenziando obiettivi, strumenti e target. </a:t>
            </a:r>
          </a:p>
        </p:txBody>
      </p:sp>
      <p:cxnSp>
        <p:nvCxnSpPr>
          <p:cNvPr id="18" name="Connettore a gomito 17">
            <a:extLst>
              <a:ext uri="{FF2B5EF4-FFF2-40B4-BE49-F238E27FC236}">
                <a16:creationId xmlns:a16="http://schemas.microsoft.com/office/drawing/2014/main" id="{EF20F7D1-C912-6EF5-EE33-460E695F1A9B}"/>
              </a:ext>
            </a:extLst>
          </p:cNvPr>
          <p:cNvCxnSpPr>
            <a:cxnSpLocks/>
          </p:cNvCxnSpPr>
          <p:nvPr/>
        </p:nvCxnSpPr>
        <p:spPr>
          <a:xfrm flipV="1">
            <a:off x="3257550" y="1898177"/>
            <a:ext cx="3117850" cy="3067523"/>
          </a:xfrm>
          <a:prstGeom prst="bentConnector3">
            <a:avLst>
              <a:gd name="adj1" fmla="val 87882"/>
            </a:avLst>
          </a:prstGeom>
          <a:ln w="15875">
            <a:solidFill>
              <a:srgbClr val="297A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a gomito 23">
            <a:extLst>
              <a:ext uri="{FF2B5EF4-FFF2-40B4-BE49-F238E27FC236}">
                <a16:creationId xmlns:a16="http://schemas.microsoft.com/office/drawing/2014/main" id="{241AA99F-2A46-BEAB-B191-04B79724A968}"/>
              </a:ext>
            </a:extLst>
          </p:cNvPr>
          <p:cNvCxnSpPr>
            <a:cxnSpLocks/>
          </p:cNvCxnSpPr>
          <p:nvPr/>
        </p:nvCxnSpPr>
        <p:spPr>
          <a:xfrm flipV="1">
            <a:off x="3257550" y="3948783"/>
            <a:ext cx="3098800" cy="1281262"/>
          </a:xfrm>
          <a:prstGeom prst="bentConnector3">
            <a:avLst>
              <a:gd name="adj1" fmla="val 91393"/>
            </a:avLst>
          </a:prstGeom>
          <a:ln w="15875">
            <a:solidFill>
              <a:srgbClr val="297A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895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9A43AD2F-FEA8-B485-65DF-65FE7F114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177042"/>
              </p:ext>
            </p:extLst>
          </p:nvPr>
        </p:nvGraphicFramePr>
        <p:xfrm>
          <a:off x="609600" y="1765300"/>
          <a:ext cx="11029948" cy="411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98900">
                  <a:extLst>
                    <a:ext uri="{9D8B030D-6E8A-4147-A177-3AD203B41FA5}">
                      <a16:colId xmlns:a16="http://schemas.microsoft.com/office/drawing/2014/main" val="1116878361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val="2977940022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4275670955"/>
                    </a:ext>
                  </a:extLst>
                </a:gridCol>
                <a:gridCol w="1139684">
                  <a:extLst>
                    <a:ext uri="{9D8B030D-6E8A-4147-A177-3AD203B41FA5}">
                      <a16:colId xmlns:a16="http://schemas.microsoft.com/office/drawing/2014/main" val="2685511302"/>
                    </a:ext>
                  </a:extLst>
                </a:gridCol>
                <a:gridCol w="989082">
                  <a:extLst>
                    <a:ext uri="{9D8B030D-6E8A-4147-A177-3AD203B41FA5}">
                      <a16:colId xmlns:a16="http://schemas.microsoft.com/office/drawing/2014/main" val="1442726551"/>
                    </a:ext>
                  </a:extLst>
                </a:gridCol>
                <a:gridCol w="989082">
                  <a:extLst>
                    <a:ext uri="{9D8B030D-6E8A-4147-A177-3AD203B41FA5}">
                      <a16:colId xmlns:a16="http://schemas.microsoft.com/office/drawing/2014/main" val="44411026"/>
                    </a:ext>
                  </a:extLst>
                </a:gridCol>
              </a:tblGrid>
              <a:tr h="166151"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area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/>
                      <a:r>
                        <a:rPr lang="it-IT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Capofila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defTabSz="342900" rtl="0" eaLnBrk="1" fontAlgn="b" latinLnBrk="0" hangingPunct="1"/>
                      <a:r>
                        <a:rPr lang="it-IT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n. Comunità montane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defTabSz="342900" rtl="0" eaLnBrk="1" fontAlgn="b" latinLnBrk="0" hangingPunct="1"/>
                      <a:r>
                        <a:rPr lang="it-IT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n. Comuni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defTabSz="342900" rtl="0" eaLnBrk="1" fontAlgn="b" latinLnBrk="0" hangingPunct="1"/>
                      <a:r>
                        <a:rPr lang="it-IT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n. schede intervento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defTabSz="342900" rtl="0" eaLnBrk="1" fontAlgn="b" latinLnBrk="0" hangingPunct="1"/>
                      <a:r>
                        <a:rPr lang="it-IT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n. interventi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185491"/>
                  </a:ext>
                </a:extLst>
              </a:tr>
              <a:tr h="151924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Valchiavenna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Comune di Chiavenna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13433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Appennino Lombardo – Alto Oltrepò Pavese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Comune di Varzi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4808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Alto Lago di Como e Valli del Lario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Comune di Taceno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46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974699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Lario Intelvese e Valli Lario Ceresio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Comune di Cernobbio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34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61231"/>
                  </a:ext>
                </a:extLst>
              </a:tr>
              <a:tr h="151924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Valcamonica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Comunità Montana Valle Camonica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0224948"/>
                  </a:ext>
                </a:extLst>
              </a:tr>
              <a:tr h="151924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Valtrompia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Comunità Montana di Valle Trompia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662836"/>
                  </a:ext>
                </a:extLst>
              </a:tr>
              <a:tr h="151924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Valsabbia e Alto Garda 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Comunità Montana Valle Sabbia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26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26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7778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Piambello e Valli del Verbano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Comunità Montana Valli del Verbano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52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119035"/>
                  </a:ext>
                </a:extLst>
              </a:tr>
              <a:tr h="151924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Oltrepò Mantovano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Consorzio Oltrepò Mantovano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/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565009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Valle Seriana e Val di Scalve 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Comunità Montana Valle Seriana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42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63137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Valle Brembana e Valtellina di Morbegno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Comunità Montana Valle Brembana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62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554331"/>
                  </a:ext>
                </a:extLst>
              </a:tr>
              <a:tr h="151924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Lomellina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Comune di Mortara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/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13759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Laghi Bergamaschi e Sebino Bresciano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Comunità Montana Laghi Bergamaschi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47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82887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Lario Orientale – Valle S. Martino e Valle Imagna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Comunità Montana Lario Orientale - Valle S. Martino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9238665"/>
                  </a:ext>
                </a:extLst>
              </a:tr>
              <a:tr h="151924">
                <a:tc gridSpan="2">
                  <a:txBody>
                    <a:bodyPr/>
                    <a:lstStyle/>
                    <a:p>
                      <a:pPr marL="36000" algn="l" rtl="0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36000" algn="l" fontAlgn="ctr"/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759446"/>
                  </a:ext>
                </a:extLst>
              </a:tr>
            </a:tbl>
          </a:graphicData>
        </a:graphic>
      </p:graphicFrame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I numeri delle Strategie d’Area preliminari</a:t>
            </a:r>
          </a:p>
        </p:txBody>
      </p:sp>
      <p:sp>
        <p:nvSpPr>
          <p:cNvPr id="30" name="Sottotitolo 2">
            <a:extLst>
              <a:ext uri="{FF2B5EF4-FFF2-40B4-BE49-F238E27FC236}">
                <a16:creationId xmlns:a16="http://schemas.microsoft.com/office/drawing/2014/main" id="{938D44D9-DF8A-F7A5-7384-96BFBE06DB0C}"/>
              </a:ext>
            </a:extLst>
          </p:cNvPr>
          <p:cNvSpPr txBox="1">
            <a:spLocks/>
          </p:cNvSpPr>
          <p:nvPr/>
        </p:nvSpPr>
        <p:spPr>
          <a:xfrm>
            <a:off x="748708" y="914085"/>
            <a:ext cx="540000" cy="53492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it-IT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1" name="Sottotitolo 2">
            <a:extLst>
              <a:ext uri="{FF2B5EF4-FFF2-40B4-BE49-F238E27FC236}">
                <a16:creationId xmlns:a16="http://schemas.microsoft.com/office/drawing/2014/main" id="{98586232-0C5C-CF43-EBAD-C0475FD7469B}"/>
              </a:ext>
            </a:extLst>
          </p:cNvPr>
          <p:cNvSpPr txBox="1">
            <a:spLocks/>
          </p:cNvSpPr>
          <p:nvPr/>
        </p:nvSpPr>
        <p:spPr>
          <a:xfrm>
            <a:off x="7090272" y="4386614"/>
            <a:ext cx="4183651" cy="136277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Sottotitolo 2">
            <a:extLst>
              <a:ext uri="{FF2B5EF4-FFF2-40B4-BE49-F238E27FC236}">
                <a16:creationId xmlns:a16="http://schemas.microsoft.com/office/drawing/2014/main" id="{E4558035-A1DF-F2C1-9D64-D0D75DB4F52D}"/>
              </a:ext>
            </a:extLst>
          </p:cNvPr>
          <p:cNvSpPr txBox="1">
            <a:spLocks/>
          </p:cNvSpPr>
          <p:nvPr/>
        </p:nvSpPr>
        <p:spPr>
          <a:xfrm>
            <a:off x="9182097" y="5350958"/>
            <a:ext cx="4108069" cy="84438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387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Prossimi passi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F80BBC-D8AD-02A4-304F-1A48A35607A4}"/>
              </a:ext>
            </a:extLst>
          </p:cNvPr>
          <p:cNvSpPr txBox="1"/>
          <p:nvPr/>
        </p:nvSpPr>
        <p:spPr>
          <a:xfrm>
            <a:off x="609600" y="2400343"/>
            <a:ext cx="4586997" cy="228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75"/>
              </a:spcBef>
              <a:spcAft>
                <a:spcPts val="675"/>
              </a:spcAft>
            </a:pPr>
            <a:r>
              <a:rPr lang="it-IT" sz="1200" dirty="0">
                <a:latin typeface="Century Gothic" panose="020B0502020202020204" pitchFamily="34" charset="0"/>
              </a:rPr>
              <a:t>Proseguimento del percorso di coprogettazione delle Strategie:</a:t>
            </a:r>
          </a:p>
          <a:p>
            <a:pPr marL="171450" indent="-171450"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•"/>
            </a:pPr>
            <a:r>
              <a:rPr lang="it-IT" sz="1200" dirty="0">
                <a:latin typeface="Century Gothic" panose="020B0502020202020204" pitchFamily="34" charset="0"/>
              </a:rPr>
              <a:t>Approfondimenti puntuali/tematici sulle proposte presentate dalle Aree, con la collaborazione delle </a:t>
            </a:r>
            <a:r>
              <a:rPr lang="it-IT" sz="1200" dirty="0" err="1">
                <a:latin typeface="Century Gothic" panose="020B0502020202020204" pitchFamily="34" charset="0"/>
              </a:rPr>
              <a:t>AdG</a:t>
            </a:r>
            <a:r>
              <a:rPr lang="it-IT" sz="1200" dirty="0">
                <a:latin typeface="Century Gothic" panose="020B0502020202020204" pitchFamily="34" charset="0"/>
              </a:rPr>
              <a:t> e del Gruppo di Lavoro </a:t>
            </a:r>
            <a:r>
              <a:rPr lang="it-IT" sz="1200" dirty="0" err="1">
                <a:latin typeface="Century Gothic" panose="020B0502020202020204" pitchFamily="34" charset="0"/>
              </a:rPr>
              <a:t>interdirezionale</a:t>
            </a:r>
            <a:endParaRPr lang="it-IT" sz="1200" dirty="0"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•"/>
            </a:pPr>
            <a:r>
              <a:rPr lang="it-IT" sz="1200" dirty="0">
                <a:latin typeface="Century Gothic" panose="020B0502020202020204" pitchFamily="34" charset="0"/>
              </a:rPr>
              <a:t>Prosecuzione degli incontri di confronto sul territorio</a:t>
            </a:r>
          </a:p>
          <a:p>
            <a:pPr marL="171450" indent="-171450"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•"/>
            </a:pPr>
            <a:endParaRPr lang="it-IT" sz="1200" dirty="0">
              <a:latin typeface="Century Gothic" panose="020B0502020202020204" pitchFamily="34" charset="0"/>
            </a:endParaRPr>
          </a:p>
          <a:p>
            <a:pPr marL="171450" indent="-171450">
              <a:spcBef>
                <a:spcPts val="675"/>
              </a:spcBef>
              <a:spcAft>
                <a:spcPts val="675"/>
              </a:spcAft>
              <a:buFont typeface="Arial" panose="020B0604020202020204" pitchFamily="34" charset="0"/>
              <a:buChar char="•"/>
            </a:pPr>
            <a:endParaRPr lang="it-IT" sz="1200" dirty="0">
              <a:latin typeface="Century Gothic" panose="020B0502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F13D644-0B64-18C4-F884-BCE171F88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r="6699"/>
          <a:stretch/>
        </p:blipFill>
        <p:spPr>
          <a:xfrm>
            <a:off x="6092423" y="1057449"/>
            <a:ext cx="5547127" cy="480394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5D21D0-4019-87DE-B7F1-EDEFB28F5C92}"/>
              </a:ext>
            </a:extLst>
          </p:cNvPr>
          <p:cNvSpPr txBox="1"/>
          <p:nvPr/>
        </p:nvSpPr>
        <p:spPr>
          <a:xfrm>
            <a:off x="609600" y="4640253"/>
            <a:ext cx="458699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75"/>
              </a:spcBef>
              <a:spcAft>
                <a:spcPts val="675"/>
              </a:spcAft>
            </a:pP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Presentazione delle Strategie d’Area definitive e sottoscrizione degli Accordi negoziali con le Aree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A1C24F8-C88C-1B70-B08E-1DC8A8FEC870}"/>
              </a:ext>
            </a:extLst>
          </p:cNvPr>
          <p:cNvCxnSpPr>
            <a:cxnSpLocks/>
          </p:cNvCxnSpPr>
          <p:nvPr/>
        </p:nvCxnSpPr>
        <p:spPr>
          <a:xfrm>
            <a:off x="2729023" y="4069639"/>
            <a:ext cx="0" cy="443023"/>
          </a:xfrm>
          <a:prstGeom prst="straightConnector1">
            <a:avLst/>
          </a:prstGeom>
          <a:ln w="19050">
            <a:solidFill>
              <a:srgbClr val="297A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3CCC36D-7050-F522-51DC-2EC7BE6D5635}"/>
              </a:ext>
            </a:extLst>
          </p:cNvPr>
          <p:cNvSpPr txBox="1"/>
          <p:nvPr/>
        </p:nvSpPr>
        <p:spPr>
          <a:xfrm>
            <a:off x="609599" y="5993024"/>
            <a:ext cx="45869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latin typeface="Century Gothic" panose="020B0502020202020204" pitchFamily="34" charset="0"/>
              </a:rPr>
              <a:t>Link:</a:t>
            </a:r>
            <a:endParaRPr lang="it-IT" sz="1000" dirty="0">
              <a:hlinkClick r:id="rId4"/>
            </a:endParaRPr>
          </a:p>
          <a:p>
            <a:r>
              <a:rPr lang="it-IT" sz="1000" dirty="0">
                <a:hlinkClick r:id="rId4"/>
              </a:rPr>
              <a:t>https://www.regione.lombardia.it/wps/portal/istituzionale/HP/servizi-e-informazioni/enti-e-operatori/territorio/strategia-aree-interne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468249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Aree Interne 2021-2027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F80BBC-D8AD-02A4-304F-1A48A35607A4}"/>
              </a:ext>
            </a:extLst>
          </p:cNvPr>
          <p:cNvSpPr txBox="1"/>
          <p:nvPr/>
        </p:nvSpPr>
        <p:spPr>
          <a:xfrm>
            <a:off x="609600" y="2614057"/>
            <a:ext cx="5280838" cy="261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1. VALCHIAVENNA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</a:rPr>
              <a:t>Area:				</a:t>
            </a:r>
            <a:r>
              <a:rPr lang="it-IT" sz="1200" dirty="0">
                <a:latin typeface="Century Gothic" panose="020B0502020202020204" pitchFamily="34" charset="0"/>
                <a:ea typeface="Gadugi"/>
              </a:rPr>
              <a:t>SNAI 21-27 in continuità con 14-20 </a:t>
            </a:r>
          </a:p>
          <a:p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Capofila: 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			Comune di Chiavenna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Numero dei comuni:	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12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Titolo Strategia </a:t>
            </a:r>
            <a:b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</a:br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preliminare:			</a:t>
            </a:r>
            <a:r>
              <a:rPr lang="it-IT" sz="1200" i="1" dirty="0">
                <a:latin typeface="Century Gothic" panose="020B0502020202020204" pitchFamily="34" charset="0"/>
                <a:ea typeface="Gadugi"/>
                <a:cs typeface="Arial"/>
              </a:rPr>
              <a:t>Traiettorie di accoglienza e resilienza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endParaRPr lang="it-IT" sz="1200" i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pPr algn="just">
              <a:spcBef>
                <a:spcPts val="675"/>
              </a:spcBef>
              <a:spcAft>
                <a:spcPts val="675"/>
              </a:spcAft>
            </a:pPr>
            <a:endParaRPr lang="it-IT" sz="1200" dirty="0">
              <a:latin typeface="Century Gothic" panose="020B0502020202020204" pitchFamily="34" charset="0"/>
            </a:endParaRPr>
          </a:p>
        </p:txBody>
      </p:sp>
      <p:pic>
        <p:nvPicPr>
          <p:cNvPr id="7" name="Immagine 6" descr="Immagine che contiene mappa, diagramma, testo&#10;&#10;Descrizione generata automaticamente">
            <a:extLst>
              <a:ext uri="{FF2B5EF4-FFF2-40B4-BE49-F238E27FC236}">
                <a16:creationId xmlns:a16="http://schemas.microsoft.com/office/drawing/2014/main" id="{9E4926CA-B6A0-A3CE-F72A-A5EEC1CEB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7" r="21724" b="4746"/>
          <a:stretch/>
        </p:blipFill>
        <p:spPr>
          <a:xfrm>
            <a:off x="6095999" y="938275"/>
            <a:ext cx="4469901" cy="509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0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Aree Interne 2021-2027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F80BBC-D8AD-02A4-304F-1A48A35607A4}"/>
              </a:ext>
            </a:extLst>
          </p:cNvPr>
          <p:cNvSpPr txBox="1"/>
          <p:nvPr/>
        </p:nvSpPr>
        <p:spPr>
          <a:xfrm>
            <a:off x="609600" y="2614057"/>
            <a:ext cx="5280838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2. APPENNINO LOMBARDO – ALTO OLTREPÒ PAVESE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</a:rPr>
              <a:t>Area:				</a:t>
            </a:r>
            <a:r>
              <a:rPr lang="it-IT" sz="1200" dirty="0">
                <a:latin typeface="Century Gothic" panose="020B0502020202020204" pitchFamily="34" charset="0"/>
                <a:ea typeface="Gadugi"/>
              </a:rPr>
              <a:t>SNAI 21-27 in continuità con 14-20 </a:t>
            </a:r>
          </a:p>
          <a:p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Capofila: 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			Comune di Varzi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Numero dei comuni:	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18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Titolo Strategia:		</a:t>
            </a:r>
            <a:r>
              <a:rPr lang="it-IT" sz="1200" i="1" dirty="0">
                <a:latin typeface="Century Gothic" panose="020B0502020202020204" pitchFamily="34" charset="0"/>
                <a:ea typeface="Gadugi"/>
                <a:cs typeface="Arial"/>
              </a:rPr>
              <a:t>Oltrepò </a:t>
            </a:r>
            <a:r>
              <a:rPr lang="it-IT" sz="1200" i="1" dirty="0" err="1">
                <a:latin typeface="Century Gothic" panose="020B0502020202020204" pitchFamily="34" charset="0"/>
                <a:ea typeface="Gadugi"/>
                <a:cs typeface="Arial"/>
              </a:rPr>
              <a:t>Smartland</a:t>
            </a:r>
            <a:endParaRPr lang="it-IT" sz="1200" i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endParaRPr lang="it-IT" sz="1200" i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pPr algn="just">
              <a:spcBef>
                <a:spcPts val="675"/>
              </a:spcBef>
              <a:spcAft>
                <a:spcPts val="675"/>
              </a:spcAft>
            </a:pPr>
            <a:endParaRPr lang="it-IT" sz="1200" dirty="0">
              <a:latin typeface="Century Gothic" panose="020B0502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811FB97-B6C7-6851-2494-37F5FEFEF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9" r="31517"/>
          <a:stretch/>
        </p:blipFill>
        <p:spPr>
          <a:xfrm>
            <a:off x="6095999" y="938275"/>
            <a:ext cx="3782171" cy="523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05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Aree Interne 2021-2027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F80BBC-D8AD-02A4-304F-1A48A35607A4}"/>
              </a:ext>
            </a:extLst>
          </p:cNvPr>
          <p:cNvSpPr txBox="1"/>
          <p:nvPr/>
        </p:nvSpPr>
        <p:spPr>
          <a:xfrm>
            <a:off x="609600" y="2614057"/>
            <a:ext cx="5280838" cy="2798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3. ALTO LAGO DI COMO E VALLI DEL LARIO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</a:rPr>
              <a:t>Area:				</a:t>
            </a:r>
            <a:r>
              <a:rPr lang="it-IT" sz="1200" dirty="0">
                <a:latin typeface="Century Gothic" panose="020B0502020202020204" pitchFamily="34" charset="0"/>
                <a:ea typeface="Gadugi"/>
              </a:rPr>
              <a:t>SNAI 21-27 in continuità con 14-20 </a:t>
            </a:r>
          </a:p>
          <a:p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Capofila: 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			Comune di Taceno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Numero dei comuni:	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41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Titolo Strategia:		</a:t>
            </a:r>
            <a:r>
              <a:rPr lang="it-IT" sz="1200" i="1" dirty="0">
                <a:latin typeface="Century Gothic" panose="020B0502020202020204" pitchFamily="34" charset="0"/>
                <a:ea typeface="Gadugi"/>
                <a:cs typeface="Arial"/>
              </a:rPr>
              <a:t>Ecosistema. Traiettorie sostenibili per lo 					sviluppo dell’Alto lago di Como e delle Valli 				del Lario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endParaRPr lang="it-IT" sz="1200" i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pPr algn="just">
              <a:spcBef>
                <a:spcPts val="675"/>
              </a:spcBef>
              <a:spcAft>
                <a:spcPts val="675"/>
              </a:spcAft>
            </a:pPr>
            <a:endParaRPr lang="it-IT" sz="1200" dirty="0">
              <a:latin typeface="Century Gothic" panose="020B0502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35D8FAC-E86A-F511-76D5-389D08428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93" b="122"/>
          <a:stretch/>
        </p:blipFill>
        <p:spPr>
          <a:xfrm>
            <a:off x="6096000" y="809287"/>
            <a:ext cx="4200894" cy="508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08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Aree Interne 2021-2027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F80BBC-D8AD-02A4-304F-1A48A35607A4}"/>
              </a:ext>
            </a:extLst>
          </p:cNvPr>
          <p:cNvSpPr txBox="1"/>
          <p:nvPr/>
        </p:nvSpPr>
        <p:spPr>
          <a:xfrm>
            <a:off x="609600" y="2614057"/>
            <a:ext cx="5280838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4. LARIO INTELVESE E VALLI LARIO CERESIO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</a:rPr>
              <a:t>Area:				</a:t>
            </a:r>
            <a:r>
              <a:rPr lang="it-IT" sz="1200" dirty="0">
                <a:latin typeface="Century Gothic" panose="020B0502020202020204" pitchFamily="34" charset="0"/>
                <a:ea typeface="Gadugi"/>
              </a:rPr>
              <a:t>SNAI 21-27 </a:t>
            </a:r>
          </a:p>
          <a:p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Capofila: 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			Comune di Cernobbio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Numero dei comuni:	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34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Titolo Strategia:		</a:t>
            </a:r>
            <a:r>
              <a:rPr lang="it-IT" sz="1200" i="1" dirty="0">
                <a:latin typeface="Century Gothic" panose="020B0502020202020204" pitchFamily="34" charset="0"/>
                <a:ea typeface="Gadugi"/>
                <a:cs typeface="Arial"/>
              </a:rPr>
              <a:t>GENERA - Un sistema per restare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endParaRPr lang="it-IT" sz="1200" i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pPr algn="just">
              <a:spcBef>
                <a:spcPts val="675"/>
              </a:spcBef>
              <a:spcAft>
                <a:spcPts val="675"/>
              </a:spcAft>
            </a:pPr>
            <a:endParaRPr lang="it-IT" sz="1200" dirty="0">
              <a:latin typeface="Century Gothic" panose="020B0502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2B20E85-9EC1-91E0-02D5-47EFF2733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 t="3538" r="54120" b="7646"/>
          <a:stretch/>
        </p:blipFill>
        <p:spPr>
          <a:xfrm>
            <a:off x="6096000" y="1010092"/>
            <a:ext cx="3455637" cy="509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39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Aree Interne 2021-2027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F80BBC-D8AD-02A4-304F-1A48A35607A4}"/>
              </a:ext>
            </a:extLst>
          </p:cNvPr>
          <p:cNvSpPr txBox="1"/>
          <p:nvPr/>
        </p:nvSpPr>
        <p:spPr>
          <a:xfrm>
            <a:off x="609600" y="2614057"/>
            <a:ext cx="5280838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5. VALCAMONICA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</a:rPr>
              <a:t>Area:				</a:t>
            </a:r>
            <a:r>
              <a:rPr lang="it-IT" sz="1200" dirty="0">
                <a:latin typeface="Century Gothic" panose="020B0502020202020204" pitchFamily="34" charset="0"/>
                <a:ea typeface="Gadugi"/>
              </a:rPr>
              <a:t>SNAI 21-27 </a:t>
            </a:r>
          </a:p>
          <a:p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Capofila: 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			Comunità Montana di Valle Camonica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Numero dei comuni:	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35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Titolo Strategia:		</a:t>
            </a:r>
            <a:r>
              <a:rPr lang="it-IT" sz="1200" i="1" dirty="0">
                <a:latin typeface="Century Gothic" panose="020B0502020202020204" pitchFamily="34" charset="0"/>
                <a:ea typeface="Gadugi"/>
                <a:cs typeface="Arial"/>
              </a:rPr>
              <a:t>C6 VALLECAMONICA ?!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endParaRPr lang="it-IT" sz="1200" i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pPr algn="just">
              <a:spcBef>
                <a:spcPts val="675"/>
              </a:spcBef>
              <a:spcAft>
                <a:spcPts val="675"/>
              </a:spcAft>
            </a:pPr>
            <a:endParaRPr lang="it-IT" sz="1200" dirty="0">
              <a:latin typeface="Century Gothic" panose="020B0502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E933132-550F-726C-881B-525350F71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7" t="3111" r="20807"/>
          <a:stretch/>
        </p:blipFill>
        <p:spPr>
          <a:xfrm>
            <a:off x="6083448" y="994635"/>
            <a:ext cx="3098652" cy="49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46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Aree Interne 2021-2027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F80BBC-D8AD-02A4-304F-1A48A35607A4}"/>
              </a:ext>
            </a:extLst>
          </p:cNvPr>
          <p:cNvSpPr txBox="1"/>
          <p:nvPr/>
        </p:nvSpPr>
        <p:spPr>
          <a:xfrm>
            <a:off x="609600" y="2614057"/>
            <a:ext cx="4727944" cy="1659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75"/>
              </a:spcBef>
              <a:spcAft>
                <a:spcPts val="675"/>
              </a:spcAft>
            </a:pPr>
            <a:r>
              <a:rPr lang="it-IT" sz="1200" dirty="0">
                <a:latin typeface="Century Gothic" panose="020B0502020202020204" pitchFamily="34" charset="0"/>
              </a:rPr>
              <a:t>Lo scopo della Strategia Aree Interne è quello di rivitalizzare tali aree tramite interventi che investano:</a:t>
            </a:r>
          </a:p>
          <a:p>
            <a:pPr marL="160735" indent="-160735" algn="just">
              <a:buFont typeface="Arial" panose="020B0604020202020204" pitchFamily="34" charset="0"/>
              <a:buChar char="•"/>
            </a:pPr>
            <a:r>
              <a:rPr lang="it-IT" sz="1200" dirty="0">
                <a:latin typeface="Century Gothic" panose="020B0502020202020204" pitchFamily="34" charset="0"/>
                <a:ea typeface="Helvetica" charset="0"/>
                <a:cs typeface="45 Helvetica Light"/>
              </a:rPr>
              <a:t>sull’offerta di </a:t>
            </a:r>
            <a:r>
              <a:rPr lang="it-IT" sz="1200" b="1" dirty="0">
                <a:latin typeface="Century Gothic" panose="020B0502020202020204" pitchFamily="34" charset="0"/>
                <a:ea typeface="Helvetica" charset="0"/>
                <a:cs typeface="45 Helvetica Light"/>
              </a:rPr>
              <a:t>servizi essenziali </a:t>
            </a:r>
            <a:r>
              <a:rPr lang="it-IT" sz="1200" dirty="0">
                <a:latin typeface="Century Gothic" panose="020B0502020202020204" pitchFamily="34" charset="0"/>
                <a:ea typeface="Helvetica" charset="0"/>
                <a:cs typeface="45 Helvetica Light"/>
              </a:rPr>
              <a:t>(istruzione, salute e mobilità);</a:t>
            </a:r>
          </a:p>
          <a:p>
            <a:pPr marL="160735" indent="-160735" algn="just">
              <a:buFont typeface="Arial" panose="020B0604020202020204" pitchFamily="34" charset="0"/>
              <a:buChar char="•"/>
            </a:pPr>
            <a:r>
              <a:rPr lang="it-IT" sz="1200" dirty="0">
                <a:latin typeface="Century Gothic" panose="020B0502020202020204" pitchFamily="34" charset="0"/>
                <a:ea typeface="Helvetica" charset="0"/>
                <a:cs typeface="45 Helvetica Light"/>
              </a:rPr>
              <a:t>sullo </a:t>
            </a:r>
            <a:r>
              <a:rPr lang="it-IT" sz="1200" b="1" dirty="0">
                <a:latin typeface="Century Gothic" panose="020B0502020202020204" pitchFamily="34" charset="0"/>
                <a:ea typeface="Helvetica" charset="0"/>
                <a:cs typeface="45 Helvetica Light"/>
              </a:rPr>
              <a:t>sviluppo socio-economico </a:t>
            </a:r>
            <a:r>
              <a:rPr lang="it-IT" sz="1200" dirty="0">
                <a:latin typeface="Century Gothic" panose="020B0502020202020204" pitchFamily="34" charset="0"/>
                <a:ea typeface="Helvetica" charset="0"/>
                <a:cs typeface="45 Helvetica Light"/>
              </a:rPr>
              <a:t>valorizzando le risorse locali (ambientali, socio-culturali ed economiche);</a:t>
            </a:r>
          </a:p>
          <a:p>
            <a:pPr marL="160735" indent="-160735" algn="just">
              <a:buFont typeface="Arial" panose="020B0604020202020204" pitchFamily="34" charset="0"/>
              <a:buChar char="•"/>
            </a:pPr>
            <a:r>
              <a:rPr lang="it-IT" sz="1200" dirty="0">
                <a:latin typeface="Century Gothic" panose="020B0502020202020204" pitchFamily="34" charset="0"/>
                <a:ea typeface="Helvetica" charset="0"/>
                <a:cs typeface="45 Helvetica Light"/>
              </a:rPr>
              <a:t>sull’</a:t>
            </a:r>
            <a:r>
              <a:rPr lang="it-IT" sz="1200" b="1" dirty="0">
                <a:latin typeface="Century Gothic" panose="020B0502020202020204" pitchFamily="34" charset="0"/>
                <a:ea typeface="Helvetica" charset="0"/>
                <a:cs typeface="45 Helvetica Light"/>
              </a:rPr>
              <a:t>attrattività</a:t>
            </a:r>
            <a:r>
              <a:rPr lang="it-IT" sz="1200" dirty="0">
                <a:latin typeface="Century Gothic" panose="020B0502020202020204" pitchFamily="34" charset="0"/>
                <a:ea typeface="Helvetica" charset="0"/>
                <a:cs typeface="45 Helvetica Light"/>
              </a:rPr>
              <a:t>, </a:t>
            </a:r>
            <a:r>
              <a:rPr lang="it-IT" sz="1200" dirty="0">
                <a:latin typeface="Century Gothic" panose="020B0502020202020204" pitchFamily="34" charset="0"/>
              </a:rPr>
              <a:t>garantendo i servizi essenziali necessari per </a:t>
            </a:r>
            <a:r>
              <a:rPr lang="it-IT" sz="1200" b="1" dirty="0">
                <a:latin typeface="Century Gothic" panose="020B0502020202020204" pitchFamily="34" charset="0"/>
              </a:rPr>
              <a:t>fermare lo spopolamento</a:t>
            </a:r>
            <a:r>
              <a:rPr lang="it-IT" sz="1200" dirty="0">
                <a:latin typeface="Century Gothic" panose="020B0502020202020204" pitchFamily="34" charset="0"/>
              </a:rPr>
              <a:t> e puntando ad un’economia place </a:t>
            </a:r>
            <a:r>
              <a:rPr lang="it-IT" sz="1200" dirty="0" err="1">
                <a:latin typeface="Century Gothic" panose="020B0502020202020204" pitchFamily="34" charset="0"/>
              </a:rPr>
              <a:t>based</a:t>
            </a:r>
            <a:r>
              <a:rPr lang="it-IT" sz="1200" dirty="0">
                <a:latin typeface="Century Gothic" panose="020B0502020202020204" pitchFamily="34" charset="0"/>
              </a:rPr>
              <a:t> (costruita sulle peculiarità del luogo).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F13D644-0B64-18C4-F884-BCE171F88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r="6729"/>
          <a:stretch/>
        </p:blipFill>
        <p:spPr>
          <a:xfrm>
            <a:off x="6092423" y="1057449"/>
            <a:ext cx="5547127" cy="480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41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Aree Interne 2021-2027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F80BBC-D8AD-02A4-304F-1A48A35607A4}"/>
              </a:ext>
            </a:extLst>
          </p:cNvPr>
          <p:cNvSpPr txBox="1"/>
          <p:nvPr/>
        </p:nvSpPr>
        <p:spPr>
          <a:xfrm>
            <a:off x="609600" y="2614057"/>
            <a:ext cx="5280838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6. VALTROMPIA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</a:rPr>
              <a:t>Area:				</a:t>
            </a:r>
            <a:r>
              <a:rPr lang="it-IT" sz="1200" dirty="0">
                <a:latin typeface="Century Gothic" panose="020B0502020202020204" pitchFamily="34" charset="0"/>
                <a:ea typeface="Gadugi"/>
              </a:rPr>
              <a:t>SNAI 21-27 </a:t>
            </a:r>
          </a:p>
          <a:p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Capofila: 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			Comunità Montana Valle Trompia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Numero dei comuni:	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14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Titolo Strategia:		</a:t>
            </a:r>
            <a:r>
              <a:rPr lang="it-IT" sz="1200" i="1" dirty="0">
                <a:latin typeface="Century Gothic" panose="020B0502020202020204" pitchFamily="34" charset="0"/>
                <a:ea typeface="Gadugi"/>
                <a:cs typeface="Arial"/>
              </a:rPr>
              <a:t>Verso un’ecologia della Valle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endParaRPr lang="it-IT" sz="1200" i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pPr algn="just">
              <a:spcBef>
                <a:spcPts val="675"/>
              </a:spcBef>
              <a:spcAft>
                <a:spcPts val="675"/>
              </a:spcAft>
            </a:pPr>
            <a:endParaRPr lang="it-IT" sz="1200" dirty="0">
              <a:latin typeface="Century Gothic" panose="020B0502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F96F2E6-0235-53D7-F852-EEBDEDE76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4" t="4003" r="31744" b="-4003"/>
          <a:stretch/>
        </p:blipFill>
        <p:spPr>
          <a:xfrm>
            <a:off x="6083448" y="994635"/>
            <a:ext cx="3098652" cy="49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68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Aree Interne 2021-2027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F80BBC-D8AD-02A4-304F-1A48A35607A4}"/>
              </a:ext>
            </a:extLst>
          </p:cNvPr>
          <p:cNvSpPr txBox="1"/>
          <p:nvPr/>
        </p:nvSpPr>
        <p:spPr>
          <a:xfrm>
            <a:off x="609600" y="2614057"/>
            <a:ext cx="5280838" cy="2244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7. VALSABBIA E ALTO GARDA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</a:rPr>
              <a:t>Area:				</a:t>
            </a:r>
            <a:r>
              <a:rPr lang="it-IT" sz="1200" dirty="0">
                <a:latin typeface="Century Gothic" panose="020B0502020202020204" pitchFamily="34" charset="0"/>
                <a:ea typeface="Gadugi"/>
              </a:rPr>
              <a:t>Regionale</a:t>
            </a:r>
          </a:p>
          <a:p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Capofila: 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			Comunità Montana di Valle Sabbia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Numero dei comuni:	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28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Titolo Strategia:		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(</a:t>
            </a:r>
            <a:r>
              <a:rPr lang="it-IT" sz="1200" i="1" dirty="0">
                <a:latin typeface="Century Gothic" panose="020B0502020202020204" pitchFamily="34" charset="0"/>
                <a:ea typeface="Gadugi"/>
                <a:cs typeface="Arial"/>
              </a:rPr>
              <a:t>Titolo della strategia non definito)</a:t>
            </a:r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endParaRPr lang="it-IT" sz="1200" i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pPr algn="just">
              <a:spcBef>
                <a:spcPts val="675"/>
              </a:spcBef>
              <a:spcAft>
                <a:spcPts val="675"/>
              </a:spcAft>
            </a:pPr>
            <a:endParaRPr lang="it-IT" sz="1200" dirty="0">
              <a:latin typeface="Century Gothic" panose="020B0502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0003658-8C6D-73D3-61C8-7D3C9DB59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2" t="2412" r="11512" b="2412"/>
          <a:stretch/>
        </p:blipFill>
        <p:spPr>
          <a:xfrm>
            <a:off x="6096000" y="994635"/>
            <a:ext cx="5123268" cy="49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5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Aree Interne 2021-2027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F80BBC-D8AD-02A4-304F-1A48A35607A4}"/>
              </a:ext>
            </a:extLst>
          </p:cNvPr>
          <p:cNvSpPr txBox="1"/>
          <p:nvPr/>
        </p:nvSpPr>
        <p:spPr>
          <a:xfrm>
            <a:off x="609600" y="2614057"/>
            <a:ext cx="5280838" cy="261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8. PIAMBELLO E VALLI DEL VERBANO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</a:rPr>
              <a:t>Area:				</a:t>
            </a:r>
            <a:r>
              <a:rPr lang="it-IT" sz="1200" dirty="0">
                <a:latin typeface="Century Gothic" panose="020B0502020202020204" pitchFamily="34" charset="0"/>
                <a:ea typeface="Gadugi"/>
              </a:rPr>
              <a:t>Regionale</a:t>
            </a:r>
          </a:p>
          <a:p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Capofila: 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			Comunità Montana Valli del Verbano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Numero dei comuni:	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52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Titolo Strategia:		</a:t>
            </a:r>
            <a:r>
              <a:rPr lang="it-IT" sz="1200" i="1" dirty="0" err="1">
                <a:latin typeface="Century Gothic" panose="020B0502020202020204" pitchFamily="34" charset="0"/>
                <a:ea typeface="Gadugi"/>
                <a:cs typeface="Arial"/>
              </a:rPr>
              <a:t>InnovAZIONI</a:t>
            </a:r>
            <a:r>
              <a:rPr lang="it-IT" sz="1200" i="1" dirty="0">
                <a:latin typeface="Century Gothic" panose="020B0502020202020204" pitchFamily="34" charset="0"/>
                <a:ea typeface="Gadugi"/>
                <a:cs typeface="Arial"/>
              </a:rPr>
              <a:t> – Connessioni sostenibili per la 					crescita del Piambello e delle Valli del 					Verbano</a:t>
            </a:r>
          </a:p>
          <a:p>
            <a:endParaRPr lang="it-IT" sz="1200" i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pPr algn="just">
              <a:spcBef>
                <a:spcPts val="675"/>
              </a:spcBef>
              <a:spcAft>
                <a:spcPts val="675"/>
              </a:spcAft>
            </a:pPr>
            <a:endParaRPr lang="it-IT" sz="1200" dirty="0">
              <a:latin typeface="Century Gothic" panose="020B0502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F30F017-0A34-712D-30DC-24947354E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t="5058" r="44451" b="8573"/>
          <a:stretch/>
        </p:blipFill>
        <p:spPr>
          <a:xfrm>
            <a:off x="6096000" y="994635"/>
            <a:ext cx="4279900" cy="49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3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Aree Interne 2021-2027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F80BBC-D8AD-02A4-304F-1A48A35607A4}"/>
              </a:ext>
            </a:extLst>
          </p:cNvPr>
          <p:cNvSpPr txBox="1"/>
          <p:nvPr/>
        </p:nvSpPr>
        <p:spPr>
          <a:xfrm>
            <a:off x="609600" y="2614057"/>
            <a:ext cx="5280838" cy="298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9. OLTREPÒ MANTOVANO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</a:rPr>
              <a:t>Area:				</a:t>
            </a:r>
            <a:r>
              <a:rPr lang="it-IT" sz="1200" dirty="0">
                <a:latin typeface="Century Gothic" panose="020B0502020202020204" pitchFamily="34" charset="0"/>
                <a:ea typeface="Gadugi"/>
              </a:rPr>
              <a:t>Regionale</a:t>
            </a:r>
          </a:p>
          <a:p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Capofila: 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			Consorzio Oltrepò Mantovano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Numero dei comuni:	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19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pPr algn="just"/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Titolo Strategia:		</a:t>
            </a:r>
            <a:r>
              <a:rPr lang="it-IT" sz="1200" i="1" dirty="0">
                <a:latin typeface="Century Gothic" panose="020B0502020202020204" pitchFamily="34" charset="0"/>
                <a:ea typeface="Gadugi"/>
                <a:cs typeface="Arial"/>
              </a:rPr>
              <a:t>OLTREPÒ MANTOVANO SMART 						COMMUNITY: VILLAGGI INTELLIGENTI. 					Sostenibilità, Rigenerazione, Innovazione. Un 				Territorio con una governance inclusiva per 				uno sviluppo responsabile e per la coesione 				sociale</a:t>
            </a:r>
          </a:p>
          <a:p>
            <a:pPr algn="just">
              <a:spcBef>
                <a:spcPts val="675"/>
              </a:spcBef>
              <a:spcAft>
                <a:spcPts val="675"/>
              </a:spcAft>
            </a:pPr>
            <a:endParaRPr lang="it-IT" sz="1200" dirty="0">
              <a:latin typeface="Century Gothic" panose="020B0502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68B14A0-14B6-9F9F-E597-6292F78EC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4557" r="1853" b="-25751"/>
          <a:stretch/>
        </p:blipFill>
        <p:spPr>
          <a:xfrm>
            <a:off x="6096000" y="994635"/>
            <a:ext cx="5543550" cy="49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57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A6EC545-30FE-55F3-01F4-BE7E6C841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4" t="1464" r="13625" b="3987"/>
          <a:stretch/>
        </p:blipFill>
        <p:spPr>
          <a:xfrm>
            <a:off x="6096000" y="994634"/>
            <a:ext cx="5330580" cy="486872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Aree Interne 2021-2027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F80BBC-D8AD-02A4-304F-1A48A35607A4}"/>
              </a:ext>
            </a:extLst>
          </p:cNvPr>
          <p:cNvSpPr txBox="1"/>
          <p:nvPr/>
        </p:nvSpPr>
        <p:spPr>
          <a:xfrm>
            <a:off x="609600" y="2614057"/>
            <a:ext cx="5280838" cy="298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it-IT" sz="14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10. VALLE SERIANA E VAL DI SCALVE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</a:rPr>
              <a:t>Area:				</a:t>
            </a:r>
            <a:r>
              <a:rPr lang="it-IT" sz="1200" dirty="0">
                <a:latin typeface="Century Gothic" panose="020B0502020202020204" pitchFamily="34" charset="0"/>
                <a:ea typeface="Gadugi"/>
              </a:rPr>
              <a:t>Regionale</a:t>
            </a:r>
          </a:p>
          <a:p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Capofila: 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			Comunità Montana Valle Seriana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Numero dei comuni:	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42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Titolo Strategia:		</a:t>
            </a:r>
            <a:r>
              <a:rPr lang="it-IT" sz="1200" i="1" dirty="0">
                <a:latin typeface="Century Gothic" panose="020B0502020202020204" pitchFamily="34" charset="0"/>
                <a:ea typeface="Gadugi"/>
                <a:cs typeface="Arial"/>
              </a:rPr>
              <a:t>Luoghi in sinergia. Modelli di sviluppo 					innovativo per la crescita sostenibile, 					intelligente e inclusiva delle Valli Seriana e 					di Scalve</a:t>
            </a:r>
          </a:p>
          <a:p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endParaRPr lang="it-IT" sz="1200" i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pPr algn="just">
              <a:spcBef>
                <a:spcPts val="675"/>
              </a:spcBef>
              <a:spcAft>
                <a:spcPts val="675"/>
              </a:spcAft>
            </a:pPr>
            <a:endParaRPr lang="it-IT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296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Aree Interne 2021-2027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F80BBC-D8AD-02A4-304F-1A48A35607A4}"/>
              </a:ext>
            </a:extLst>
          </p:cNvPr>
          <p:cNvSpPr txBox="1"/>
          <p:nvPr/>
        </p:nvSpPr>
        <p:spPr>
          <a:xfrm>
            <a:off x="609600" y="2614057"/>
            <a:ext cx="5280838" cy="2244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11. VALLE BREMBANA E VALTELLINA DI MORBEGNO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</a:rPr>
              <a:t>Area:				</a:t>
            </a:r>
            <a:r>
              <a:rPr lang="it-IT" sz="1200" dirty="0">
                <a:latin typeface="Century Gothic" panose="020B0502020202020204" pitchFamily="34" charset="0"/>
                <a:ea typeface="Gadugi"/>
              </a:rPr>
              <a:t>Regionale</a:t>
            </a:r>
          </a:p>
          <a:p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Capofila: 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			Comunità Montana Valle Brembana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Numero dei comuni:	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62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Titolo Strategia:		</a:t>
            </a:r>
            <a:r>
              <a:rPr lang="it-IT" sz="1200" i="1" dirty="0">
                <a:latin typeface="Century Gothic" panose="020B0502020202020204" pitchFamily="34" charset="0"/>
                <a:ea typeface="Gadugi"/>
                <a:cs typeface="Arial"/>
              </a:rPr>
              <a:t>Un passo che unisce</a:t>
            </a:r>
            <a:endParaRPr lang="it-IT" sz="1200" i="1" dirty="0">
              <a:solidFill>
                <a:srgbClr val="FF0000"/>
              </a:solidFill>
              <a:latin typeface="Century Gothic" panose="020B0502020202020204" pitchFamily="34" charset="0"/>
              <a:ea typeface="Gadugi"/>
              <a:cs typeface="Arial"/>
            </a:endParaRPr>
          </a:p>
          <a:p>
            <a:endParaRPr lang="it-IT" sz="1200" i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pPr algn="just">
              <a:spcBef>
                <a:spcPts val="675"/>
              </a:spcBef>
              <a:spcAft>
                <a:spcPts val="675"/>
              </a:spcAft>
            </a:pPr>
            <a:endParaRPr lang="it-IT" sz="1200" dirty="0">
              <a:latin typeface="Century Gothic" panose="020B0502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7B23F29-100A-E05B-2202-2EAB77E8E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32644"/>
          <a:stretch/>
        </p:blipFill>
        <p:spPr>
          <a:xfrm>
            <a:off x="6096000" y="1025058"/>
            <a:ext cx="3232150" cy="486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10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Aree Interne 2021-2027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F80BBC-D8AD-02A4-304F-1A48A35607A4}"/>
              </a:ext>
            </a:extLst>
          </p:cNvPr>
          <p:cNvSpPr txBox="1"/>
          <p:nvPr/>
        </p:nvSpPr>
        <p:spPr>
          <a:xfrm>
            <a:off x="609600" y="2614057"/>
            <a:ext cx="5280838" cy="2244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12. LOMELLINA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</a:rPr>
              <a:t>Area:				</a:t>
            </a:r>
            <a:r>
              <a:rPr lang="it-IT" sz="1200" dirty="0">
                <a:latin typeface="Century Gothic" panose="020B0502020202020204" pitchFamily="34" charset="0"/>
                <a:ea typeface="Gadugi"/>
              </a:rPr>
              <a:t>Regionale</a:t>
            </a:r>
          </a:p>
          <a:p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Capofila: 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			Comune di Mortara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Numero dei comuni:	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43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Titolo Strategia:		</a:t>
            </a:r>
            <a:r>
              <a:rPr lang="it-IT" sz="1200" i="1" dirty="0">
                <a:latin typeface="Century Gothic" panose="020B0502020202020204" pitchFamily="34" charset="0"/>
                <a:ea typeface="Gadugi"/>
                <a:cs typeface="Arial"/>
              </a:rPr>
              <a:t>Scintille per una crescita felice</a:t>
            </a:r>
          </a:p>
          <a:p>
            <a:endParaRPr lang="it-IT" sz="1200" i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pPr algn="just">
              <a:spcBef>
                <a:spcPts val="675"/>
              </a:spcBef>
              <a:spcAft>
                <a:spcPts val="675"/>
              </a:spcAft>
            </a:pPr>
            <a:endParaRPr lang="it-IT" sz="1200" dirty="0">
              <a:latin typeface="Century Gothic" panose="020B0502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AEB8594-BD3B-174F-0E8A-E32574F39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" r="22612" b="625"/>
          <a:stretch/>
        </p:blipFill>
        <p:spPr>
          <a:xfrm>
            <a:off x="6096000" y="994634"/>
            <a:ext cx="5330580" cy="486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90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Aree Interne 2021-2027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F80BBC-D8AD-02A4-304F-1A48A35607A4}"/>
              </a:ext>
            </a:extLst>
          </p:cNvPr>
          <p:cNvSpPr txBox="1"/>
          <p:nvPr/>
        </p:nvSpPr>
        <p:spPr>
          <a:xfrm>
            <a:off x="609600" y="2614057"/>
            <a:ext cx="5280838" cy="261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13. LAGHI BERGAMASCHI E SEBINO BRESCIANO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</a:rPr>
              <a:t>Area:				</a:t>
            </a:r>
            <a:r>
              <a:rPr lang="it-IT" sz="1200" dirty="0">
                <a:latin typeface="Century Gothic" panose="020B0502020202020204" pitchFamily="34" charset="0"/>
                <a:ea typeface="Gadugi"/>
              </a:rPr>
              <a:t>Regionale</a:t>
            </a:r>
          </a:p>
          <a:p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Capofila: 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			Comunità Montana Laghi Bergamaschi 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Numero dei comuni:	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47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Titolo Strategia:		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Riflessi di sostenibilità: sviluppo socio-						economico per il benessere dei laghi e 					delle valli</a:t>
            </a:r>
          </a:p>
          <a:p>
            <a:endParaRPr lang="it-IT" sz="1200" i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pPr algn="just">
              <a:spcBef>
                <a:spcPts val="675"/>
              </a:spcBef>
              <a:spcAft>
                <a:spcPts val="675"/>
              </a:spcAft>
            </a:pPr>
            <a:endParaRPr lang="it-IT" sz="1200" dirty="0">
              <a:latin typeface="Century Gothic" panose="020B0502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42B52E7-4279-B79A-D90D-DEB6473AF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6" t="17394" r="29304" b="8004"/>
          <a:stretch/>
        </p:blipFill>
        <p:spPr>
          <a:xfrm>
            <a:off x="6096000" y="1022540"/>
            <a:ext cx="5486400" cy="48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53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Aree Interne 2021-2027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F80BBC-D8AD-02A4-304F-1A48A35607A4}"/>
              </a:ext>
            </a:extLst>
          </p:cNvPr>
          <p:cNvSpPr txBox="1"/>
          <p:nvPr/>
        </p:nvSpPr>
        <p:spPr>
          <a:xfrm>
            <a:off x="609600" y="2614057"/>
            <a:ext cx="5280838" cy="2798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14. LARIO ORIENTALE - VALLE S. MARTINO E VALLE IMAGNA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</a:rPr>
              <a:t>Area:				</a:t>
            </a:r>
            <a:r>
              <a:rPr lang="it-IT" sz="1200" dirty="0">
                <a:latin typeface="Century Gothic" panose="020B0502020202020204" pitchFamily="34" charset="0"/>
                <a:ea typeface="Gadugi"/>
              </a:rPr>
              <a:t>Regionale</a:t>
            </a:r>
          </a:p>
          <a:p>
            <a:endParaRPr lang="it-IT" sz="1200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Capofila: 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			Comunità Montana Lario Orientale - Valle S. 				Martino 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Numero dei comuni:	</a:t>
            </a:r>
            <a:r>
              <a:rPr lang="it-IT" sz="1200" dirty="0">
                <a:latin typeface="Century Gothic" panose="020B0502020202020204" pitchFamily="34" charset="0"/>
                <a:ea typeface="Gadugi"/>
                <a:cs typeface="Arial"/>
              </a:rPr>
              <a:t>41</a:t>
            </a:r>
          </a:p>
          <a:p>
            <a:endParaRPr lang="it-IT" sz="1200" b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r>
              <a:rPr lang="it-IT" sz="1200" b="1" dirty="0">
                <a:latin typeface="Century Gothic" panose="020B0502020202020204" pitchFamily="34" charset="0"/>
                <a:ea typeface="Gadugi"/>
                <a:cs typeface="Arial"/>
              </a:rPr>
              <a:t>Titolo Strategia:		</a:t>
            </a:r>
            <a:r>
              <a:rPr lang="it-IT" sz="1200" i="1" dirty="0">
                <a:latin typeface="Century Gothic" panose="020B0502020202020204" pitchFamily="34" charset="0"/>
                <a:ea typeface="Gadugi"/>
                <a:cs typeface="Arial"/>
              </a:rPr>
              <a:t>Reti di prossimità – Spazi e servizi inclusivi per 				il benessere delle comunità e la 						valorizzazione dei territori</a:t>
            </a:r>
          </a:p>
          <a:p>
            <a:endParaRPr lang="it-IT" sz="1200" i="1" dirty="0">
              <a:latin typeface="Century Gothic" panose="020B0502020202020204" pitchFamily="34" charset="0"/>
              <a:ea typeface="Gadugi"/>
              <a:cs typeface="Arial"/>
            </a:endParaRPr>
          </a:p>
          <a:p>
            <a:pPr algn="just">
              <a:spcBef>
                <a:spcPts val="675"/>
              </a:spcBef>
              <a:spcAft>
                <a:spcPts val="675"/>
              </a:spcAft>
            </a:pPr>
            <a:endParaRPr lang="it-IT" sz="1200" dirty="0">
              <a:latin typeface="Century Gothic" panose="020B0502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57730DC-976F-BBF9-3531-B4EF21A71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0" t="21096" r="23344" b="5434"/>
          <a:stretch/>
        </p:blipFill>
        <p:spPr>
          <a:xfrm>
            <a:off x="6096000" y="1023800"/>
            <a:ext cx="5330580" cy="486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83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58DA36-1991-BECA-B53A-4D8716203D0C}"/>
              </a:ext>
            </a:extLst>
          </p:cNvPr>
          <p:cNvSpPr txBox="1"/>
          <p:nvPr/>
        </p:nvSpPr>
        <p:spPr>
          <a:xfrm>
            <a:off x="606426" y="2150073"/>
            <a:ext cx="11029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entury Gothic" panose="020B0502020202020204" pitchFamily="34" charset="0"/>
              </a:rPr>
              <a:t>Grazie per l’attenzione</a:t>
            </a:r>
          </a:p>
          <a:p>
            <a:pPr algn="ctr"/>
            <a:endParaRPr lang="it-IT" dirty="0">
              <a:latin typeface="Century Gothic" panose="020B0502020202020204" pitchFamily="34" charset="0"/>
            </a:endParaRPr>
          </a:p>
          <a:p>
            <a:pPr algn="ctr"/>
            <a:endParaRPr lang="it-IT" dirty="0">
              <a:latin typeface="Century Gothic" panose="020B0502020202020204" pitchFamily="34" charset="0"/>
            </a:endParaRPr>
          </a:p>
          <a:p>
            <a:pPr algn="ctr"/>
            <a:endParaRPr lang="it-IT" dirty="0">
              <a:latin typeface="Century Gothic" panose="020B0502020202020204" pitchFamily="34" charset="0"/>
            </a:endParaRPr>
          </a:p>
          <a:p>
            <a:pPr algn="ctr"/>
            <a:endParaRPr lang="it-IT" dirty="0">
              <a:latin typeface="Century Gothic" panose="020B0502020202020204" pitchFamily="34" charset="0"/>
            </a:endParaRPr>
          </a:p>
          <a:p>
            <a:pPr algn="ctr"/>
            <a:endParaRPr lang="it-IT" dirty="0">
              <a:latin typeface="Century Gothic" panose="020B0502020202020204" pitchFamily="34" charset="0"/>
            </a:endParaRPr>
          </a:p>
          <a:p>
            <a:pPr algn="ctr"/>
            <a:endParaRPr lang="it-IT" dirty="0">
              <a:latin typeface="Century Gothic" panose="020B0502020202020204" pitchFamily="34" charset="0"/>
            </a:endParaRPr>
          </a:p>
          <a:p>
            <a:pPr algn="ctr"/>
            <a:r>
              <a:rPr lang="it-IT" b="1" dirty="0">
                <a:solidFill>
                  <a:srgbClr val="297A38"/>
                </a:solidFill>
                <a:latin typeface="Century Gothic" panose="020B0502020202020204" pitchFamily="34" charset="0"/>
              </a:rPr>
              <a:t>www.fesr.regione.lombardia.it</a:t>
            </a:r>
            <a:endParaRPr lang="it-IT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889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Aree Interne 2021-2027</a:t>
            </a:r>
          </a:p>
          <a:p>
            <a:pPr algn="r"/>
            <a:endParaRPr lang="it-IT" dirty="0">
              <a:solidFill>
                <a:srgbClr val="00723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6010139E-E506-930D-AC0B-4FF63139C5AE}"/>
              </a:ext>
            </a:extLst>
          </p:cNvPr>
          <p:cNvSpPr/>
          <p:nvPr/>
        </p:nvSpPr>
        <p:spPr>
          <a:xfrm>
            <a:off x="605082" y="3865322"/>
            <a:ext cx="1251159" cy="292142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350" b="1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3CDB7D0-824C-E16A-FE5C-9FC05E69CF40}"/>
              </a:ext>
            </a:extLst>
          </p:cNvPr>
          <p:cNvSpPr/>
          <p:nvPr/>
        </p:nvSpPr>
        <p:spPr>
          <a:xfrm>
            <a:off x="552450" y="1899851"/>
            <a:ext cx="1303791" cy="277964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350" b="1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Immagine 6" descr="Immagine che contiene mappa&#10;&#10;Descrizione generata automaticamente">
            <a:extLst>
              <a:ext uri="{FF2B5EF4-FFF2-40B4-BE49-F238E27FC236}">
                <a16:creationId xmlns:a16="http://schemas.microsoft.com/office/drawing/2014/main" id="{A5B7B024-82B7-9C15-AE8C-1492844037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65" t="4510" r="12855" b="45973"/>
          <a:stretch/>
        </p:blipFill>
        <p:spPr>
          <a:xfrm>
            <a:off x="6104514" y="1084506"/>
            <a:ext cx="5195600" cy="4803793"/>
          </a:xfrm>
          <a:prstGeom prst="rect">
            <a:avLst/>
          </a:prstGeom>
        </p:spPr>
      </p:pic>
      <p:grpSp>
        <p:nvGrpSpPr>
          <p:cNvPr id="32" name="Gruppo 31">
            <a:extLst>
              <a:ext uri="{FF2B5EF4-FFF2-40B4-BE49-F238E27FC236}">
                <a16:creationId xmlns:a16="http://schemas.microsoft.com/office/drawing/2014/main" id="{57C9608E-99FC-DF78-8915-E054DB83DF04}"/>
              </a:ext>
            </a:extLst>
          </p:cNvPr>
          <p:cNvGrpSpPr/>
          <p:nvPr/>
        </p:nvGrpSpPr>
        <p:grpSpPr>
          <a:xfrm>
            <a:off x="606599" y="2251516"/>
            <a:ext cx="180000" cy="1553881"/>
            <a:chOff x="539750" y="2229817"/>
            <a:chExt cx="180000" cy="1553881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C652B8A9-88D3-1BD0-D90B-3B74A5C6D8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9750" y="2229817"/>
              <a:ext cx="180000" cy="180000"/>
            </a:xfrm>
            <a:prstGeom prst="rect">
              <a:avLst/>
            </a:prstGeom>
            <a:solidFill>
              <a:srgbClr val="93B3BE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013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4E1127F-ECAA-B524-4FCF-F2ADD35B2ECC}"/>
                </a:ext>
              </a:extLst>
            </p:cNvPr>
            <p:cNvSpPr/>
            <p:nvPr/>
          </p:nvSpPr>
          <p:spPr>
            <a:xfrm>
              <a:off x="539750" y="2504593"/>
              <a:ext cx="180000" cy="180000"/>
            </a:xfrm>
            <a:prstGeom prst="rect">
              <a:avLst/>
            </a:prstGeom>
            <a:solidFill>
              <a:srgbClr val="6FB6F6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013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B227361F-A56A-D469-498B-CB2D6AD270A7}"/>
                </a:ext>
              </a:extLst>
            </p:cNvPr>
            <p:cNvSpPr/>
            <p:nvPr/>
          </p:nvSpPr>
          <p:spPr>
            <a:xfrm>
              <a:off x="539750" y="2779369"/>
              <a:ext cx="180000" cy="180000"/>
            </a:xfrm>
            <a:prstGeom prst="rect">
              <a:avLst/>
            </a:prstGeom>
            <a:solidFill>
              <a:srgbClr val="6FDEFA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013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1DD81155-12FF-0B07-216C-780C4AC19F18}"/>
                </a:ext>
              </a:extLst>
            </p:cNvPr>
            <p:cNvSpPr/>
            <p:nvPr/>
          </p:nvSpPr>
          <p:spPr>
            <a:xfrm>
              <a:off x="539750" y="3054145"/>
              <a:ext cx="180000" cy="180000"/>
            </a:xfrm>
            <a:prstGeom prst="rect">
              <a:avLst/>
            </a:prstGeom>
            <a:solidFill>
              <a:srgbClr val="CEE8F5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013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0F66386D-7C9D-D260-8F2A-F6AC8EDCD3A3}"/>
                </a:ext>
              </a:extLst>
            </p:cNvPr>
            <p:cNvSpPr/>
            <p:nvPr/>
          </p:nvSpPr>
          <p:spPr>
            <a:xfrm>
              <a:off x="539750" y="3328921"/>
              <a:ext cx="180000" cy="180000"/>
            </a:xfrm>
            <a:prstGeom prst="rect">
              <a:avLst/>
            </a:prstGeom>
            <a:solidFill>
              <a:srgbClr val="69B2D2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013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398E6A6C-3016-893F-C310-E8BA3E8C8079}"/>
                </a:ext>
              </a:extLst>
            </p:cNvPr>
            <p:cNvSpPr/>
            <p:nvPr/>
          </p:nvSpPr>
          <p:spPr>
            <a:xfrm>
              <a:off x="539750" y="3603698"/>
              <a:ext cx="180000" cy="180000"/>
            </a:xfrm>
            <a:prstGeom prst="rect">
              <a:avLst/>
            </a:prstGeom>
            <a:solidFill>
              <a:srgbClr val="A0D5F7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013" dirty="0"/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75C6B092-145E-5154-48DA-E84A9839A414}"/>
              </a:ext>
            </a:extLst>
          </p:cNvPr>
          <p:cNvGrpSpPr/>
          <p:nvPr/>
        </p:nvGrpSpPr>
        <p:grpSpPr>
          <a:xfrm>
            <a:off x="606264" y="4268476"/>
            <a:ext cx="180000" cy="2096035"/>
            <a:chOff x="310121" y="4073135"/>
            <a:chExt cx="180000" cy="2096035"/>
          </a:xfrm>
        </p:grpSpPr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B4B5A0E1-11CB-2B43-350F-E9ED3039B922}"/>
                </a:ext>
              </a:extLst>
            </p:cNvPr>
            <p:cNvSpPr/>
            <p:nvPr/>
          </p:nvSpPr>
          <p:spPr>
            <a:xfrm>
              <a:off x="310121" y="4073135"/>
              <a:ext cx="180000" cy="180000"/>
            </a:xfrm>
            <a:prstGeom prst="rect">
              <a:avLst/>
            </a:prstGeom>
            <a:solidFill>
              <a:srgbClr val="BDDF4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013" dirty="0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72A5C48B-72B3-B206-F9BD-A81B02BE39E3}"/>
                </a:ext>
              </a:extLst>
            </p:cNvPr>
            <p:cNvSpPr/>
            <p:nvPr/>
          </p:nvSpPr>
          <p:spPr>
            <a:xfrm>
              <a:off x="310121" y="5715449"/>
              <a:ext cx="180000" cy="180000"/>
            </a:xfrm>
            <a:prstGeom prst="rect">
              <a:avLst/>
            </a:prstGeom>
            <a:solidFill>
              <a:srgbClr val="B8C6A2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013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12FD487F-61AC-8F2A-B25C-6519B1EB6DA7}"/>
                </a:ext>
              </a:extLst>
            </p:cNvPr>
            <p:cNvSpPr/>
            <p:nvPr/>
          </p:nvSpPr>
          <p:spPr>
            <a:xfrm>
              <a:off x="310121" y="4620573"/>
              <a:ext cx="180000" cy="180000"/>
            </a:xfrm>
            <a:prstGeom prst="rect">
              <a:avLst/>
            </a:prstGeom>
            <a:solidFill>
              <a:srgbClr val="CFD99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013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CB6A3247-8A75-F17D-92B6-80198DA0890E}"/>
                </a:ext>
              </a:extLst>
            </p:cNvPr>
            <p:cNvSpPr/>
            <p:nvPr/>
          </p:nvSpPr>
          <p:spPr>
            <a:xfrm>
              <a:off x="310121" y="4894292"/>
              <a:ext cx="180000" cy="180000"/>
            </a:xfrm>
            <a:prstGeom prst="rect">
              <a:avLst/>
            </a:prstGeom>
            <a:solidFill>
              <a:srgbClr val="C5FB69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013"/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B7F4BB0E-6CFB-6F49-1354-3D024F13D7B8}"/>
                </a:ext>
              </a:extLst>
            </p:cNvPr>
            <p:cNvSpPr/>
            <p:nvPr/>
          </p:nvSpPr>
          <p:spPr>
            <a:xfrm>
              <a:off x="310121" y="5989170"/>
              <a:ext cx="180000" cy="180000"/>
            </a:xfrm>
            <a:prstGeom prst="rect">
              <a:avLst/>
            </a:prstGeom>
            <a:solidFill>
              <a:srgbClr val="DEED78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013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EBC88F6B-F1D3-47F4-CB49-FC0112471F7C}"/>
                </a:ext>
              </a:extLst>
            </p:cNvPr>
            <p:cNvSpPr/>
            <p:nvPr/>
          </p:nvSpPr>
          <p:spPr>
            <a:xfrm>
              <a:off x="310121" y="5168011"/>
              <a:ext cx="180000" cy="180000"/>
            </a:xfrm>
            <a:prstGeom prst="rect">
              <a:avLst/>
            </a:prstGeom>
            <a:solidFill>
              <a:srgbClr val="F1F7D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013" dirty="0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FAD22B16-3088-4FAF-0A91-957193ABA27F}"/>
                </a:ext>
              </a:extLst>
            </p:cNvPr>
            <p:cNvSpPr/>
            <p:nvPr/>
          </p:nvSpPr>
          <p:spPr>
            <a:xfrm>
              <a:off x="310121" y="5441730"/>
              <a:ext cx="180000" cy="180000"/>
            </a:xfrm>
            <a:prstGeom prst="rect">
              <a:avLst/>
            </a:prstGeom>
            <a:solidFill>
              <a:srgbClr val="A1C85E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013"/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3F7BC5B0-0DF7-49FD-8B88-D6A62DAEB7FB}"/>
                </a:ext>
              </a:extLst>
            </p:cNvPr>
            <p:cNvSpPr/>
            <p:nvPr/>
          </p:nvSpPr>
          <p:spPr>
            <a:xfrm>
              <a:off x="310121" y="4346854"/>
              <a:ext cx="180000" cy="180000"/>
            </a:xfrm>
            <a:prstGeom prst="rect">
              <a:avLst/>
            </a:prstGeom>
            <a:solidFill>
              <a:srgbClr val="C7BC4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013"/>
            </a:p>
          </p:txBody>
        </p:sp>
      </p:grpSp>
      <p:sp>
        <p:nvSpPr>
          <p:cNvPr id="24" name="Sottotitolo 2">
            <a:extLst>
              <a:ext uri="{FF2B5EF4-FFF2-40B4-BE49-F238E27FC236}">
                <a16:creationId xmlns:a16="http://schemas.microsoft.com/office/drawing/2014/main" id="{71B1DCC0-7291-810F-06DF-27A43D32845B}"/>
              </a:ext>
            </a:extLst>
          </p:cNvPr>
          <p:cNvSpPr txBox="1">
            <a:spLocks/>
          </p:cNvSpPr>
          <p:nvPr/>
        </p:nvSpPr>
        <p:spPr>
          <a:xfrm>
            <a:off x="865818" y="2187891"/>
            <a:ext cx="4257142" cy="17859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latin typeface="Century Gothic" panose="020B0502020202020204" pitchFamily="34" charset="0"/>
                <a:cs typeface="+mn-cs"/>
              </a:rPr>
              <a:t>Valchiavenna</a:t>
            </a:r>
            <a:endParaRPr lang="en-US" sz="1200" dirty="0">
              <a:cs typeface="+mn-cs"/>
            </a:endParaRPr>
          </a:p>
          <a:p>
            <a:pPr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latin typeface="Century Gothic" panose="020B0502020202020204" pitchFamily="34" charset="0"/>
                <a:cs typeface="+mn-cs"/>
              </a:rPr>
              <a:t>Appennino Lombardo – Alto Oltrepò Pavese</a:t>
            </a:r>
          </a:p>
          <a:p>
            <a:pPr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latin typeface="Century Gothic" panose="020B0502020202020204" pitchFamily="34" charset="0"/>
                <a:cs typeface="+mn-cs"/>
              </a:rPr>
              <a:t>Alto Lago di Como e Valli del Lario</a:t>
            </a:r>
          </a:p>
          <a:p>
            <a:pPr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latin typeface="Century Gothic" panose="020B0502020202020204" pitchFamily="34" charset="0"/>
                <a:cs typeface="+mn-cs"/>
              </a:rPr>
              <a:t>Lario </a:t>
            </a:r>
            <a:r>
              <a:rPr lang="it-IT" sz="1200" dirty="0" err="1">
                <a:latin typeface="Century Gothic" panose="020B0502020202020204" pitchFamily="34" charset="0"/>
                <a:cs typeface="+mn-cs"/>
              </a:rPr>
              <a:t>Intelvese</a:t>
            </a:r>
            <a:r>
              <a:rPr lang="it-IT" sz="1200" dirty="0">
                <a:latin typeface="Century Gothic" panose="020B0502020202020204" pitchFamily="34" charset="0"/>
                <a:cs typeface="+mn-cs"/>
              </a:rPr>
              <a:t> e Valli Lario Ceresio</a:t>
            </a:r>
          </a:p>
          <a:p>
            <a:pPr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latin typeface="Century Gothic" panose="020B0502020202020204" pitchFamily="34" charset="0"/>
                <a:cs typeface="+mn-cs"/>
              </a:rPr>
              <a:t>Valcamonica</a:t>
            </a:r>
          </a:p>
          <a:p>
            <a:pPr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latin typeface="Century Gothic" panose="020B0502020202020204" pitchFamily="34" charset="0"/>
                <a:cs typeface="+mn-cs"/>
              </a:rPr>
              <a:t>Valtrompia</a:t>
            </a:r>
          </a:p>
        </p:txBody>
      </p:sp>
      <p:sp>
        <p:nvSpPr>
          <p:cNvPr id="25" name="Sottotitolo 2">
            <a:extLst>
              <a:ext uri="{FF2B5EF4-FFF2-40B4-BE49-F238E27FC236}">
                <a16:creationId xmlns:a16="http://schemas.microsoft.com/office/drawing/2014/main" id="{BBF99F5F-BCAE-3A3D-C19F-2918458CF53E}"/>
              </a:ext>
            </a:extLst>
          </p:cNvPr>
          <p:cNvSpPr txBox="1">
            <a:spLocks/>
          </p:cNvSpPr>
          <p:nvPr/>
        </p:nvSpPr>
        <p:spPr>
          <a:xfrm>
            <a:off x="914011" y="4198167"/>
            <a:ext cx="4706385" cy="24940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latin typeface="Century Gothic" panose="020B0502020202020204" pitchFamily="34" charset="0"/>
                <a:cs typeface="+mn-cs"/>
              </a:rPr>
              <a:t>Valsabbia e Alto Garda</a:t>
            </a:r>
            <a:endParaRPr lang="en-US" sz="1200" dirty="0">
              <a:cs typeface="+mn-cs"/>
            </a:endParaRPr>
          </a:p>
          <a:p>
            <a:pPr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dirty="0" err="1">
                <a:latin typeface="Century Gothic" panose="020B0502020202020204" pitchFamily="34" charset="0"/>
                <a:cs typeface="+mn-cs"/>
              </a:rPr>
              <a:t>Piambello</a:t>
            </a:r>
            <a:r>
              <a:rPr lang="it-IT" sz="1200" dirty="0">
                <a:latin typeface="Century Gothic" panose="020B0502020202020204" pitchFamily="34" charset="0"/>
                <a:cs typeface="+mn-cs"/>
              </a:rPr>
              <a:t> e Valli del Verbano</a:t>
            </a:r>
          </a:p>
          <a:p>
            <a:pPr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latin typeface="Century Gothic" panose="020B0502020202020204" pitchFamily="34" charset="0"/>
                <a:cs typeface="+mn-cs"/>
              </a:rPr>
              <a:t>Oltrepò Mantovano</a:t>
            </a:r>
          </a:p>
          <a:p>
            <a:pPr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latin typeface="Century Gothic" panose="020B0502020202020204" pitchFamily="34" charset="0"/>
                <a:cs typeface="+mn-cs"/>
              </a:rPr>
              <a:t>Valle Seriana e Val di Scalve</a:t>
            </a:r>
          </a:p>
          <a:p>
            <a:pPr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latin typeface="Century Gothic" panose="020B0502020202020204" pitchFamily="34" charset="0"/>
                <a:cs typeface="+mn-cs"/>
              </a:rPr>
              <a:t>Valle Brembana e Valtellina di Morbegno</a:t>
            </a:r>
          </a:p>
          <a:p>
            <a:pPr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latin typeface="Century Gothic" panose="020B0502020202020204" pitchFamily="34" charset="0"/>
                <a:cs typeface="+mn-cs"/>
              </a:rPr>
              <a:t>Lomellina</a:t>
            </a:r>
          </a:p>
          <a:p>
            <a:pPr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latin typeface="Century Gothic" panose="020B0502020202020204" pitchFamily="34" charset="0"/>
                <a:cs typeface="+mn-cs"/>
              </a:rPr>
              <a:t>Laghi Bergamaschi e Sebino Bresciano</a:t>
            </a:r>
          </a:p>
          <a:p>
            <a:pPr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latin typeface="Century Gothic" panose="020B0502020202020204" pitchFamily="34" charset="0"/>
                <a:cs typeface="+mn-cs"/>
              </a:rPr>
              <a:t>Lario Orientale – Valle S. Martino e Valle Imagna</a:t>
            </a:r>
          </a:p>
        </p:txBody>
      </p:sp>
      <p:sp>
        <p:nvSpPr>
          <p:cNvPr id="26" name="Sottotitolo 2">
            <a:extLst>
              <a:ext uri="{FF2B5EF4-FFF2-40B4-BE49-F238E27FC236}">
                <a16:creationId xmlns:a16="http://schemas.microsoft.com/office/drawing/2014/main" id="{E9EE4091-7C92-7147-7BA8-4F4C08167042}"/>
              </a:ext>
            </a:extLst>
          </p:cNvPr>
          <p:cNvSpPr txBox="1">
            <a:spLocks/>
          </p:cNvSpPr>
          <p:nvPr/>
        </p:nvSpPr>
        <p:spPr>
          <a:xfrm>
            <a:off x="552450" y="4198167"/>
            <a:ext cx="287628" cy="24940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7</a:t>
            </a:r>
            <a:endParaRPr lang="en-US" sz="1200" b="1" dirty="0">
              <a:latin typeface="Century Gothic" panose="020B0502020202020204" pitchFamily="34" charset="0"/>
              <a:cs typeface="+mn-cs"/>
            </a:endParaRPr>
          </a:p>
          <a:p>
            <a:pPr algn="ctr"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8</a:t>
            </a:r>
          </a:p>
          <a:p>
            <a:pPr algn="ctr"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9</a:t>
            </a:r>
          </a:p>
          <a:p>
            <a:pPr algn="ctr"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10</a:t>
            </a:r>
          </a:p>
          <a:p>
            <a:pPr algn="ctr"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11</a:t>
            </a:r>
          </a:p>
          <a:p>
            <a:pPr algn="ctr"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12</a:t>
            </a:r>
          </a:p>
          <a:p>
            <a:pPr algn="ctr"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13</a:t>
            </a:r>
          </a:p>
          <a:p>
            <a:pPr algn="ctr"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14</a:t>
            </a:r>
          </a:p>
        </p:txBody>
      </p:sp>
      <p:sp>
        <p:nvSpPr>
          <p:cNvPr id="27" name="Sottotitolo 2">
            <a:extLst>
              <a:ext uri="{FF2B5EF4-FFF2-40B4-BE49-F238E27FC236}">
                <a16:creationId xmlns:a16="http://schemas.microsoft.com/office/drawing/2014/main" id="{91885CB5-5955-BEE5-09CF-C2468C3482A4}"/>
              </a:ext>
            </a:extLst>
          </p:cNvPr>
          <p:cNvSpPr txBox="1">
            <a:spLocks/>
          </p:cNvSpPr>
          <p:nvPr/>
        </p:nvSpPr>
        <p:spPr>
          <a:xfrm>
            <a:off x="636989" y="2187891"/>
            <a:ext cx="119219" cy="17287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1</a:t>
            </a:r>
            <a:endParaRPr lang="en-US" sz="1200" b="1" dirty="0">
              <a:latin typeface="Century Gothic" panose="020B0502020202020204" pitchFamily="34" charset="0"/>
              <a:cs typeface="+mn-cs"/>
            </a:endParaRPr>
          </a:p>
          <a:p>
            <a:pPr algn="ctr"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2</a:t>
            </a:r>
          </a:p>
          <a:p>
            <a:pPr algn="ctr"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3</a:t>
            </a:r>
          </a:p>
          <a:p>
            <a:pPr algn="ctr"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4</a:t>
            </a:r>
          </a:p>
          <a:p>
            <a:pPr algn="ctr"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5</a:t>
            </a:r>
          </a:p>
          <a:p>
            <a:pPr algn="ctr" defTabSz="257175">
              <a:lnSpc>
                <a:spcPct val="1500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6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C1FAC87-852E-D99F-2FAE-6FC014B89E67}"/>
              </a:ext>
            </a:extLst>
          </p:cNvPr>
          <p:cNvSpPr txBox="1"/>
          <p:nvPr/>
        </p:nvSpPr>
        <p:spPr>
          <a:xfrm>
            <a:off x="610787" y="871996"/>
            <a:ext cx="5543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14 Aree Interne</a:t>
            </a: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, 6 aree SNAI, di cui 3 in continuità con 14-20 e 8 regionali</a:t>
            </a:r>
          </a:p>
          <a:p>
            <a:pPr rtl="0"/>
            <a:r>
              <a:rPr lang="it-IT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488 Comuni, </a:t>
            </a: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di cui 428 con meno di 5.000 abitanti (198 comuni con meno di 1.000 abitanti) </a:t>
            </a:r>
          </a:p>
          <a:p>
            <a:pPr rtl="0"/>
            <a:r>
              <a:rPr lang="it-IT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1.169.013 abitanti </a:t>
            </a: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al 1° gennaio 2023</a:t>
            </a:r>
          </a:p>
        </p:txBody>
      </p:sp>
      <p:sp>
        <p:nvSpPr>
          <p:cNvPr id="29" name="Sottotitolo 2">
            <a:extLst>
              <a:ext uri="{FF2B5EF4-FFF2-40B4-BE49-F238E27FC236}">
                <a16:creationId xmlns:a16="http://schemas.microsoft.com/office/drawing/2014/main" id="{1B9B032E-8F1E-17FE-857D-9814C8638AE4}"/>
              </a:ext>
            </a:extLst>
          </p:cNvPr>
          <p:cNvSpPr txBox="1">
            <a:spLocks/>
          </p:cNvSpPr>
          <p:nvPr/>
        </p:nvSpPr>
        <p:spPr>
          <a:xfrm>
            <a:off x="552450" y="1949265"/>
            <a:ext cx="1303792" cy="1582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1200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Aree SNAI</a:t>
            </a:r>
          </a:p>
        </p:txBody>
      </p:sp>
      <p:sp>
        <p:nvSpPr>
          <p:cNvPr id="30" name="Sottotitolo 2">
            <a:extLst>
              <a:ext uri="{FF2B5EF4-FFF2-40B4-BE49-F238E27FC236}">
                <a16:creationId xmlns:a16="http://schemas.microsoft.com/office/drawing/2014/main" id="{1B88268D-5EB1-142D-450D-B0C073FF8CC9}"/>
              </a:ext>
            </a:extLst>
          </p:cNvPr>
          <p:cNvSpPr txBox="1">
            <a:spLocks/>
          </p:cNvSpPr>
          <p:nvPr/>
        </p:nvSpPr>
        <p:spPr>
          <a:xfrm>
            <a:off x="634002" y="3927449"/>
            <a:ext cx="1207275" cy="1513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1200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Aree regionali</a:t>
            </a:r>
          </a:p>
        </p:txBody>
      </p:sp>
    </p:spTree>
    <p:extLst>
      <p:ext uri="{BB962C8B-B14F-4D97-AF65-F5344CB8AC3E}">
        <p14:creationId xmlns:p14="http://schemas.microsoft.com/office/powerpoint/2010/main" val="3749290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Aree Interne 2021-2027</a:t>
            </a:r>
          </a:p>
        </p:txBody>
      </p:sp>
      <p:grpSp>
        <p:nvGrpSpPr>
          <p:cNvPr id="65" name="Gruppo 64">
            <a:extLst>
              <a:ext uri="{FF2B5EF4-FFF2-40B4-BE49-F238E27FC236}">
                <a16:creationId xmlns:a16="http://schemas.microsoft.com/office/drawing/2014/main" id="{A70EAE03-7F99-135D-8857-BF30F271251C}"/>
              </a:ext>
            </a:extLst>
          </p:cNvPr>
          <p:cNvGrpSpPr/>
          <p:nvPr/>
        </p:nvGrpSpPr>
        <p:grpSpPr>
          <a:xfrm>
            <a:off x="640863" y="840747"/>
            <a:ext cx="10998687" cy="5227220"/>
            <a:chOff x="740863" y="1181211"/>
            <a:chExt cx="6256701" cy="3740276"/>
          </a:xfrm>
        </p:grpSpPr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id="{7247A82E-24A8-EB83-0514-B20C06187020}"/>
                </a:ext>
              </a:extLst>
            </p:cNvPr>
            <p:cNvSpPr/>
            <p:nvPr/>
          </p:nvSpPr>
          <p:spPr>
            <a:xfrm rot="16200000">
              <a:off x="414851" y="1514472"/>
              <a:ext cx="1036805" cy="38478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AA85EA5E-8428-002F-FC5E-3C2C78C0D9A8}"/>
                </a:ext>
              </a:extLst>
            </p:cNvPr>
            <p:cNvSpPr/>
            <p:nvPr/>
          </p:nvSpPr>
          <p:spPr>
            <a:xfrm rot="16200000">
              <a:off x="317024" y="3030950"/>
              <a:ext cx="1232458" cy="384780"/>
            </a:xfrm>
            <a:prstGeom prst="round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/>
              <a:endParaRPr lang="it-IT" sz="1200" b="1" kern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0DC0A803-CA79-AE79-52F7-5338705774C9}"/>
                </a:ext>
              </a:extLst>
            </p:cNvPr>
            <p:cNvSpPr txBox="1"/>
            <p:nvPr/>
          </p:nvSpPr>
          <p:spPr>
            <a:xfrm rot="16200000">
              <a:off x="311796" y="3077236"/>
              <a:ext cx="1240575" cy="26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AREE</a:t>
              </a:r>
            </a:p>
            <a:p>
              <a:pPr algn="ctr"/>
              <a:r>
                <a:rPr lang="it-IT" sz="12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REGIONALI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974C8AF-7F73-C4A5-60F9-22FC7C002E74}"/>
                </a:ext>
              </a:extLst>
            </p:cNvPr>
            <p:cNvSpPr txBox="1"/>
            <p:nvPr/>
          </p:nvSpPr>
          <p:spPr>
            <a:xfrm rot="16200000">
              <a:off x="415946" y="1568303"/>
              <a:ext cx="1036806" cy="26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AREE</a:t>
              </a:r>
            </a:p>
            <a:p>
              <a:pPr algn="ctr"/>
              <a:r>
                <a:rPr lang="it-IT" sz="12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SNAI</a:t>
              </a:r>
            </a:p>
          </p:txBody>
        </p: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0429CB47-A5EB-48C6-7F28-6D59BB210102}"/>
                </a:ext>
              </a:extLst>
            </p:cNvPr>
            <p:cNvGrpSpPr/>
            <p:nvPr/>
          </p:nvGrpSpPr>
          <p:grpSpPr>
            <a:xfrm>
              <a:off x="1304190" y="3971537"/>
              <a:ext cx="5457630" cy="949950"/>
              <a:chOff x="580495" y="4905791"/>
              <a:chExt cx="7276839" cy="1266600"/>
            </a:xfrm>
          </p:grpSpPr>
          <p:sp>
            <p:nvSpPr>
              <p:cNvPr id="10" name="Rettangolo con angoli arrotondati 9">
                <a:extLst>
                  <a:ext uri="{FF2B5EF4-FFF2-40B4-BE49-F238E27FC236}">
                    <a16:creationId xmlns:a16="http://schemas.microsoft.com/office/drawing/2014/main" id="{BD66330C-9173-44C2-63E9-BC2399340518}"/>
                  </a:ext>
                </a:extLst>
              </p:cNvPr>
              <p:cNvSpPr/>
              <p:nvPr/>
            </p:nvSpPr>
            <p:spPr>
              <a:xfrm>
                <a:off x="580495" y="4905791"/>
                <a:ext cx="7276839" cy="1266600"/>
              </a:xfrm>
              <a:prstGeom prst="roundRect">
                <a:avLst/>
              </a:prstGeom>
              <a:solidFill>
                <a:srgbClr val="ECEC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Parentesi graffa chiusa 11">
                <a:extLst>
                  <a:ext uri="{FF2B5EF4-FFF2-40B4-BE49-F238E27FC236}">
                    <a16:creationId xmlns:a16="http://schemas.microsoft.com/office/drawing/2014/main" id="{B1CA8720-22DA-41A6-7FAE-F1F4197D244A}"/>
                  </a:ext>
                </a:extLst>
              </p:cNvPr>
              <p:cNvSpPr/>
              <p:nvPr/>
            </p:nvSpPr>
            <p:spPr>
              <a:xfrm>
                <a:off x="4443814" y="5072385"/>
                <a:ext cx="437011" cy="940413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12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36825886-7241-F90D-255D-95291BF73F0B}"/>
                  </a:ext>
                </a:extLst>
              </p:cNvPr>
              <p:cNvSpPr txBox="1"/>
              <p:nvPr/>
            </p:nvSpPr>
            <p:spPr>
              <a:xfrm>
                <a:off x="4880825" y="5325702"/>
                <a:ext cx="2856413" cy="440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b="1" u="sng" dirty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Totale 196.000.000 </a:t>
                </a:r>
                <a:r>
                  <a:rPr lang="it-IT" altLang="it-IT" sz="1200" u="sng" dirty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€ </a:t>
                </a:r>
              </a:p>
              <a:p>
                <a:pPr algn="ctr"/>
                <a:r>
                  <a:rPr lang="it-IT" altLang="it-IT" sz="1200" dirty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(14 MLN€ per area)</a:t>
                </a:r>
                <a:r>
                  <a:rPr lang="it-IT" sz="1200" dirty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 </a:t>
                </a:r>
              </a:p>
            </p:txBody>
          </p:sp>
        </p:grp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575A5177-354B-D57F-F355-BA433A328FA1}"/>
                </a:ext>
              </a:extLst>
            </p:cNvPr>
            <p:cNvCxnSpPr>
              <a:cxnSpLocks/>
            </p:cNvCxnSpPr>
            <p:nvPr/>
          </p:nvCxnSpPr>
          <p:spPr>
            <a:xfrm>
              <a:off x="740863" y="2422630"/>
              <a:ext cx="1103291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B6CE7DF9-8A6A-DAA8-248A-4DD27BC22750}"/>
                </a:ext>
              </a:extLst>
            </p:cNvPr>
            <p:cNvSpPr/>
            <p:nvPr/>
          </p:nvSpPr>
          <p:spPr>
            <a:xfrm>
              <a:off x="1297902" y="2641211"/>
              <a:ext cx="1387888" cy="1196177"/>
            </a:xfrm>
            <a:prstGeom prst="round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17" name="Rettangolo con angoli arrotondati 16">
              <a:extLst>
                <a:ext uri="{FF2B5EF4-FFF2-40B4-BE49-F238E27FC236}">
                  <a16:creationId xmlns:a16="http://schemas.microsoft.com/office/drawing/2014/main" id="{C68C7DBE-C5ED-3810-3A71-61E415B2EE60}"/>
                </a:ext>
              </a:extLst>
            </p:cNvPr>
            <p:cNvSpPr/>
            <p:nvPr/>
          </p:nvSpPr>
          <p:spPr>
            <a:xfrm>
              <a:off x="1302618" y="1188461"/>
              <a:ext cx="1379155" cy="1036805"/>
            </a:xfrm>
            <a:prstGeom prst="round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881178F8-42E0-AB1C-FC8F-97EBAE65D594}"/>
                </a:ext>
              </a:extLst>
            </p:cNvPr>
            <p:cNvSpPr txBox="1"/>
            <p:nvPr/>
          </p:nvSpPr>
          <p:spPr>
            <a:xfrm>
              <a:off x="1390196" y="2238149"/>
              <a:ext cx="1314450" cy="330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FESR</a:t>
              </a:r>
            </a:p>
            <a:p>
              <a:pPr algn="ctr"/>
              <a:r>
                <a:rPr lang="it-IT" sz="1200" b="1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21-27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E031DFD4-27CF-0C32-8DC1-9DBA7664EAB0}"/>
                </a:ext>
              </a:extLst>
            </p:cNvPr>
            <p:cNvSpPr txBox="1"/>
            <p:nvPr/>
          </p:nvSpPr>
          <p:spPr>
            <a:xfrm>
              <a:off x="2972789" y="2238149"/>
              <a:ext cx="733063" cy="330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FSE+</a:t>
              </a:r>
            </a:p>
            <a:p>
              <a:pPr algn="ctr"/>
              <a:r>
                <a:rPr lang="it-IT" sz="1200" b="1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21-27</a:t>
              </a:r>
            </a:p>
          </p:txBody>
        </p:sp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7B2935B1-75D8-1E10-0419-F9C79F1C4644}"/>
                </a:ext>
              </a:extLst>
            </p:cNvPr>
            <p:cNvSpPr/>
            <p:nvPr/>
          </p:nvSpPr>
          <p:spPr>
            <a:xfrm>
              <a:off x="2887320" y="2632658"/>
              <a:ext cx="880805" cy="1196177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EDAE62F6-D2F8-70B7-D40B-70D34CD4A1A8}"/>
                </a:ext>
              </a:extLst>
            </p:cNvPr>
            <p:cNvSpPr txBox="1"/>
            <p:nvPr/>
          </p:nvSpPr>
          <p:spPr>
            <a:xfrm>
              <a:off x="5025557" y="2238149"/>
              <a:ext cx="909282" cy="330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56633"/>
                  </a:solidFill>
                  <a:latin typeface="Century Gothic" panose="020B0502020202020204" pitchFamily="34" charset="0"/>
                </a:rPr>
                <a:t>Risorse </a:t>
              </a:r>
            </a:p>
            <a:p>
              <a:pPr algn="ctr"/>
              <a:r>
                <a:rPr lang="it-IT" sz="1200" b="1" dirty="0">
                  <a:solidFill>
                    <a:srgbClr val="056633"/>
                  </a:solidFill>
                  <a:latin typeface="Century Gothic" panose="020B0502020202020204" pitchFamily="34" charset="0"/>
                </a:rPr>
                <a:t>Regionali</a:t>
              </a:r>
            </a:p>
          </p:txBody>
        </p:sp>
        <p:sp>
          <p:nvSpPr>
            <p:cNvPr id="22" name="Rettangolo con angoli arrotondati 21">
              <a:extLst>
                <a:ext uri="{FF2B5EF4-FFF2-40B4-BE49-F238E27FC236}">
                  <a16:creationId xmlns:a16="http://schemas.microsoft.com/office/drawing/2014/main" id="{D491D3D6-22E0-2F17-B93F-42406CCF0F9B}"/>
                </a:ext>
              </a:extLst>
            </p:cNvPr>
            <p:cNvSpPr/>
            <p:nvPr/>
          </p:nvSpPr>
          <p:spPr>
            <a:xfrm>
              <a:off x="4955200" y="2632658"/>
              <a:ext cx="1088054" cy="1196177"/>
            </a:xfrm>
            <a:prstGeom prst="roundRect">
              <a:avLst/>
            </a:prstGeom>
            <a:noFill/>
            <a:ln>
              <a:solidFill>
                <a:srgbClr val="05663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23" name="Rettangolo con angoli arrotondati 22">
              <a:extLst>
                <a:ext uri="{FF2B5EF4-FFF2-40B4-BE49-F238E27FC236}">
                  <a16:creationId xmlns:a16="http://schemas.microsoft.com/office/drawing/2014/main" id="{EFCF573A-6240-77B1-34D2-445983749D79}"/>
                </a:ext>
              </a:extLst>
            </p:cNvPr>
            <p:cNvSpPr/>
            <p:nvPr/>
          </p:nvSpPr>
          <p:spPr>
            <a:xfrm>
              <a:off x="4955200" y="1188461"/>
              <a:ext cx="1088054" cy="1036805"/>
            </a:xfrm>
            <a:prstGeom prst="roundRect">
              <a:avLst/>
            </a:prstGeom>
            <a:noFill/>
            <a:ln>
              <a:solidFill>
                <a:srgbClr val="05663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FC08ECED-DA36-9FC3-B84C-39D8F361E98C}"/>
                </a:ext>
              </a:extLst>
            </p:cNvPr>
            <p:cNvSpPr txBox="1"/>
            <p:nvPr/>
          </p:nvSpPr>
          <p:spPr>
            <a:xfrm>
              <a:off x="6233293" y="2238149"/>
              <a:ext cx="617885" cy="330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FEASR</a:t>
              </a:r>
            </a:p>
            <a:p>
              <a:pPr algn="ctr"/>
              <a:r>
                <a:rPr lang="it-IT" sz="1200" b="1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23-27</a:t>
              </a:r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7174B836-A177-422F-0402-21B144815C67}"/>
                </a:ext>
              </a:extLst>
            </p:cNvPr>
            <p:cNvSpPr/>
            <p:nvPr/>
          </p:nvSpPr>
          <p:spPr>
            <a:xfrm>
              <a:off x="6245632" y="1188461"/>
              <a:ext cx="635690" cy="1036805"/>
            </a:xfrm>
            <a:prstGeom prst="round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26" name="Rettangolo con angoli arrotondati 25">
              <a:extLst>
                <a:ext uri="{FF2B5EF4-FFF2-40B4-BE49-F238E27FC236}">
                  <a16:creationId xmlns:a16="http://schemas.microsoft.com/office/drawing/2014/main" id="{97524587-6198-C38E-68CF-8C9C4CB21C65}"/>
                </a:ext>
              </a:extLst>
            </p:cNvPr>
            <p:cNvSpPr/>
            <p:nvPr/>
          </p:nvSpPr>
          <p:spPr>
            <a:xfrm>
              <a:off x="6245632" y="2626924"/>
              <a:ext cx="635690" cy="1202781"/>
            </a:xfrm>
            <a:prstGeom prst="round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27" name="Rettangolo con angoli arrotondati 26">
              <a:extLst>
                <a:ext uri="{FF2B5EF4-FFF2-40B4-BE49-F238E27FC236}">
                  <a16:creationId xmlns:a16="http://schemas.microsoft.com/office/drawing/2014/main" id="{9FFAA913-64A3-D92E-E90A-9FD5F88599F7}"/>
                </a:ext>
              </a:extLst>
            </p:cNvPr>
            <p:cNvSpPr/>
            <p:nvPr/>
          </p:nvSpPr>
          <p:spPr>
            <a:xfrm>
              <a:off x="3998242" y="1188461"/>
              <a:ext cx="724661" cy="1036805"/>
            </a:xfrm>
            <a:prstGeom prst="round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E6652F6B-143C-27D9-BF34-A1957BFC51D3}"/>
                </a:ext>
              </a:extLst>
            </p:cNvPr>
            <p:cNvSpPr txBox="1"/>
            <p:nvPr/>
          </p:nvSpPr>
          <p:spPr>
            <a:xfrm>
              <a:off x="3994041" y="2238149"/>
              <a:ext cx="733063" cy="330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>
                  <a:solidFill>
                    <a:schemeClr val="accent5">
                      <a:lumMod val="7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Legge di Stabilità</a:t>
              </a:r>
              <a:endParaRPr lang="it-IT" sz="12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9" name="Connettore diritto 28">
              <a:extLst>
                <a:ext uri="{FF2B5EF4-FFF2-40B4-BE49-F238E27FC236}">
                  <a16:creationId xmlns:a16="http://schemas.microsoft.com/office/drawing/2014/main" id="{28606A3C-3BDB-8A66-360E-384900009FD5}"/>
                </a:ext>
              </a:extLst>
            </p:cNvPr>
            <p:cNvCxnSpPr>
              <a:cxnSpLocks/>
            </p:cNvCxnSpPr>
            <p:nvPr/>
          </p:nvCxnSpPr>
          <p:spPr>
            <a:xfrm>
              <a:off x="2265043" y="2422630"/>
              <a:ext cx="879206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nettore diritto 29">
              <a:extLst>
                <a:ext uri="{FF2B5EF4-FFF2-40B4-BE49-F238E27FC236}">
                  <a16:creationId xmlns:a16="http://schemas.microsoft.com/office/drawing/2014/main" id="{049072AC-3FBA-4542-A82F-27DAEBC3439B}"/>
                </a:ext>
              </a:extLst>
            </p:cNvPr>
            <p:cNvCxnSpPr>
              <a:cxnSpLocks/>
            </p:cNvCxnSpPr>
            <p:nvPr/>
          </p:nvCxnSpPr>
          <p:spPr>
            <a:xfrm>
              <a:off x="3530926" y="2422630"/>
              <a:ext cx="50115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ttore diritto 30">
              <a:extLst>
                <a:ext uri="{FF2B5EF4-FFF2-40B4-BE49-F238E27FC236}">
                  <a16:creationId xmlns:a16="http://schemas.microsoft.com/office/drawing/2014/main" id="{CD0C9E2C-4C9B-25D2-ACF6-279694705B07}"/>
                </a:ext>
              </a:extLst>
            </p:cNvPr>
            <p:cNvCxnSpPr>
              <a:cxnSpLocks/>
            </p:cNvCxnSpPr>
            <p:nvPr/>
          </p:nvCxnSpPr>
          <p:spPr>
            <a:xfrm>
              <a:off x="4658783" y="2422630"/>
              <a:ext cx="58045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ttore diritto 31">
              <a:extLst>
                <a:ext uri="{FF2B5EF4-FFF2-40B4-BE49-F238E27FC236}">
                  <a16:creationId xmlns:a16="http://schemas.microsoft.com/office/drawing/2014/main" id="{BC51621D-BD29-6242-F6F0-BCFC6AD50CCF}"/>
                </a:ext>
              </a:extLst>
            </p:cNvPr>
            <p:cNvCxnSpPr>
              <a:cxnSpLocks/>
            </p:cNvCxnSpPr>
            <p:nvPr/>
          </p:nvCxnSpPr>
          <p:spPr>
            <a:xfrm>
              <a:off x="5842639" y="2422630"/>
              <a:ext cx="49096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FD969520-CBD1-5036-85E3-646CBEF6588E}"/>
                </a:ext>
              </a:extLst>
            </p:cNvPr>
            <p:cNvCxnSpPr>
              <a:cxnSpLocks/>
            </p:cNvCxnSpPr>
            <p:nvPr/>
          </p:nvCxnSpPr>
          <p:spPr>
            <a:xfrm>
              <a:off x="6761820" y="2422630"/>
              <a:ext cx="235744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BB46A7F9-AC34-469A-07FD-3DA0E234C1DC}"/>
                </a:ext>
              </a:extLst>
            </p:cNvPr>
            <p:cNvSpPr txBox="1"/>
            <p:nvPr/>
          </p:nvSpPr>
          <p:spPr>
            <a:xfrm>
              <a:off x="4955198" y="2671887"/>
              <a:ext cx="1088054" cy="1101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Spese per investimenti</a:t>
              </a:r>
            </a:p>
            <a:p>
              <a:pPr algn="ctr"/>
              <a:endParaRPr lang="it-IT" sz="1000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</a:endParaRPr>
            </a:p>
            <a:p>
              <a:pPr algn="ctr"/>
              <a:r>
                <a:rPr lang="it-IT" sz="8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Sviluppo sociale, economico</a:t>
              </a:r>
            </a:p>
            <a:p>
              <a:pPr algn="ctr"/>
              <a:r>
                <a:rPr lang="it-IT" sz="8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e ambientale integrato e inclusivo</a:t>
              </a:r>
            </a:p>
            <a:p>
              <a:pPr algn="ctr"/>
              <a:r>
                <a:rPr lang="it-IT" sz="8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Cultura, patrimonio naturale, turismo sostenibile</a:t>
              </a:r>
              <a:endParaRPr lang="it-IT" sz="800" dirty="0">
                <a:solidFill>
                  <a:srgbClr val="000000"/>
                </a:solidFill>
                <a:highlight>
                  <a:srgbClr val="FFFF00"/>
                </a:highlight>
                <a:latin typeface="Century Gothic" panose="020B0502020202020204" pitchFamily="34" charset="0"/>
              </a:endParaRPr>
            </a:p>
            <a:p>
              <a:pPr algn="ctr"/>
              <a:r>
                <a:rPr lang="it-IT" sz="8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Servizi </a:t>
              </a:r>
            </a:p>
            <a:p>
              <a:pPr algn="ctr"/>
              <a:r>
                <a:rPr lang="it-IT" sz="8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Efficientamento energetico</a:t>
              </a:r>
            </a:p>
            <a:p>
              <a:pPr algn="ctr"/>
              <a:r>
                <a:rPr lang="it-IT" sz="8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Digitalizzazione &amp; Innovazione</a:t>
              </a:r>
            </a:p>
            <a:p>
              <a:pPr algn="ctr"/>
              <a:r>
                <a:rPr lang="it-IT" sz="8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Altro</a:t>
              </a:r>
            </a:p>
            <a:p>
              <a:pPr algn="ctr"/>
              <a:endParaRPr lang="it-IT" sz="1000" i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D0CF3FF8-DD54-C73B-86A2-15F8E13F5007}"/>
                </a:ext>
              </a:extLst>
            </p:cNvPr>
            <p:cNvSpPr txBox="1"/>
            <p:nvPr/>
          </p:nvSpPr>
          <p:spPr>
            <a:xfrm>
              <a:off x="5155811" y="1496169"/>
              <a:ext cx="686828" cy="286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Spese per investimenti</a:t>
              </a:r>
              <a:endParaRPr lang="it-IT" sz="1000" i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BA5CDAA0-BCDB-39FD-58BE-90835A547388}"/>
                </a:ext>
              </a:extLst>
            </p:cNvPr>
            <p:cNvSpPr txBox="1"/>
            <p:nvPr/>
          </p:nvSpPr>
          <p:spPr>
            <a:xfrm>
              <a:off x="1291136" y="2829855"/>
              <a:ext cx="1390637" cy="726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u="sng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Piccole Medie Imprese:</a:t>
              </a:r>
            </a:p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Digitalizzazione &amp; Innovazione</a:t>
              </a:r>
            </a:p>
            <a:p>
              <a:pPr algn="ctr"/>
              <a:endParaRPr lang="it-IT" sz="10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it-IT" sz="1000" u="sng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Efficientamento energetico</a:t>
              </a:r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:</a:t>
              </a:r>
            </a:p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Patrimonio pubblico</a:t>
              </a:r>
            </a:p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Strutture e impianti</a:t>
              </a: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043FD62F-3D46-E302-E28D-5F6270EB9387}"/>
                </a:ext>
              </a:extLst>
            </p:cNvPr>
            <p:cNvSpPr txBox="1"/>
            <p:nvPr/>
          </p:nvSpPr>
          <p:spPr>
            <a:xfrm>
              <a:off x="1336937" y="1220390"/>
              <a:ext cx="1288797" cy="1057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u="sng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Sviluppo sociale, economico</a:t>
              </a:r>
            </a:p>
            <a:p>
              <a:pPr algn="ctr"/>
              <a:r>
                <a:rPr lang="it-IT" sz="1000" u="sng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e ambientale integrato e inclusivo</a:t>
              </a:r>
            </a:p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Cultura, patrimonio naturale, turismo sostenibile</a:t>
              </a:r>
            </a:p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Servizi </a:t>
              </a:r>
            </a:p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Imprenditorialità</a:t>
              </a:r>
            </a:p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Efficientamento energetico</a:t>
              </a:r>
            </a:p>
            <a:p>
              <a:pPr algn="ctr"/>
              <a:endParaRPr lang="it-IT" sz="1000" dirty="0">
                <a:latin typeface="Century Gothic" panose="020B0502020202020204" pitchFamily="34" charset="0"/>
              </a:endParaRP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314E0D27-C811-5F87-60A4-0B35A3D61DE2}"/>
                </a:ext>
              </a:extLst>
            </p:cNvPr>
            <p:cNvSpPr txBox="1"/>
            <p:nvPr/>
          </p:nvSpPr>
          <p:spPr>
            <a:xfrm>
              <a:off x="3998242" y="1311783"/>
              <a:ext cx="728862" cy="726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u="sng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Servizi essenziali:</a:t>
              </a:r>
            </a:p>
            <a:p>
              <a:pPr algn="ctr"/>
              <a:endParaRPr lang="it-IT" sz="10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Mobilità</a:t>
              </a:r>
            </a:p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Istruzione</a:t>
              </a:r>
            </a:p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Sanità</a:t>
              </a:r>
            </a:p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Altro</a:t>
              </a:r>
              <a:endParaRPr lang="it-IT" sz="1000" dirty="0">
                <a:solidFill>
                  <a:srgbClr val="000000"/>
                </a:solidFill>
                <a:highlight>
                  <a:srgbClr val="FFFF00"/>
                </a:highlight>
                <a:latin typeface="Century Gothic" panose="020B0502020202020204" pitchFamily="34" charset="0"/>
              </a:endParaRP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C67E7021-66E8-B3B2-520E-95C3B4F93560}"/>
                </a:ext>
              </a:extLst>
            </p:cNvPr>
            <p:cNvSpPr txBox="1"/>
            <p:nvPr/>
          </p:nvSpPr>
          <p:spPr>
            <a:xfrm>
              <a:off x="2712148" y="2998882"/>
              <a:ext cx="139610" cy="19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latin typeface="Century Gothic" panose="020B0502020202020204" pitchFamily="34" charset="0"/>
                </a:rPr>
                <a:t>+</a:t>
              </a:r>
            </a:p>
          </p:txBody>
        </p:sp>
        <p:cxnSp>
          <p:nvCxnSpPr>
            <p:cNvPr id="45" name="Connettore 2 44">
              <a:extLst>
                <a:ext uri="{FF2B5EF4-FFF2-40B4-BE49-F238E27FC236}">
                  <a16:creationId xmlns:a16="http://schemas.microsoft.com/office/drawing/2014/main" id="{1739EB48-6BC2-0D0C-55AC-FD45EE2A7D13}"/>
                </a:ext>
              </a:extLst>
            </p:cNvPr>
            <p:cNvCxnSpPr>
              <a:cxnSpLocks/>
            </p:cNvCxnSpPr>
            <p:nvPr/>
          </p:nvCxnSpPr>
          <p:spPr>
            <a:xfrm>
              <a:off x="1125642" y="3205873"/>
              <a:ext cx="178547" cy="0"/>
            </a:xfrm>
            <a:prstGeom prst="straightConnector1">
              <a:avLst/>
            </a:prstGeom>
            <a:ln w="127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Connettore 2 45">
              <a:extLst>
                <a:ext uri="{FF2B5EF4-FFF2-40B4-BE49-F238E27FC236}">
                  <a16:creationId xmlns:a16="http://schemas.microsoft.com/office/drawing/2014/main" id="{2F6D0904-C816-BA01-5C0B-F0DF487EFB93}"/>
                </a:ext>
              </a:extLst>
            </p:cNvPr>
            <p:cNvCxnSpPr>
              <a:cxnSpLocks/>
            </p:cNvCxnSpPr>
            <p:nvPr/>
          </p:nvCxnSpPr>
          <p:spPr>
            <a:xfrm>
              <a:off x="1125642" y="1685360"/>
              <a:ext cx="178547" cy="0"/>
            </a:xfrm>
            <a:prstGeom prst="straightConnector1">
              <a:avLst/>
            </a:prstGeom>
            <a:ln w="127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7BCAA578-8801-48DC-05B8-CB15FC091F0C}"/>
                </a:ext>
              </a:extLst>
            </p:cNvPr>
            <p:cNvSpPr txBox="1"/>
            <p:nvPr/>
          </p:nvSpPr>
          <p:spPr>
            <a:xfrm>
              <a:off x="2712148" y="1549931"/>
              <a:ext cx="139610" cy="19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>
                  <a:latin typeface="Century Gothic" panose="020B0502020202020204" pitchFamily="34" charset="0"/>
                </a:rPr>
                <a:t>+</a:t>
              </a:r>
            </a:p>
          </p:txBody>
        </p:sp>
        <p:sp>
          <p:nvSpPr>
            <p:cNvPr id="48" name="Rettangolo con angoli arrotondati 47">
              <a:extLst>
                <a:ext uri="{FF2B5EF4-FFF2-40B4-BE49-F238E27FC236}">
                  <a16:creationId xmlns:a16="http://schemas.microsoft.com/office/drawing/2014/main" id="{3170FB35-2A4E-8F13-433C-EC1B04BFA1BC}"/>
                </a:ext>
              </a:extLst>
            </p:cNvPr>
            <p:cNvSpPr/>
            <p:nvPr/>
          </p:nvSpPr>
          <p:spPr>
            <a:xfrm>
              <a:off x="2887320" y="1194195"/>
              <a:ext cx="880805" cy="1036805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F8DC4EE5-41A3-17F0-48AB-5A38A4988E03}"/>
                </a:ext>
              </a:extLst>
            </p:cNvPr>
            <p:cNvSpPr txBox="1"/>
            <p:nvPr/>
          </p:nvSpPr>
          <p:spPr>
            <a:xfrm>
              <a:off x="2887321" y="1367037"/>
              <a:ext cx="887026" cy="616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Occupazione</a:t>
              </a:r>
            </a:p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Welfare</a:t>
              </a:r>
            </a:p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Formazione</a:t>
              </a:r>
            </a:p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Inclusione</a:t>
              </a:r>
            </a:p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Accesso ai servizi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42B2CEDD-AAE0-F70D-C246-E46A6425A27C}"/>
                </a:ext>
              </a:extLst>
            </p:cNvPr>
            <p:cNvSpPr txBox="1"/>
            <p:nvPr/>
          </p:nvSpPr>
          <p:spPr>
            <a:xfrm>
              <a:off x="4291855" y="2998882"/>
              <a:ext cx="139610" cy="19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latin typeface="Century Gothic" panose="020B0502020202020204" pitchFamily="34" charset="0"/>
                </a:rPr>
                <a:t>+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DA1AFBE5-5270-0F68-01F2-B2F16E8CB915}"/>
                </a:ext>
              </a:extLst>
            </p:cNvPr>
            <p:cNvSpPr txBox="1"/>
            <p:nvPr/>
          </p:nvSpPr>
          <p:spPr>
            <a:xfrm>
              <a:off x="3817048" y="1549931"/>
              <a:ext cx="139610" cy="19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>
                  <a:latin typeface="Century Gothic" panose="020B0502020202020204" pitchFamily="34" charset="0"/>
                </a:rPr>
                <a:t>+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A2DB07E9-A097-1BE7-04C1-0E49FEE09C9B}"/>
                </a:ext>
              </a:extLst>
            </p:cNvPr>
            <p:cNvSpPr txBox="1"/>
            <p:nvPr/>
          </p:nvSpPr>
          <p:spPr>
            <a:xfrm>
              <a:off x="4769548" y="1549931"/>
              <a:ext cx="139610" cy="19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>
                  <a:latin typeface="Century Gothic" panose="020B0502020202020204" pitchFamily="34" charset="0"/>
                </a:rPr>
                <a:t>+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BC7DBFC7-1CC2-9C3A-E306-05844FDF8B19}"/>
                </a:ext>
              </a:extLst>
            </p:cNvPr>
            <p:cNvSpPr txBox="1"/>
            <p:nvPr/>
          </p:nvSpPr>
          <p:spPr>
            <a:xfrm>
              <a:off x="6249140" y="2914923"/>
              <a:ext cx="635690" cy="506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Misura 19: </a:t>
              </a:r>
            </a:p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Sostegno allo sviluppo locale LEADER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982C4757-0BAD-5832-BFA5-D4B1BB96BEC8}"/>
                </a:ext>
              </a:extLst>
            </p:cNvPr>
            <p:cNvSpPr txBox="1"/>
            <p:nvPr/>
          </p:nvSpPr>
          <p:spPr>
            <a:xfrm>
              <a:off x="6243865" y="1417391"/>
              <a:ext cx="635690" cy="506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Misura 19: </a:t>
              </a:r>
            </a:p>
            <a:p>
              <a:pPr algn="ctr"/>
              <a:r>
                <a:rPr lang="it-IT" sz="10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Sostegno allo sviluppo locale LEADER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3B1796AE-D4BC-5DEB-8F86-843715E2B92E}"/>
                </a:ext>
              </a:extLst>
            </p:cNvPr>
            <p:cNvSpPr txBox="1"/>
            <p:nvPr/>
          </p:nvSpPr>
          <p:spPr>
            <a:xfrm>
              <a:off x="6085111" y="2998882"/>
              <a:ext cx="139610" cy="19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>
                  <a:latin typeface="Century Gothic" panose="020B0502020202020204" pitchFamily="34" charset="0"/>
                </a:rPr>
                <a:t>+</a:t>
              </a:r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9EE055FC-1588-F436-2961-B30B637DE045}"/>
                </a:ext>
              </a:extLst>
            </p:cNvPr>
            <p:cNvSpPr txBox="1"/>
            <p:nvPr/>
          </p:nvSpPr>
          <p:spPr>
            <a:xfrm>
              <a:off x="6087403" y="1549931"/>
              <a:ext cx="139610" cy="19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latin typeface="Century Gothic" panose="020B0502020202020204" pitchFamily="34" charset="0"/>
                </a:rPr>
                <a:t>+</a:t>
              </a:r>
            </a:p>
          </p:txBody>
        </p:sp>
      </p:grp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6A6D31AC-8A8E-83E8-9BB3-D0CA958016E7}"/>
              </a:ext>
            </a:extLst>
          </p:cNvPr>
          <p:cNvSpPr txBox="1"/>
          <p:nvPr/>
        </p:nvSpPr>
        <p:spPr>
          <a:xfrm>
            <a:off x="4302670" y="3108541"/>
            <a:ext cx="17299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Century Gothic" panose="020B0502020202020204" pitchFamily="34" charset="0"/>
              </a:rPr>
              <a:t>Occupazione</a:t>
            </a:r>
          </a:p>
          <a:p>
            <a:pPr algn="ctr"/>
            <a:r>
              <a:rPr lang="it-IT" sz="1000" dirty="0">
                <a:solidFill>
                  <a:srgbClr val="000000"/>
                </a:solidFill>
                <a:latin typeface="Century Gothic" panose="020B0502020202020204" pitchFamily="34" charset="0"/>
              </a:rPr>
              <a:t>Welfare</a:t>
            </a:r>
          </a:p>
          <a:p>
            <a:pPr algn="ctr"/>
            <a:r>
              <a:rPr lang="it-IT" sz="1000" dirty="0">
                <a:solidFill>
                  <a:srgbClr val="000000"/>
                </a:solidFill>
                <a:latin typeface="Century Gothic" panose="020B0502020202020204" pitchFamily="34" charset="0"/>
              </a:rPr>
              <a:t>Formazione</a:t>
            </a:r>
          </a:p>
          <a:p>
            <a:pPr algn="ctr"/>
            <a:r>
              <a:rPr lang="it-IT" sz="1000" dirty="0">
                <a:solidFill>
                  <a:srgbClr val="000000"/>
                </a:solidFill>
                <a:latin typeface="Century Gothic" panose="020B0502020202020204" pitchFamily="34" charset="0"/>
              </a:rPr>
              <a:t>Inclusione</a:t>
            </a:r>
          </a:p>
          <a:p>
            <a:pPr algn="ctr"/>
            <a:r>
              <a:rPr lang="it-IT" sz="1000" dirty="0">
                <a:solidFill>
                  <a:srgbClr val="000000"/>
                </a:solidFill>
                <a:latin typeface="Century Gothic" panose="020B0502020202020204" pitchFamily="34" charset="0"/>
              </a:rPr>
              <a:t>Accesso ai servizi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BB182FFA-5FA1-140F-8EF0-D0B102AD62CB}"/>
              </a:ext>
            </a:extLst>
          </p:cNvPr>
          <p:cNvSpPr txBox="1"/>
          <p:nvPr/>
        </p:nvSpPr>
        <p:spPr>
          <a:xfrm>
            <a:off x="2959448" y="4914982"/>
            <a:ext cx="1868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FESR 21-27:</a:t>
            </a:r>
          </a:p>
          <a:p>
            <a:pPr algn="r"/>
            <a:r>
              <a:rPr lang="it-IT" sz="1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FSE+ 21-27:</a:t>
            </a:r>
          </a:p>
          <a:p>
            <a:pPr algn="r"/>
            <a:r>
              <a:rPr lang="it-IT" sz="1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Legge di Stabilità:</a:t>
            </a:r>
          </a:p>
          <a:p>
            <a:pPr algn="r"/>
            <a:r>
              <a:rPr lang="it-IT" sz="1400" b="1" dirty="0">
                <a:solidFill>
                  <a:srgbClr val="056633"/>
                </a:solidFill>
                <a:latin typeface="Century Gothic" panose="020B0502020202020204" pitchFamily="34" charset="0"/>
              </a:rPr>
              <a:t>Risorse Regionali: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334F1602-57C0-1DD4-FDFD-73B1FF9FC471}"/>
              </a:ext>
            </a:extLst>
          </p:cNvPr>
          <p:cNvSpPr txBox="1"/>
          <p:nvPr/>
        </p:nvSpPr>
        <p:spPr>
          <a:xfrm>
            <a:off x="5032033" y="4914982"/>
            <a:ext cx="1150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106 mln €</a:t>
            </a:r>
          </a:p>
          <a:p>
            <a:r>
              <a:rPr lang="it-IT" sz="1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14 mln €</a:t>
            </a:r>
          </a:p>
          <a:p>
            <a:r>
              <a:rPr lang="it-IT" sz="1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12,9 mln €</a:t>
            </a:r>
          </a:p>
          <a:p>
            <a:r>
              <a:rPr lang="it-IT" sz="1400" b="1" dirty="0">
                <a:solidFill>
                  <a:srgbClr val="056633"/>
                </a:solidFill>
                <a:latin typeface="Century Gothic" panose="020B0502020202020204" pitchFamily="34" charset="0"/>
              </a:rPr>
              <a:t>63,1 mln €</a:t>
            </a:r>
          </a:p>
        </p:txBody>
      </p:sp>
    </p:spTree>
    <p:extLst>
      <p:ext uri="{BB962C8B-B14F-4D97-AF65-F5344CB8AC3E}">
        <p14:creationId xmlns:p14="http://schemas.microsoft.com/office/powerpoint/2010/main" val="4006641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Aree Interne 2021-2027</a:t>
            </a:r>
          </a:p>
        </p:txBody>
      </p:sp>
      <p:sp>
        <p:nvSpPr>
          <p:cNvPr id="39" name="Sottotitolo 2">
            <a:extLst>
              <a:ext uri="{FF2B5EF4-FFF2-40B4-BE49-F238E27FC236}">
                <a16:creationId xmlns:a16="http://schemas.microsoft.com/office/drawing/2014/main" id="{87062F8F-17DF-AC67-3E18-5693F156D98D}"/>
              </a:ext>
            </a:extLst>
          </p:cNvPr>
          <p:cNvSpPr txBox="1">
            <a:spLocks/>
          </p:cNvSpPr>
          <p:nvPr/>
        </p:nvSpPr>
        <p:spPr>
          <a:xfrm>
            <a:off x="3488172" y="1646971"/>
            <a:ext cx="7305637" cy="3129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OS 5.2. Promuovere lo sviluppo sociale, economico e ambientale integrato e inclusivo a livello locale, la cultura, il patrimonio naturale, il turismo sostenibile e la sicurezza nelle aree diverse da quelle urbane (57 MLN€)</a:t>
            </a:r>
            <a:endParaRPr lang="it-IT" sz="14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82480D-1298-3BBF-ADA2-8BB679586CA0}"/>
              </a:ext>
            </a:extLst>
          </p:cNvPr>
          <p:cNvSpPr txBox="1">
            <a:spLocks/>
          </p:cNvSpPr>
          <p:nvPr/>
        </p:nvSpPr>
        <p:spPr>
          <a:xfrm>
            <a:off x="3472626" y="5252155"/>
            <a:ext cx="7589384" cy="270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OS 2.1. Promuovere l'efficienza energetica e ridurre le emissioni di gas a effetto serra</a:t>
            </a:r>
            <a:endParaRPr lang="it-IT" sz="14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28F9AE3-2D1F-851A-98F9-930951C8C4C8}"/>
              </a:ext>
            </a:extLst>
          </p:cNvPr>
          <p:cNvSpPr txBox="1">
            <a:spLocks/>
          </p:cNvSpPr>
          <p:nvPr/>
        </p:nvSpPr>
        <p:spPr>
          <a:xfrm>
            <a:off x="3480028" y="5483808"/>
            <a:ext cx="6856515" cy="3729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2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Azione 2.1.1. Sostegno a interventi di ristrutturazione e riqualificazione per l’efficientamento energetico di strutture e impianti pubblici </a:t>
            </a:r>
            <a:r>
              <a:rPr lang="it-IT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(28 MLN€)</a:t>
            </a:r>
            <a:endParaRPr lang="it-IT" sz="1200" b="1" i="1" u="sng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AEC1227F-B32D-3629-8FD0-F7D0F0FB630B}"/>
              </a:ext>
            </a:extLst>
          </p:cNvPr>
          <p:cNvSpPr txBox="1">
            <a:spLocks/>
          </p:cNvSpPr>
          <p:nvPr/>
        </p:nvSpPr>
        <p:spPr>
          <a:xfrm>
            <a:off x="3480028" y="3296099"/>
            <a:ext cx="7318996" cy="391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OS 1.2. Permettere ai cittadini, alle imprese, alle organizzazioni di ricerca e alle autorità pubbliche di cogliere i vantaggi della digitalizzazione</a:t>
            </a:r>
            <a:endParaRPr lang="it-IT" sz="14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Sottotitolo 2">
            <a:extLst>
              <a:ext uri="{FF2B5EF4-FFF2-40B4-BE49-F238E27FC236}">
                <a16:creationId xmlns:a16="http://schemas.microsoft.com/office/drawing/2014/main" id="{D37A341E-6609-A5DD-EE0D-4CA615088B51}"/>
              </a:ext>
            </a:extLst>
          </p:cNvPr>
          <p:cNvSpPr txBox="1">
            <a:spLocks/>
          </p:cNvSpPr>
          <p:nvPr/>
        </p:nvSpPr>
        <p:spPr>
          <a:xfrm>
            <a:off x="3480028" y="3728298"/>
            <a:ext cx="6856515" cy="431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2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Azione 1.2.3. Sostegno all’accelerazione del processo di trasformazione digitale dei modelli di business delle PMI </a:t>
            </a:r>
            <a:r>
              <a:rPr lang="it-IT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(3 MLN€)</a:t>
            </a:r>
            <a:endParaRPr lang="it-IT" sz="1200" b="1" i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3EC870D5-7F3E-F3D3-5FA2-F0776E81FAC8}"/>
              </a:ext>
            </a:extLst>
          </p:cNvPr>
          <p:cNvSpPr txBox="1">
            <a:spLocks/>
          </p:cNvSpPr>
          <p:nvPr/>
        </p:nvSpPr>
        <p:spPr>
          <a:xfrm>
            <a:off x="3480028" y="4281117"/>
            <a:ext cx="7318996" cy="2817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OS1.3. Rafforzare la crescita sostenibile e la competitività delle PMI e la creazione di posti di lavoro nelle PMI, anche grazie agli investimenti produttivi</a:t>
            </a:r>
            <a:endParaRPr lang="it-IT" sz="14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Sottotitolo 2">
            <a:extLst>
              <a:ext uri="{FF2B5EF4-FFF2-40B4-BE49-F238E27FC236}">
                <a16:creationId xmlns:a16="http://schemas.microsoft.com/office/drawing/2014/main" id="{E43EE74A-3199-C5BA-525A-086148034C57}"/>
              </a:ext>
            </a:extLst>
          </p:cNvPr>
          <p:cNvSpPr txBox="1">
            <a:spLocks/>
          </p:cNvSpPr>
          <p:nvPr/>
        </p:nvSpPr>
        <p:spPr>
          <a:xfrm>
            <a:off x="3480028" y="4699880"/>
            <a:ext cx="6856515" cy="3895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2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Azione 1.3.3. Sostegno agli investimenti delle PMI </a:t>
            </a:r>
            <a:r>
              <a:rPr lang="it-IT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(18 MLN€)</a:t>
            </a:r>
            <a:endParaRPr lang="it-IT" sz="1200" b="1" i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Sottotitolo 2">
            <a:extLst>
              <a:ext uri="{FF2B5EF4-FFF2-40B4-BE49-F238E27FC236}">
                <a16:creationId xmlns:a16="http://schemas.microsoft.com/office/drawing/2014/main" id="{17C873E7-CE62-C2AC-79BE-002B3A9CEAB2}"/>
              </a:ext>
            </a:extLst>
          </p:cNvPr>
          <p:cNvSpPr txBox="1">
            <a:spLocks/>
          </p:cNvSpPr>
          <p:nvPr/>
        </p:nvSpPr>
        <p:spPr>
          <a:xfrm>
            <a:off x="1398190" y="1737867"/>
            <a:ext cx="1523430" cy="725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6 aree SNAI</a:t>
            </a:r>
          </a:p>
        </p:txBody>
      </p: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F4122895-42F0-B458-F12A-A4A2BA88FBF9}"/>
              </a:ext>
            </a:extLst>
          </p:cNvPr>
          <p:cNvGrpSpPr/>
          <p:nvPr/>
        </p:nvGrpSpPr>
        <p:grpSpPr>
          <a:xfrm>
            <a:off x="668380" y="1123357"/>
            <a:ext cx="262379" cy="1825221"/>
            <a:chOff x="414052" y="1650314"/>
            <a:chExt cx="339041" cy="1825221"/>
          </a:xfrm>
        </p:grpSpPr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4EB85472-0698-92F2-328C-B41091765624}"/>
                </a:ext>
              </a:extLst>
            </p:cNvPr>
            <p:cNvSpPr/>
            <p:nvPr/>
          </p:nvSpPr>
          <p:spPr>
            <a:xfrm>
              <a:off x="419206" y="1650314"/>
              <a:ext cx="333887" cy="252000"/>
            </a:xfrm>
            <a:prstGeom prst="rect">
              <a:avLst/>
            </a:prstGeom>
            <a:solidFill>
              <a:srgbClr val="93B3BE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B3FF52B5-8EDF-06C6-C920-0C67A5B396B0}"/>
                </a:ext>
              </a:extLst>
            </p:cNvPr>
            <p:cNvSpPr/>
            <p:nvPr/>
          </p:nvSpPr>
          <p:spPr>
            <a:xfrm>
              <a:off x="419206" y="1966903"/>
              <a:ext cx="333887" cy="252000"/>
            </a:xfrm>
            <a:prstGeom prst="rect">
              <a:avLst/>
            </a:prstGeom>
            <a:solidFill>
              <a:srgbClr val="6FB6F6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B18C94C8-F3CE-9404-31B4-96D5CCB46385}"/>
                </a:ext>
              </a:extLst>
            </p:cNvPr>
            <p:cNvSpPr/>
            <p:nvPr/>
          </p:nvSpPr>
          <p:spPr>
            <a:xfrm>
              <a:off x="414052" y="2286232"/>
              <a:ext cx="333887" cy="252000"/>
            </a:xfrm>
            <a:prstGeom prst="rect">
              <a:avLst/>
            </a:prstGeom>
            <a:solidFill>
              <a:srgbClr val="6FDEFA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954CCB76-861B-0D96-D205-BA4D9FB37CD5}"/>
                </a:ext>
              </a:extLst>
            </p:cNvPr>
            <p:cNvSpPr/>
            <p:nvPr/>
          </p:nvSpPr>
          <p:spPr>
            <a:xfrm>
              <a:off x="419206" y="2599218"/>
              <a:ext cx="333887" cy="252000"/>
            </a:xfrm>
            <a:prstGeom prst="rect">
              <a:avLst/>
            </a:prstGeom>
            <a:solidFill>
              <a:srgbClr val="CEE8F5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585AABB4-4B51-6ECC-D169-9900490770D2}"/>
                </a:ext>
              </a:extLst>
            </p:cNvPr>
            <p:cNvSpPr/>
            <p:nvPr/>
          </p:nvSpPr>
          <p:spPr>
            <a:xfrm>
              <a:off x="419206" y="2913907"/>
              <a:ext cx="333887" cy="252000"/>
            </a:xfrm>
            <a:prstGeom prst="rect">
              <a:avLst/>
            </a:prstGeom>
            <a:solidFill>
              <a:srgbClr val="69B2D2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67" name="Rettangolo 66">
              <a:extLst>
                <a:ext uri="{FF2B5EF4-FFF2-40B4-BE49-F238E27FC236}">
                  <a16:creationId xmlns:a16="http://schemas.microsoft.com/office/drawing/2014/main" id="{72AB051E-CCCD-8653-BEB8-F17042A4389B}"/>
                </a:ext>
              </a:extLst>
            </p:cNvPr>
            <p:cNvSpPr/>
            <p:nvPr/>
          </p:nvSpPr>
          <p:spPr>
            <a:xfrm>
              <a:off x="419206" y="3223535"/>
              <a:ext cx="333887" cy="252000"/>
            </a:xfrm>
            <a:prstGeom prst="rect">
              <a:avLst/>
            </a:prstGeom>
            <a:solidFill>
              <a:srgbClr val="A0D5F7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9200D27D-181B-EB92-7523-06CE7915FBD6}"/>
              </a:ext>
            </a:extLst>
          </p:cNvPr>
          <p:cNvGrpSpPr/>
          <p:nvPr/>
        </p:nvGrpSpPr>
        <p:grpSpPr>
          <a:xfrm>
            <a:off x="673535" y="3278289"/>
            <a:ext cx="258390" cy="2470589"/>
            <a:chOff x="419206" y="3557678"/>
            <a:chExt cx="333887" cy="2470589"/>
          </a:xfrm>
        </p:grpSpPr>
        <p:sp>
          <p:nvSpPr>
            <p:cNvPr id="69" name="Rettangolo 68">
              <a:extLst>
                <a:ext uri="{FF2B5EF4-FFF2-40B4-BE49-F238E27FC236}">
                  <a16:creationId xmlns:a16="http://schemas.microsoft.com/office/drawing/2014/main" id="{B2611AB8-4F31-8ED0-A5AF-7F50A26A76A4}"/>
                </a:ext>
              </a:extLst>
            </p:cNvPr>
            <p:cNvSpPr/>
            <p:nvPr/>
          </p:nvSpPr>
          <p:spPr>
            <a:xfrm>
              <a:off x="419206" y="3557678"/>
              <a:ext cx="333887" cy="252000"/>
            </a:xfrm>
            <a:prstGeom prst="rect">
              <a:avLst/>
            </a:prstGeom>
            <a:solidFill>
              <a:srgbClr val="BDDF4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72" name="Rettangolo 71">
              <a:extLst>
                <a:ext uri="{FF2B5EF4-FFF2-40B4-BE49-F238E27FC236}">
                  <a16:creationId xmlns:a16="http://schemas.microsoft.com/office/drawing/2014/main" id="{1048E7DB-B600-E39E-5A76-F123817EE9E7}"/>
                </a:ext>
              </a:extLst>
            </p:cNvPr>
            <p:cNvSpPr/>
            <p:nvPr/>
          </p:nvSpPr>
          <p:spPr>
            <a:xfrm>
              <a:off x="419206" y="5452948"/>
              <a:ext cx="333887" cy="252000"/>
            </a:xfrm>
            <a:prstGeom prst="rect">
              <a:avLst/>
            </a:prstGeom>
            <a:solidFill>
              <a:srgbClr val="B8C6A2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E7E5DA01-97CA-602A-9CD7-5BCF4A83A378}"/>
                </a:ext>
              </a:extLst>
            </p:cNvPr>
            <p:cNvSpPr/>
            <p:nvPr/>
          </p:nvSpPr>
          <p:spPr>
            <a:xfrm>
              <a:off x="419206" y="4181175"/>
              <a:ext cx="333887" cy="252000"/>
            </a:xfrm>
            <a:prstGeom prst="rect">
              <a:avLst/>
            </a:prstGeom>
            <a:solidFill>
              <a:srgbClr val="CFD99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74" name="Rettangolo 73">
              <a:extLst>
                <a:ext uri="{FF2B5EF4-FFF2-40B4-BE49-F238E27FC236}">
                  <a16:creationId xmlns:a16="http://schemas.microsoft.com/office/drawing/2014/main" id="{E57F1268-2F42-22C2-7CFC-1F9EA26538EE}"/>
                </a:ext>
              </a:extLst>
            </p:cNvPr>
            <p:cNvSpPr/>
            <p:nvPr/>
          </p:nvSpPr>
          <p:spPr>
            <a:xfrm>
              <a:off x="419206" y="4508914"/>
              <a:ext cx="333887" cy="252000"/>
            </a:xfrm>
            <a:prstGeom prst="rect">
              <a:avLst/>
            </a:prstGeom>
            <a:solidFill>
              <a:srgbClr val="C5FB69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75" name="Rettangolo 74">
              <a:extLst>
                <a:ext uri="{FF2B5EF4-FFF2-40B4-BE49-F238E27FC236}">
                  <a16:creationId xmlns:a16="http://schemas.microsoft.com/office/drawing/2014/main" id="{DC415CB1-ED52-BA42-C0DA-740277E2F1BD}"/>
                </a:ext>
              </a:extLst>
            </p:cNvPr>
            <p:cNvSpPr/>
            <p:nvPr/>
          </p:nvSpPr>
          <p:spPr>
            <a:xfrm>
              <a:off x="419206" y="5776267"/>
              <a:ext cx="333887" cy="252000"/>
            </a:xfrm>
            <a:prstGeom prst="rect">
              <a:avLst/>
            </a:prstGeom>
            <a:solidFill>
              <a:srgbClr val="DEED78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76" name="Rettangolo 75">
              <a:extLst>
                <a:ext uri="{FF2B5EF4-FFF2-40B4-BE49-F238E27FC236}">
                  <a16:creationId xmlns:a16="http://schemas.microsoft.com/office/drawing/2014/main" id="{29AC4F96-168F-BB2A-148E-9357B4208CE0}"/>
                </a:ext>
              </a:extLst>
            </p:cNvPr>
            <p:cNvSpPr/>
            <p:nvPr/>
          </p:nvSpPr>
          <p:spPr>
            <a:xfrm>
              <a:off x="419206" y="4816025"/>
              <a:ext cx="333887" cy="252000"/>
            </a:xfrm>
            <a:prstGeom prst="rect">
              <a:avLst/>
            </a:prstGeom>
            <a:solidFill>
              <a:srgbClr val="F1F7D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77" name="Rettangolo 76">
              <a:extLst>
                <a:ext uri="{FF2B5EF4-FFF2-40B4-BE49-F238E27FC236}">
                  <a16:creationId xmlns:a16="http://schemas.microsoft.com/office/drawing/2014/main" id="{47E7603E-1CC2-4230-C04D-89FFAAF67696}"/>
                </a:ext>
              </a:extLst>
            </p:cNvPr>
            <p:cNvSpPr/>
            <p:nvPr/>
          </p:nvSpPr>
          <p:spPr>
            <a:xfrm>
              <a:off x="419206" y="5130899"/>
              <a:ext cx="333887" cy="252000"/>
            </a:xfrm>
            <a:prstGeom prst="rect">
              <a:avLst/>
            </a:prstGeom>
            <a:solidFill>
              <a:srgbClr val="A1C85E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  <p:sp>
          <p:nvSpPr>
            <p:cNvPr id="78" name="Rettangolo 77">
              <a:extLst>
                <a:ext uri="{FF2B5EF4-FFF2-40B4-BE49-F238E27FC236}">
                  <a16:creationId xmlns:a16="http://schemas.microsoft.com/office/drawing/2014/main" id="{740929BC-7CF8-E77E-456C-51266157C8CF}"/>
                </a:ext>
              </a:extLst>
            </p:cNvPr>
            <p:cNvSpPr/>
            <p:nvPr/>
          </p:nvSpPr>
          <p:spPr>
            <a:xfrm>
              <a:off x="419206" y="3882472"/>
              <a:ext cx="333887" cy="252000"/>
            </a:xfrm>
            <a:prstGeom prst="rect">
              <a:avLst/>
            </a:prstGeom>
            <a:solidFill>
              <a:srgbClr val="C7BC4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200" b="1">
                <a:latin typeface="Century Gothic" panose="020B0502020202020204" pitchFamily="34" charset="0"/>
              </a:endParaRPr>
            </a:p>
          </p:txBody>
        </p:sp>
      </p:grpSp>
      <p:sp>
        <p:nvSpPr>
          <p:cNvPr id="79" name="Sottotitolo 2">
            <a:extLst>
              <a:ext uri="{FF2B5EF4-FFF2-40B4-BE49-F238E27FC236}">
                <a16:creationId xmlns:a16="http://schemas.microsoft.com/office/drawing/2014/main" id="{2766EB67-C1A1-56A8-56E0-3E8461EF65D5}"/>
              </a:ext>
            </a:extLst>
          </p:cNvPr>
          <p:cNvSpPr txBox="1">
            <a:spLocks/>
          </p:cNvSpPr>
          <p:nvPr/>
        </p:nvSpPr>
        <p:spPr>
          <a:xfrm>
            <a:off x="609600" y="3235258"/>
            <a:ext cx="379978" cy="1422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lnSpc>
                <a:spcPts val="25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7</a:t>
            </a:r>
          </a:p>
          <a:p>
            <a:pPr algn="ctr" defTabSz="342900">
              <a:lnSpc>
                <a:spcPts val="25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8</a:t>
            </a:r>
          </a:p>
          <a:p>
            <a:pPr algn="ctr" defTabSz="342900">
              <a:lnSpc>
                <a:spcPts val="25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9</a:t>
            </a:r>
          </a:p>
          <a:p>
            <a:pPr algn="ctr" defTabSz="342900">
              <a:lnSpc>
                <a:spcPts val="25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10</a:t>
            </a:r>
          </a:p>
          <a:p>
            <a:pPr algn="ctr" defTabSz="342900">
              <a:lnSpc>
                <a:spcPts val="25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11</a:t>
            </a:r>
          </a:p>
          <a:p>
            <a:pPr algn="ctr" defTabSz="342900">
              <a:lnSpc>
                <a:spcPts val="25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12</a:t>
            </a:r>
          </a:p>
          <a:p>
            <a:pPr algn="ctr" defTabSz="342900">
              <a:lnSpc>
                <a:spcPts val="25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13</a:t>
            </a:r>
          </a:p>
          <a:p>
            <a:pPr algn="ctr" defTabSz="342900">
              <a:lnSpc>
                <a:spcPts val="25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14</a:t>
            </a:r>
          </a:p>
        </p:txBody>
      </p:sp>
      <p:sp>
        <p:nvSpPr>
          <p:cNvPr id="80" name="Sottotitolo 2">
            <a:extLst>
              <a:ext uri="{FF2B5EF4-FFF2-40B4-BE49-F238E27FC236}">
                <a16:creationId xmlns:a16="http://schemas.microsoft.com/office/drawing/2014/main" id="{29584B20-1196-C6D2-8466-BE7B8EA1AB7A}"/>
              </a:ext>
            </a:extLst>
          </p:cNvPr>
          <p:cNvSpPr txBox="1">
            <a:spLocks/>
          </p:cNvSpPr>
          <p:nvPr/>
        </p:nvSpPr>
        <p:spPr>
          <a:xfrm>
            <a:off x="699170" y="1082976"/>
            <a:ext cx="200838" cy="11325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lnSpc>
                <a:spcPts val="25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1</a:t>
            </a:r>
          </a:p>
          <a:p>
            <a:pPr algn="ctr" defTabSz="342900">
              <a:lnSpc>
                <a:spcPts val="25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2</a:t>
            </a:r>
          </a:p>
          <a:p>
            <a:pPr algn="ctr" defTabSz="342900">
              <a:lnSpc>
                <a:spcPts val="25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3</a:t>
            </a:r>
          </a:p>
          <a:p>
            <a:pPr algn="ctr" defTabSz="342900">
              <a:lnSpc>
                <a:spcPts val="25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4</a:t>
            </a:r>
          </a:p>
          <a:p>
            <a:pPr algn="ctr" defTabSz="342900">
              <a:lnSpc>
                <a:spcPts val="25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5</a:t>
            </a:r>
          </a:p>
          <a:p>
            <a:pPr algn="ctr" defTabSz="342900">
              <a:lnSpc>
                <a:spcPts val="2500"/>
              </a:lnSpc>
              <a:spcBef>
                <a:spcPts val="0"/>
              </a:spcBef>
            </a:pPr>
            <a:r>
              <a:rPr lang="it-IT" sz="1200" b="1" dirty="0">
                <a:latin typeface="Century Gothic" panose="020B0502020202020204" pitchFamily="34" charset="0"/>
                <a:cs typeface="+mn-cs"/>
              </a:rPr>
              <a:t>6</a:t>
            </a:r>
          </a:p>
        </p:txBody>
      </p:sp>
      <p:sp>
        <p:nvSpPr>
          <p:cNvPr id="81" name="Sottotitolo 2">
            <a:extLst>
              <a:ext uri="{FF2B5EF4-FFF2-40B4-BE49-F238E27FC236}">
                <a16:creationId xmlns:a16="http://schemas.microsoft.com/office/drawing/2014/main" id="{35B546B9-5B0E-B1E2-F846-1D6468A8165B}"/>
              </a:ext>
            </a:extLst>
          </p:cNvPr>
          <p:cNvSpPr txBox="1">
            <a:spLocks/>
          </p:cNvSpPr>
          <p:nvPr/>
        </p:nvSpPr>
        <p:spPr>
          <a:xfrm>
            <a:off x="1392976" y="4448085"/>
            <a:ext cx="1900250" cy="725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6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8 aree regionali</a:t>
            </a:r>
            <a:endParaRPr lang="it-IT" sz="16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Rettangolo con angoli arrotondati 81">
            <a:extLst>
              <a:ext uri="{FF2B5EF4-FFF2-40B4-BE49-F238E27FC236}">
                <a16:creationId xmlns:a16="http://schemas.microsoft.com/office/drawing/2014/main" id="{9EE6170A-7956-118A-E6C3-64C712898C35}"/>
              </a:ext>
            </a:extLst>
          </p:cNvPr>
          <p:cNvSpPr/>
          <p:nvPr/>
        </p:nvSpPr>
        <p:spPr>
          <a:xfrm>
            <a:off x="3363636" y="1579642"/>
            <a:ext cx="7430173" cy="822561"/>
          </a:xfrm>
          <a:prstGeom prst="round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b="1">
              <a:latin typeface="Century Gothic" panose="020B0502020202020204" pitchFamily="34" charset="0"/>
            </a:endParaRPr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32B436DD-FC8E-127C-8038-50BD011F4AD7}"/>
              </a:ext>
            </a:extLst>
          </p:cNvPr>
          <p:cNvSpPr/>
          <p:nvPr/>
        </p:nvSpPr>
        <p:spPr>
          <a:xfrm>
            <a:off x="3355492" y="3148149"/>
            <a:ext cx="7443531" cy="930917"/>
          </a:xfrm>
          <a:prstGeom prst="round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b="1">
              <a:latin typeface="Century Gothic" panose="020B0502020202020204" pitchFamily="34" charset="0"/>
            </a:endParaRPr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F432E1F2-61D5-AA65-F56B-E7B6C3B7AA58}"/>
              </a:ext>
            </a:extLst>
          </p:cNvPr>
          <p:cNvSpPr/>
          <p:nvPr/>
        </p:nvSpPr>
        <p:spPr>
          <a:xfrm>
            <a:off x="3355493" y="4140692"/>
            <a:ext cx="7443530" cy="733289"/>
          </a:xfrm>
          <a:prstGeom prst="round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b="1">
              <a:latin typeface="Century Gothic" panose="020B0502020202020204" pitchFamily="34" charset="0"/>
            </a:endParaRPr>
          </a:p>
        </p:txBody>
      </p:sp>
      <p:sp>
        <p:nvSpPr>
          <p:cNvPr id="85" name="Rettangolo con angoli arrotondati 84">
            <a:extLst>
              <a:ext uri="{FF2B5EF4-FFF2-40B4-BE49-F238E27FC236}">
                <a16:creationId xmlns:a16="http://schemas.microsoft.com/office/drawing/2014/main" id="{7AC3B6AF-39E3-6058-ED6B-B2E86D91C78F}"/>
              </a:ext>
            </a:extLst>
          </p:cNvPr>
          <p:cNvSpPr/>
          <p:nvPr/>
        </p:nvSpPr>
        <p:spPr>
          <a:xfrm>
            <a:off x="3355493" y="5185140"/>
            <a:ext cx="7443530" cy="733289"/>
          </a:xfrm>
          <a:prstGeom prst="round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b="1">
              <a:latin typeface="Century Gothic" panose="020B0502020202020204" pitchFamily="34" charset="0"/>
            </a:endParaRPr>
          </a:p>
        </p:txBody>
      </p:sp>
      <p:sp>
        <p:nvSpPr>
          <p:cNvPr id="86" name="Sottotitolo 2">
            <a:extLst>
              <a:ext uri="{FF2B5EF4-FFF2-40B4-BE49-F238E27FC236}">
                <a16:creationId xmlns:a16="http://schemas.microsoft.com/office/drawing/2014/main" id="{596259A8-1A10-800F-318C-25A419A78528}"/>
              </a:ext>
            </a:extLst>
          </p:cNvPr>
          <p:cNvSpPr txBox="1">
            <a:spLocks/>
          </p:cNvSpPr>
          <p:nvPr/>
        </p:nvSpPr>
        <p:spPr>
          <a:xfrm>
            <a:off x="3373866" y="1234483"/>
            <a:ext cx="2701070" cy="725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endParaRPr lang="it-IT" sz="5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PR FESR 21-27: </a:t>
            </a:r>
            <a:r>
              <a:rPr lang="it-IT" sz="14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ASSE 4</a:t>
            </a:r>
          </a:p>
        </p:txBody>
      </p:sp>
      <p:sp>
        <p:nvSpPr>
          <p:cNvPr id="87" name="Sottotitolo 2">
            <a:extLst>
              <a:ext uri="{FF2B5EF4-FFF2-40B4-BE49-F238E27FC236}">
                <a16:creationId xmlns:a16="http://schemas.microsoft.com/office/drawing/2014/main" id="{95E40402-2232-B575-3965-229AEA0F0529}"/>
              </a:ext>
            </a:extLst>
          </p:cNvPr>
          <p:cNvSpPr txBox="1">
            <a:spLocks/>
          </p:cNvSpPr>
          <p:nvPr/>
        </p:nvSpPr>
        <p:spPr>
          <a:xfrm>
            <a:off x="3373866" y="2799787"/>
            <a:ext cx="2701070" cy="725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endParaRPr lang="it-IT" sz="5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PR FESR 21-27: </a:t>
            </a:r>
            <a:r>
              <a:rPr lang="it-IT" sz="14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ASSE 1</a:t>
            </a:r>
          </a:p>
        </p:txBody>
      </p:sp>
      <p:sp>
        <p:nvSpPr>
          <p:cNvPr id="88" name="Sottotitolo 2">
            <a:extLst>
              <a:ext uri="{FF2B5EF4-FFF2-40B4-BE49-F238E27FC236}">
                <a16:creationId xmlns:a16="http://schemas.microsoft.com/office/drawing/2014/main" id="{2078D44E-EBFB-0AA5-5FB9-E6B34E4D03A9}"/>
              </a:ext>
            </a:extLst>
          </p:cNvPr>
          <p:cNvSpPr txBox="1">
            <a:spLocks/>
          </p:cNvSpPr>
          <p:nvPr/>
        </p:nvSpPr>
        <p:spPr>
          <a:xfrm>
            <a:off x="3365722" y="4862413"/>
            <a:ext cx="2701070" cy="725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endParaRPr lang="it-IT" sz="5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PR FESR 21-27: </a:t>
            </a:r>
            <a:r>
              <a:rPr lang="it-IT" sz="14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ASSE 2</a:t>
            </a:r>
          </a:p>
        </p:txBody>
      </p:sp>
      <p:sp>
        <p:nvSpPr>
          <p:cNvPr id="89" name="Parentesi graffa chiusa 88">
            <a:extLst>
              <a:ext uri="{FF2B5EF4-FFF2-40B4-BE49-F238E27FC236}">
                <a16:creationId xmlns:a16="http://schemas.microsoft.com/office/drawing/2014/main" id="{10D1625A-6212-4D5A-0313-AE6A932C536C}"/>
              </a:ext>
            </a:extLst>
          </p:cNvPr>
          <p:cNvSpPr/>
          <p:nvPr/>
        </p:nvSpPr>
        <p:spPr>
          <a:xfrm rot="10800000">
            <a:off x="3062707" y="3634728"/>
            <a:ext cx="242592" cy="1953158"/>
          </a:xfrm>
          <a:prstGeom prst="rightBrace">
            <a:avLst>
              <a:gd name="adj1" fmla="val 8333"/>
              <a:gd name="adj2" fmla="val 51714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43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Il percorso per l’elaborazione delle Strategie d’Area</a:t>
            </a:r>
          </a:p>
        </p:txBody>
      </p:sp>
      <p:pic>
        <p:nvPicPr>
          <p:cNvPr id="28" name="Immagine 27" descr="Immagine che contiene testo, Carattere, design, tipografia&#10;&#10;Descrizione generata automaticamente">
            <a:extLst>
              <a:ext uri="{FF2B5EF4-FFF2-40B4-BE49-F238E27FC236}">
                <a16:creationId xmlns:a16="http://schemas.microsoft.com/office/drawing/2014/main" id="{F9E5ACDD-907E-BE70-326F-3D123AD98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" b="14844"/>
          <a:stretch/>
        </p:blipFill>
        <p:spPr>
          <a:xfrm>
            <a:off x="6224679" y="1127676"/>
            <a:ext cx="2513694" cy="761311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06620F56-D92A-8B24-021B-D67300DB4650}"/>
              </a:ext>
            </a:extLst>
          </p:cNvPr>
          <p:cNvSpPr/>
          <p:nvPr/>
        </p:nvSpPr>
        <p:spPr>
          <a:xfrm>
            <a:off x="1106805" y="1010664"/>
            <a:ext cx="4759777" cy="979369"/>
          </a:xfrm>
          <a:prstGeom prst="rect">
            <a:avLst/>
          </a:prstGeom>
          <a:solidFill>
            <a:srgbClr val="C3D69B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200" kern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Sottotitolo 2">
            <a:extLst>
              <a:ext uri="{FF2B5EF4-FFF2-40B4-BE49-F238E27FC236}">
                <a16:creationId xmlns:a16="http://schemas.microsoft.com/office/drawing/2014/main" id="{7BD36E3E-5E86-A408-BFDE-7C4555C1C17C}"/>
              </a:ext>
            </a:extLst>
          </p:cNvPr>
          <p:cNvSpPr txBox="1">
            <a:spLocks/>
          </p:cNvSpPr>
          <p:nvPr/>
        </p:nvSpPr>
        <p:spPr>
          <a:xfrm>
            <a:off x="1288708" y="1047895"/>
            <a:ext cx="4577874" cy="90086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Tour Aree I</a:t>
            </a:r>
            <a:r>
              <a:rPr lang="it-IT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nterne</a:t>
            </a: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: giugno – novembre 2022 </a:t>
            </a:r>
            <a:r>
              <a:rPr lang="it-IT" sz="1200" b="1" u="sng" dirty="0">
                <a:solidFill>
                  <a:srgbClr val="007239"/>
                </a:solidFill>
                <a:latin typeface="Century Gothic" panose="020B0502020202020204" pitchFamily="34" charset="0"/>
              </a:rPr>
              <a:t>13 date</a:t>
            </a:r>
          </a:p>
          <a:p>
            <a:pPr>
              <a:spcBef>
                <a:spcPts val="0"/>
              </a:spcBef>
            </a:pPr>
            <a:endParaRPr lang="it-IT" sz="1200" i="1" dirty="0"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it-IT" sz="1000" i="1" dirty="0">
                <a:latin typeface="Century Gothic" panose="020B0502020202020204" pitchFamily="34" charset="0"/>
              </a:rPr>
              <a:t>Incontri con i territori per la presentazione dell’agenda del controesodo </a:t>
            </a:r>
            <a:r>
              <a:rPr lang="it-IT" sz="1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2021-2027</a:t>
            </a:r>
            <a:endParaRPr lang="it-IT" sz="1000" i="1" dirty="0"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endParaRPr lang="it-IT" sz="12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0552DD93-135E-8B7B-4777-DB4ABAC63831}"/>
              </a:ext>
            </a:extLst>
          </p:cNvPr>
          <p:cNvSpPr/>
          <p:nvPr/>
        </p:nvSpPr>
        <p:spPr>
          <a:xfrm>
            <a:off x="748708" y="911210"/>
            <a:ext cx="540000" cy="540000"/>
          </a:xfrm>
          <a:prstGeom prst="rect">
            <a:avLst/>
          </a:prstGeom>
          <a:solidFill>
            <a:srgbClr val="77943C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200" kern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Sottotitolo 2">
            <a:extLst>
              <a:ext uri="{FF2B5EF4-FFF2-40B4-BE49-F238E27FC236}">
                <a16:creationId xmlns:a16="http://schemas.microsoft.com/office/drawing/2014/main" id="{938D44D9-DF8A-F7A5-7384-96BFBE06DB0C}"/>
              </a:ext>
            </a:extLst>
          </p:cNvPr>
          <p:cNvSpPr txBox="1">
            <a:spLocks/>
          </p:cNvSpPr>
          <p:nvPr/>
        </p:nvSpPr>
        <p:spPr>
          <a:xfrm>
            <a:off x="748708" y="914085"/>
            <a:ext cx="540000" cy="53492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it-IT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1" name="Sottotitolo 2">
            <a:extLst>
              <a:ext uri="{FF2B5EF4-FFF2-40B4-BE49-F238E27FC236}">
                <a16:creationId xmlns:a16="http://schemas.microsoft.com/office/drawing/2014/main" id="{98586232-0C5C-CF43-EBAD-C0475FD7469B}"/>
              </a:ext>
            </a:extLst>
          </p:cNvPr>
          <p:cNvSpPr txBox="1">
            <a:spLocks/>
          </p:cNvSpPr>
          <p:nvPr/>
        </p:nvSpPr>
        <p:spPr>
          <a:xfrm>
            <a:off x="7090272" y="4386614"/>
            <a:ext cx="4183651" cy="136277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Sottotitolo 2">
            <a:extLst>
              <a:ext uri="{FF2B5EF4-FFF2-40B4-BE49-F238E27FC236}">
                <a16:creationId xmlns:a16="http://schemas.microsoft.com/office/drawing/2014/main" id="{102340AE-76EA-7B3C-AF33-7A51146790ED}"/>
              </a:ext>
            </a:extLst>
          </p:cNvPr>
          <p:cNvSpPr txBox="1">
            <a:spLocks/>
          </p:cNvSpPr>
          <p:nvPr/>
        </p:nvSpPr>
        <p:spPr>
          <a:xfrm>
            <a:off x="6224679" y="2416292"/>
            <a:ext cx="5713359" cy="760201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it-IT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Circa </a:t>
            </a:r>
            <a:r>
              <a:rPr lang="it-IT" sz="1200" b="1" u="sng" dirty="0">
                <a:solidFill>
                  <a:srgbClr val="000000"/>
                </a:solidFill>
                <a:latin typeface="Century Gothic" panose="020B0502020202020204" pitchFamily="34" charset="0"/>
              </a:rPr>
              <a:t>1.600 partecipanti </a:t>
            </a:r>
            <a:r>
              <a:rPr lang="it-IT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coinvolti nei 28 tavoli di lavoro tematici</a:t>
            </a:r>
          </a:p>
          <a:p>
            <a:pPr>
              <a:spcBef>
                <a:spcPts val="0"/>
              </a:spcBef>
            </a:pPr>
            <a:r>
              <a:rPr lang="it-IT" sz="12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(amministratori, tecnici, scuola, trasporti, sanità, terzo settore, imprese, associazioni di categoria, cittadinanza, …)</a:t>
            </a:r>
          </a:p>
        </p:txBody>
      </p:sp>
      <p:sp>
        <p:nvSpPr>
          <p:cNvPr id="41" name="Sottotitolo 2">
            <a:extLst>
              <a:ext uri="{FF2B5EF4-FFF2-40B4-BE49-F238E27FC236}">
                <a16:creationId xmlns:a16="http://schemas.microsoft.com/office/drawing/2014/main" id="{1FA08225-F782-9217-42CE-83758630BC4E}"/>
              </a:ext>
            </a:extLst>
          </p:cNvPr>
          <p:cNvSpPr txBox="1">
            <a:spLocks/>
          </p:cNvSpPr>
          <p:nvPr/>
        </p:nvSpPr>
        <p:spPr>
          <a:xfrm>
            <a:off x="8181976" y="5113548"/>
            <a:ext cx="4183652" cy="54458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b="1" u="sng" dirty="0">
              <a:solidFill>
                <a:srgbClr val="007239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Sottotitolo 2">
            <a:extLst>
              <a:ext uri="{FF2B5EF4-FFF2-40B4-BE49-F238E27FC236}">
                <a16:creationId xmlns:a16="http://schemas.microsoft.com/office/drawing/2014/main" id="{E4558035-A1DF-F2C1-9D64-D0D75DB4F52D}"/>
              </a:ext>
            </a:extLst>
          </p:cNvPr>
          <p:cNvSpPr txBox="1">
            <a:spLocks/>
          </p:cNvSpPr>
          <p:nvPr/>
        </p:nvSpPr>
        <p:spPr>
          <a:xfrm>
            <a:off x="9182097" y="5350958"/>
            <a:ext cx="4108069" cy="84438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b="1" dirty="0">
              <a:latin typeface="Century Gothic" panose="020B0502020202020204" pitchFamily="34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48CDCAB9-0B6E-3630-0A80-0ACD167DE83F}"/>
              </a:ext>
            </a:extLst>
          </p:cNvPr>
          <p:cNvSpPr txBox="1"/>
          <p:nvPr/>
        </p:nvSpPr>
        <p:spPr>
          <a:xfrm>
            <a:off x="6224679" y="3817968"/>
            <a:ext cx="5713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14 incontri </a:t>
            </a: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con i rappresentanti dei territori per condividere e discutere le linee strategiche emerse dai percorsi locali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80F23EF-48D4-BFA0-9E83-A97D3A47E4B8}"/>
              </a:ext>
            </a:extLst>
          </p:cNvPr>
          <p:cNvSpPr txBox="1"/>
          <p:nvPr/>
        </p:nvSpPr>
        <p:spPr>
          <a:xfrm>
            <a:off x="6224679" y="5199797"/>
            <a:ext cx="5713358" cy="472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lnSpc>
                <a:spcPct val="107000"/>
              </a:lnSpc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  <a:defRPr/>
            </a:pPr>
            <a:r>
              <a:rPr lang="it-IT" sz="1200" b="1" i="1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Link per consultare la Delibera</a:t>
            </a:r>
            <a:r>
              <a:rPr lang="it-IT" sz="1200" b="1" i="1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defTabSz="342900">
              <a:lnSpc>
                <a:spcPct val="107000"/>
              </a:lnSpc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  <a:defRPr/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Strategia Aree interne. Programmazione 2021-2027 (regione.lombardia.it)</a:t>
            </a:r>
            <a:endParaRPr lang="it-IT" sz="12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93553F86-62A9-E288-B9B6-11AFC3F453EE}"/>
              </a:ext>
            </a:extLst>
          </p:cNvPr>
          <p:cNvGrpSpPr/>
          <p:nvPr/>
        </p:nvGrpSpPr>
        <p:grpSpPr>
          <a:xfrm>
            <a:off x="748708" y="2251516"/>
            <a:ext cx="5117874" cy="1078823"/>
            <a:chOff x="748708" y="1074305"/>
            <a:chExt cx="5117874" cy="1078823"/>
          </a:xfrm>
        </p:grpSpPr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2ACA93FD-8D7C-3446-3D9A-EAEB8824FF10}"/>
                </a:ext>
              </a:extLst>
            </p:cNvPr>
            <p:cNvSpPr/>
            <p:nvPr/>
          </p:nvSpPr>
          <p:spPr>
            <a:xfrm>
              <a:off x="1106805" y="1173759"/>
              <a:ext cx="4759777" cy="979369"/>
            </a:xfrm>
            <a:prstGeom prst="rect">
              <a:avLst/>
            </a:prstGeom>
            <a:solidFill>
              <a:srgbClr val="C3D69B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it-IT" sz="1200" kern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2" name="Sottotitolo 2">
              <a:extLst>
                <a:ext uri="{FF2B5EF4-FFF2-40B4-BE49-F238E27FC236}">
                  <a16:creationId xmlns:a16="http://schemas.microsoft.com/office/drawing/2014/main" id="{5BD94055-1537-0753-E039-911119EB572C}"/>
                </a:ext>
              </a:extLst>
            </p:cNvPr>
            <p:cNvSpPr txBox="1">
              <a:spLocks/>
            </p:cNvSpPr>
            <p:nvPr/>
          </p:nvSpPr>
          <p:spPr>
            <a:xfrm>
              <a:off x="1288708" y="1210990"/>
              <a:ext cx="4577874" cy="900864"/>
            </a:xfrm>
            <a:prstGeom prst="rect">
              <a:avLst/>
            </a:prstGeom>
          </p:spPr>
          <p:txBody>
            <a:bodyPr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it-IT" sz="12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Workshop: </a:t>
              </a:r>
              <a:r>
                <a:rPr lang="it-IT" sz="12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ottobre 2022 – giugno 2023 </a:t>
              </a:r>
              <a:r>
                <a:rPr lang="it-IT" sz="1200" b="1" u="sng" dirty="0">
                  <a:solidFill>
                    <a:srgbClr val="007239"/>
                  </a:solidFill>
                  <a:latin typeface="Century Gothic" panose="020B0502020202020204" pitchFamily="34" charset="0"/>
                </a:rPr>
                <a:t>28 date</a:t>
              </a:r>
            </a:p>
            <a:p>
              <a:pPr>
                <a:spcBef>
                  <a:spcPts val="0"/>
                </a:spcBef>
              </a:pPr>
              <a:endParaRPr lang="it-IT" sz="1200" b="1" u="sng" dirty="0">
                <a:solidFill>
                  <a:srgbClr val="007239"/>
                </a:solidFill>
                <a:latin typeface="Century Gothic" panose="020B0502020202020204" pitchFamily="34" charset="0"/>
              </a:endParaRPr>
            </a:p>
            <a:p>
              <a:pPr>
                <a:spcBef>
                  <a:spcPts val="0"/>
                </a:spcBef>
              </a:pPr>
              <a:r>
                <a:rPr lang="it-IT" sz="1000" i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Incontri di animazione strategica per individuare le priorità tematiche nelle aree (con la collaborazione del Politecnico di Milano, </a:t>
              </a:r>
              <a:r>
                <a:rPr lang="it-IT" sz="1000" i="1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DAStU</a:t>
              </a:r>
              <a:r>
                <a:rPr lang="it-IT" sz="1000" i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)</a:t>
              </a:r>
            </a:p>
            <a:p>
              <a:pPr>
                <a:spcBef>
                  <a:spcPts val="0"/>
                </a:spcBef>
              </a:pPr>
              <a:endParaRPr lang="it-IT" sz="1200" i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C6BBD1FA-0987-3CE7-84B2-27A9300FCC05}"/>
                </a:ext>
              </a:extLst>
            </p:cNvPr>
            <p:cNvSpPr/>
            <p:nvPr/>
          </p:nvSpPr>
          <p:spPr>
            <a:xfrm>
              <a:off x="748708" y="1074305"/>
              <a:ext cx="540000" cy="540000"/>
            </a:xfrm>
            <a:prstGeom prst="rect">
              <a:avLst/>
            </a:prstGeom>
            <a:solidFill>
              <a:srgbClr val="77943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it-IT" sz="1200" kern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Sottotitolo 2">
              <a:extLst>
                <a:ext uri="{FF2B5EF4-FFF2-40B4-BE49-F238E27FC236}">
                  <a16:creationId xmlns:a16="http://schemas.microsoft.com/office/drawing/2014/main" id="{ED57651F-9984-91CC-BBFD-2326B234965D}"/>
                </a:ext>
              </a:extLst>
            </p:cNvPr>
            <p:cNvSpPr txBox="1">
              <a:spLocks/>
            </p:cNvSpPr>
            <p:nvPr/>
          </p:nvSpPr>
          <p:spPr>
            <a:xfrm>
              <a:off x="748708" y="1077180"/>
              <a:ext cx="540000" cy="534920"/>
            </a:xfrm>
            <a:prstGeom prst="rect">
              <a:avLst/>
            </a:prstGeom>
          </p:spPr>
          <p:txBody>
            <a:bodyPr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it-IT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</p:grpSp>
      <p:sp>
        <p:nvSpPr>
          <p:cNvPr id="56" name="Rettangolo 55">
            <a:extLst>
              <a:ext uri="{FF2B5EF4-FFF2-40B4-BE49-F238E27FC236}">
                <a16:creationId xmlns:a16="http://schemas.microsoft.com/office/drawing/2014/main" id="{924C31B4-A3B4-A0BE-9B0D-79E2A81C607D}"/>
              </a:ext>
            </a:extLst>
          </p:cNvPr>
          <p:cNvSpPr/>
          <p:nvPr/>
        </p:nvSpPr>
        <p:spPr>
          <a:xfrm>
            <a:off x="1106805" y="3694924"/>
            <a:ext cx="4759777" cy="979369"/>
          </a:xfrm>
          <a:prstGeom prst="rect">
            <a:avLst/>
          </a:prstGeom>
          <a:solidFill>
            <a:srgbClr val="C3D69B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200" kern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Sottotitolo 2">
            <a:extLst>
              <a:ext uri="{FF2B5EF4-FFF2-40B4-BE49-F238E27FC236}">
                <a16:creationId xmlns:a16="http://schemas.microsoft.com/office/drawing/2014/main" id="{96814549-CBEE-108E-17FE-BE061E326BBB}"/>
              </a:ext>
            </a:extLst>
          </p:cNvPr>
          <p:cNvSpPr txBox="1">
            <a:spLocks/>
          </p:cNvSpPr>
          <p:nvPr/>
        </p:nvSpPr>
        <p:spPr>
          <a:xfrm>
            <a:off x="1288708" y="3805643"/>
            <a:ext cx="4577874" cy="40431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Presentazione alle Aree di Ritratti e Agende Territoriali:</a:t>
            </a:r>
          </a:p>
          <a:p>
            <a:pPr>
              <a:spcBef>
                <a:spcPts val="0"/>
              </a:spcBef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luglio – ottobre 2023 </a:t>
            </a:r>
            <a:r>
              <a:rPr lang="it-IT" sz="1200" b="1" u="sng" dirty="0">
                <a:solidFill>
                  <a:srgbClr val="007239"/>
                </a:solidFill>
                <a:latin typeface="Century Gothic" panose="020B0502020202020204" pitchFamily="34" charset="0"/>
              </a:rPr>
              <a:t>14 date</a:t>
            </a: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CE666FDC-DACB-2C22-9D94-109E8B9E9739}"/>
              </a:ext>
            </a:extLst>
          </p:cNvPr>
          <p:cNvSpPr/>
          <p:nvPr/>
        </p:nvSpPr>
        <p:spPr>
          <a:xfrm>
            <a:off x="748708" y="3591822"/>
            <a:ext cx="540000" cy="438691"/>
          </a:xfrm>
          <a:prstGeom prst="rect">
            <a:avLst/>
          </a:prstGeom>
          <a:solidFill>
            <a:srgbClr val="77943C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200" kern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Sottotitolo 2">
            <a:extLst>
              <a:ext uri="{FF2B5EF4-FFF2-40B4-BE49-F238E27FC236}">
                <a16:creationId xmlns:a16="http://schemas.microsoft.com/office/drawing/2014/main" id="{88F73370-011F-96CA-5E54-FD60AD5EFC75}"/>
              </a:ext>
            </a:extLst>
          </p:cNvPr>
          <p:cNvSpPr txBox="1">
            <a:spLocks/>
          </p:cNvSpPr>
          <p:nvPr/>
        </p:nvSpPr>
        <p:spPr>
          <a:xfrm>
            <a:off x="748708" y="3594802"/>
            <a:ext cx="540000" cy="43456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it-IT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0CD9D435-BDC4-882C-93C5-B0AAC45DCFC4}"/>
              </a:ext>
            </a:extLst>
          </p:cNvPr>
          <p:cNvGrpSpPr/>
          <p:nvPr/>
        </p:nvGrpSpPr>
        <p:grpSpPr>
          <a:xfrm>
            <a:off x="748708" y="4932129"/>
            <a:ext cx="5117874" cy="1078823"/>
            <a:chOff x="748708" y="1074305"/>
            <a:chExt cx="5117874" cy="1078823"/>
          </a:xfrm>
        </p:grpSpPr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0CE26F1D-D529-FEE6-C0A8-4A5294A7B49D}"/>
                </a:ext>
              </a:extLst>
            </p:cNvPr>
            <p:cNvSpPr/>
            <p:nvPr/>
          </p:nvSpPr>
          <p:spPr>
            <a:xfrm>
              <a:off x="1106805" y="1173759"/>
              <a:ext cx="4759777" cy="979369"/>
            </a:xfrm>
            <a:prstGeom prst="rect">
              <a:avLst/>
            </a:prstGeom>
            <a:solidFill>
              <a:srgbClr val="C3D69B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it-IT" sz="1200" kern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2" name="Sottotitolo 2">
              <a:extLst>
                <a:ext uri="{FF2B5EF4-FFF2-40B4-BE49-F238E27FC236}">
                  <a16:creationId xmlns:a16="http://schemas.microsoft.com/office/drawing/2014/main" id="{0BFDBCD8-753A-3ECD-AA2F-B52A5CB276CD}"/>
                </a:ext>
              </a:extLst>
            </p:cNvPr>
            <p:cNvSpPr txBox="1">
              <a:spLocks/>
            </p:cNvSpPr>
            <p:nvPr/>
          </p:nvSpPr>
          <p:spPr>
            <a:xfrm>
              <a:off x="1288708" y="1210990"/>
              <a:ext cx="4577874" cy="900864"/>
            </a:xfrm>
            <a:prstGeom prst="rect">
              <a:avLst/>
            </a:prstGeom>
          </p:spPr>
          <p:txBody>
            <a:bodyPr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it-IT" sz="12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DGR XII/1705 del 28 dicembre 2023</a:t>
              </a:r>
            </a:p>
            <a:p>
              <a:pPr>
                <a:spcBef>
                  <a:spcPts val="0"/>
                </a:spcBef>
              </a:pPr>
              <a:r>
                <a:rPr lang="it-IT" sz="12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 </a:t>
              </a:r>
            </a:p>
            <a:p>
              <a:pPr>
                <a:spcBef>
                  <a:spcPts val="0"/>
                </a:spcBef>
              </a:pPr>
              <a:r>
                <a:rPr lang="it-IT" sz="1000" dirty="0">
                  <a:latin typeface="Century Gothic" panose="020B0502020202020204" pitchFamily="34" charset="0"/>
                  <a:cs typeface="Arial" panose="020B0604020202020204" pitchFamily="34" charset="0"/>
                </a:rPr>
                <a:t>Strategia regionale “Agenda del controesodo”. Approvazione del documento “Linee di indirizzo per la costruzione delle strategie d’area delle aree interne 2021 -2027</a:t>
              </a:r>
              <a:r>
                <a:rPr lang="it-IT" sz="10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”</a:t>
              </a:r>
            </a:p>
            <a:p>
              <a:pPr>
                <a:spcBef>
                  <a:spcPts val="0"/>
                </a:spcBef>
              </a:pPr>
              <a:endParaRPr lang="it-IT" sz="1200" b="1" dirty="0">
                <a:latin typeface="Century Gothic" panose="020B0502020202020204" pitchFamily="34" charset="0"/>
              </a:endParaRPr>
            </a:p>
            <a:p>
              <a:pPr>
                <a:spcBef>
                  <a:spcPts val="0"/>
                </a:spcBef>
              </a:pPr>
              <a:endParaRPr lang="it-IT" sz="1200" i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6C2B5C23-1FB4-7401-6456-E82ECEAD114D}"/>
                </a:ext>
              </a:extLst>
            </p:cNvPr>
            <p:cNvSpPr/>
            <p:nvPr/>
          </p:nvSpPr>
          <p:spPr>
            <a:xfrm>
              <a:off x="748708" y="1074305"/>
              <a:ext cx="540000" cy="540000"/>
            </a:xfrm>
            <a:prstGeom prst="rect">
              <a:avLst/>
            </a:prstGeom>
            <a:solidFill>
              <a:srgbClr val="77943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it-IT" sz="1200" kern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4" name="Sottotitolo 2">
              <a:extLst>
                <a:ext uri="{FF2B5EF4-FFF2-40B4-BE49-F238E27FC236}">
                  <a16:creationId xmlns:a16="http://schemas.microsoft.com/office/drawing/2014/main" id="{1333513D-4CF4-8C96-AB08-05E3B84BC9C8}"/>
                </a:ext>
              </a:extLst>
            </p:cNvPr>
            <p:cNvSpPr txBox="1">
              <a:spLocks/>
            </p:cNvSpPr>
            <p:nvPr/>
          </p:nvSpPr>
          <p:spPr>
            <a:xfrm>
              <a:off x="748708" y="1077180"/>
              <a:ext cx="540000" cy="534920"/>
            </a:xfrm>
            <a:prstGeom prst="rect">
              <a:avLst/>
            </a:prstGeom>
          </p:spPr>
          <p:txBody>
            <a:bodyPr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it-IT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6016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Il percorso per l’elaborazione delle Strategie d’Area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06620F56-D92A-8B24-021B-D67300DB4650}"/>
              </a:ext>
            </a:extLst>
          </p:cNvPr>
          <p:cNvSpPr/>
          <p:nvPr/>
        </p:nvSpPr>
        <p:spPr>
          <a:xfrm>
            <a:off x="1106805" y="1010664"/>
            <a:ext cx="4759777" cy="979369"/>
          </a:xfrm>
          <a:prstGeom prst="rect">
            <a:avLst/>
          </a:prstGeom>
          <a:solidFill>
            <a:srgbClr val="C3D69B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200" kern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Sottotitolo 2">
            <a:extLst>
              <a:ext uri="{FF2B5EF4-FFF2-40B4-BE49-F238E27FC236}">
                <a16:creationId xmlns:a16="http://schemas.microsoft.com/office/drawing/2014/main" id="{7BD36E3E-5E86-A408-BFDE-7C4555C1C17C}"/>
              </a:ext>
            </a:extLst>
          </p:cNvPr>
          <p:cNvSpPr txBox="1">
            <a:spLocks/>
          </p:cNvSpPr>
          <p:nvPr/>
        </p:nvSpPr>
        <p:spPr>
          <a:xfrm>
            <a:off x="1288708" y="1047895"/>
            <a:ext cx="4577874" cy="90086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Decreto n. 4021 dell’11 marzo 2024  </a:t>
            </a:r>
          </a:p>
          <a:p>
            <a:pPr>
              <a:spcBef>
                <a:spcPts val="0"/>
              </a:spcBef>
            </a:pPr>
            <a:endParaRPr lang="it-IT" sz="1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it-IT" sz="1000" dirty="0">
                <a:solidFill>
                  <a:prstClr val="black"/>
                </a:solidFill>
                <a:latin typeface="Century Gothic" panose="020B0502020202020204" pitchFamily="34" charset="0"/>
              </a:rPr>
              <a:t>Costituzione Gruppo di Lavoro </a:t>
            </a:r>
            <a:r>
              <a:rPr lang="it-IT" sz="1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Interdirezionale</a:t>
            </a:r>
            <a:r>
              <a:rPr lang="it-IT" sz="1000" dirty="0">
                <a:solidFill>
                  <a:prstClr val="black"/>
                </a:solidFill>
                <a:latin typeface="Century Gothic" panose="020B0502020202020204" pitchFamily="34" charset="0"/>
              </a:rPr>
              <a:t> (</a:t>
            </a:r>
            <a:r>
              <a:rPr lang="it-IT" sz="1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GdL</a:t>
            </a:r>
            <a:r>
              <a:rPr lang="it-IT" sz="1000" dirty="0">
                <a:solidFill>
                  <a:prstClr val="black"/>
                </a:solidFill>
                <a:latin typeface="Century Gothic" panose="020B0502020202020204" pitchFamily="34" charset="0"/>
              </a:rPr>
              <a:t>) di Regione Lombardia per la coprogettazione delle strategie aree interne 2021-2027</a:t>
            </a:r>
          </a:p>
          <a:p>
            <a:pPr>
              <a:spcBef>
                <a:spcPts val="0"/>
              </a:spcBef>
            </a:pPr>
            <a:endParaRPr lang="it-IT" sz="12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0552DD93-135E-8B7B-4777-DB4ABAC63831}"/>
              </a:ext>
            </a:extLst>
          </p:cNvPr>
          <p:cNvSpPr/>
          <p:nvPr/>
        </p:nvSpPr>
        <p:spPr>
          <a:xfrm>
            <a:off x="748708" y="911210"/>
            <a:ext cx="540000" cy="540000"/>
          </a:xfrm>
          <a:prstGeom prst="rect">
            <a:avLst/>
          </a:prstGeom>
          <a:solidFill>
            <a:srgbClr val="77943C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200" kern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Sottotitolo 2">
            <a:extLst>
              <a:ext uri="{FF2B5EF4-FFF2-40B4-BE49-F238E27FC236}">
                <a16:creationId xmlns:a16="http://schemas.microsoft.com/office/drawing/2014/main" id="{938D44D9-DF8A-F7A5-7384-96BFBE06DB0C}"/>
              </a:ext>
            </a:extLst>
          </p:cNvPr>
          <p:cNvSpPr txBox="1">
            <a:spLocks/>
          </p:cNvSpPr>
          <p:nvPr/>
        </p:nvSpPr>
        <p:spPr>
          <a:xfrm>
            <a:off x="748708" y="914085"/>
            <a:ext cx="540000" cy="53492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it-IT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1" name="Sottotitolo 2">
            <a:extLst>
              <a:ext uri="{FF2B5EF4-FFF2-40B4-BE49-F238E27FC236}">
                <a16:creationId xmlns:a16="http://schemas.microsoft.com/office/drawing/2014/main" id="{98586232-0C5C-CF43-EBAD-C0475FD7469B}"/>
              </a:ext>
            </a:extLst>
          </p:cNvPr>
          <p:cNvSpPr txBox="1">
            <a:spLocks/>
          </p:cNvSpPr>
          <p:nvPr/>
        </p:nvSpPr>
        <p:spPr>
          <a:xfrm>
            <a:off x="7090272" y="4386614"/>
            <a:ext cx="4183651" cy="136277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Sottotitolo 2">
            <a:extLst>
              <a:ext uri="{FF2B5EF4-FFF2-40B4-BE49-F238E27FC236}">
                <a16:creationId xmlns:a16="http://schemas.microsoft.com/office/drawing/2014/main" id="{1FA08225-F782-9217-42CE-83758630BC4E}"/>
              </a:ext>
            </a:extLst>
          </p:cNvPr>
          <p:cNvSpPr txBox="1">
            <a:spLocks/>
          </p:cNvSpPr>
          <p:nvPr/>
        </p:nvSpPr>
        <p:spPr>
          <a:xfrm>
            <a:off x="8181976" y="5113548"/>
            <a:ext cx="4183652" cy="54458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b="1" u="sng" dirty="0">
              <a:solidFill>
                <a:srgbClr val="007239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Sottotitolo 2">
            <a:extLst>
              <a:ext uri="{FF2B5EF4-FFF2-40B4-BE49-F238E27FC236}">
                <a16:creationId xmlns:a16="http://schemas.microsoft.com/office/drawing/2014/main" id="{E4558035-A1DF-F2C1-9D64-D0D75DB4F52D}"/>
              </a:ext>
            </a:extLst>
          </p:cNvPr>
          <p:cNvSpPr txBox="1">
            <a:spLocks/>
          </p:cNvSpPr>
          <p:nvPr/>
        </p:nvSpPr>
        <p:spPr>
          <a:xfrm>
            <a:off x="9182097" y="5350958"/>
            <a:ext cx="4108069" cy="84438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b="1" dirty="0">
              <a:latin typeface="Century Gothic" panose="020B0502020202020204" pitchFamily="34" charset="0"/>
            </a:endParaRPr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93553F86-62A9-E288-B9B6-11AFC3F453EE}"/>
              </a:ext>
            </a:extLst>
          </p:cNvPr>
          <p:cNvGrpSpPr/>
          <p:nvPr/>
        </p:nvGrpSpPr>
        <p:grpSpPr>
          <a:xfrm>
            <a:off x="748708" y="2251516"/>
            <a:ext cx="5117874" cy="2416177"/>
            <a:chOff x="748708" y="1074305"/>
            <a:chExt cx="5117874" cy="2416177"/>
          </a:xfrm>
        </p:grpSpPr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2ACA93FD-8D7C-3446-3D9A-EAEB8824FF10}"/>
                </a:ext>
              </a:extLst>
            </p:cNvPr>
            <p:cNvSpPr/>
            <p:nvPr/>
          </p:nvSpPr>
          <p:spPr>
            <a:xfrm>
              <a:off x="1106805" y="1173759"/>
              <a:ext cx="4759777" cy="2316723"/>
            </a:xfrm>
            <a:prstGeom prst="rect">
              <a:avLst/>
            </a:prstGeom>
            <a:solidFill>
              <a:srgbClr val="C3D69B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it-IT" sz="1200" kern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2" name="Sottotitolo 2">
              <a:extLst>
                <a:ext uri="{FF2B5EF4-FFF2-40B4-BE49-F238E27FC236}">
                  <a16:creationId xmlns:a16="http://schemas.microsoft.com/office/drawing/2014/main" id="{5BD94055-1537-0753-E039-911119EB572C}"/>
                </a:ext>
              </a:extLst>
            </p:cNvPr>
            <p:cNvSpPr txBox="1">
              <a:spLocks/>
            </p:cNvSpPr>
            <p:nvPr/>
          </p:nvSpPr>
          <p:spPr>
            <a:xfrm>
              <a:off x="1288708" y="1210990"/>
              <a:ext cx="4577874" cy="900864"/>
            </a:xfrm>
            <a:prstGeom prst="rect">
              <a:avLst/>
            </a:prstGeom>
          </p:spPr>
          <p:txBody>
            <a:bodyPr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it-IT" sz="1200" b="1" dirty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</a:rPr>
                <a:t>Definizione delle strategie d’area: </a:t>
              </a:r>
            </a:p>
            <a:p>
              <a:pPr marL="628650" indent="-266700">
                <a:lnSpc>
                  <a:spcPct val="250000"/>
                </a:lnSpc>
                <a:spcBef>
                  <a:spcPts val="0"/>
                </a:spcBef>
                <a:buFont typeface="+mj-lt"/>
                <a:buAutoNum type="alphaLcPeriod"/>
              </a:pPr>
              <a:r>
                <a:rPr lang="it-IT" sz="1200" dirty="0">
                  <a:solidFill>
                    <a:srgbClr val="0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Presentazione delle Aree al </a:t>
              </a:r>
              <a:r>
                <a:rPr lang="it-IT" sz="1200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GdL</a:t>
              </a:r>
              <a:r>
                <a:rPr lang="it-IT" sz="1200" dirty="0">
                  <a:solidFill>
                    <a:srgbClr val="0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628650" indent="-266700">
                <a:lnSpc>
                  <a:spcPct val="250000"/>
                </a:lnSpc>
                <a:spcBef>
                  <a:spcPts val="0"/>
                </a:spcBef>
                <a:buFont typeface="Arial"/>
                <a:buAutoNum type="alphaLcPeriod"/>
              </a:pPr>
              <a:r>
                <a:rPr lang="it-IT" sz="1200" dirty="0">
                  <a:solidFill>
                    <a:srgbClr val="0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Consegna delle strategie preliminari</a:t>
              </a:r>
              <a:endParaRPr lang="it-IT" sz="1200" b="1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marL="628650" indent="-266700">
                <a:lnSpc>
                  <a:spcPct val="250000"/>
                </a:lnSpc>
                <a:spcBef>
                  <a:spcPts val="0"/>
                </a:spcBef>
                <a:buFont typeface="Arial"/>
                <a:buAutoNum type="alphaLcPeriod"/>
              </a:pPr>
              <a:r>
                <a:rPr lang="it-IT" sz="1200" dirty="0">
                  <a:solidFill>
                    <a:srgbClr val="0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Sedute del </a:t>
              </a:r>
              <a:r>
                <a:rPr lang="it-IT" sz="1200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GdL</a:t>
              </a:r>
              <a:endParaRPr lang="it-IT" sz="1200" b="1" dirty="0">
                <a:solidFill>
                  <a:srgbClr val="000000"/>
                </a:solidFill>
                <a:latin typeface="Arial Nova" panose="020B0504020202020204" pitchFamily="34" charset="0"/>
              </a:endParaRPr>
            </a:p>
            <a:p>
              <a:pPr marL="628650" indent="-266700">
                <a:lnSpc>
                  <a:spcPct val="250000"/>
                </a:lnSpc>
                <a:spcBef>
                  <a:spcPts val="0"/>
                </a:spcBef>
                <a:buFont typeface="Arial"/>
                <a:buAutoNum type="alphaLcPeriod"/>
              </a:pPr>
              <a:r>
                <a:rPr lang="it-IT" sz="1200" dirty="0">
                  <a:solidFill>
                    <a:srgbClr val="0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Sopralluoghi nelle Aree</a:t>
              </a:r>
              <a:endParaRPr lang="it-IT" sz="1200" b="1" dirty="0">
                <a:solidFill>
                  <a:srgbClr val="000000"/>
                </a:solidFill>
                <a:latin typeface="Arial Nova" panose="020B0504020202020204" pitchFamily="34" charset="0"/>
              </a:endParaRPr>
            </a:p>
            <a:p>
              <a:pPr>
                <a:spcBef>
                  <a:spcPts val="0"/>
                </a:spcBef>
              </a:pPr>
              <a:endParaRPr lang="it-IT" sz="1200" i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C6BBD1FA-0987-3CE7-84B2-27A9300FCC05}"/>
                </a:ext>
              </a:extLst>
            </p:cNvPr>
            <p:cNvSpPr/>
            <p:nvPr/>
          </p:nvSpPr>
          <p:spPr>
            <a:xfrm>
              <a:off x="748708" y="1074305"/>
              <a:ext cx="540000" cy="540000"/>
            </a:xfrm>
            <a:prstGeom prst="rect">
              <a:avLst/>
            </a:prstGeom>
            <a:solidFill>
              <a:srgbClr val="77943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it-IT" sz="1200" kern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Sottotitolo 2">
              <a:extLst>
                <a:ext uri="{FF2B5EF4-FFF2-40B4-BE49-F238E27FC236}">
                  <a16:creationId xmlns:a16="http://schemas.microsoft.com/office/drawing/2014/main" id="{ED57651F-9984-91CC-BBFD-2326B234965D}"/>
                </a:ext>
              </a:extLst>
            </p:cNvPr>
            <p:cNvSpPr txBox="1">
              <a:spLocks/>
            </p:cNvSpPr>
            <p:nvPr/>
          </p:nvSpPr>
          <p:spPr>
            <a:xfrm>
              <a:off x="748708" y="1077180"/>
              <a:ext cx="540000" cy="534920"/>
            </a:xfrm>
            <a:prstGeom prst="rect">
              <a:avLst/>
            </a:prstGeom>
          </p:spPr>
          <p:txBody>
            <a:bodyPr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it-IT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6</a:t>
              </a:r>
            </a:p>
          </p:txBody>
        </p:sp>
      </p:grpSp>
      <p:pic>
        <p:nvPicPr>
          <p:cNvPr id="4" name="Immagine 3" descr="Immagine che contiene aria aperta, cielo, automobile, Veicolo terrestre&#10;&#10;Descrizione generata automaticamente">
            <a:extLst>
              <a:ext uri="{FF2B5EF4-FFF2-40B4-BE49-F238E27FC236}">
                <a16:creationId xmlns:a16="http://schemas.microsoft.com/office/drawing/2014/main" id="{50C5CCD4-4CC4-3C38-E43A-7CB8AC89E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116" r="93" b="8812"/>
          <a:stretch/>
        </p:blipFill>
        <p:spPr>
          <a:xfrm>
            <a:off x="6295158" y="1050843"/>
            <a:ext cx="3111694" cy="231672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60D6F7D-7D8B-5449-719B-2D7AB4AB7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05" t="41431" r="21025" b="29166"/>
          <a:stretch/>
        </p:blipFill>
        <p:spPr>
          <a:xfrm>
            <a:off x="6295158" y="3488597"/>
            <a:ext cx="3111694" cy="2333771"/>
          </a:xfrm>
          <a:prstGeom prst="rect">
            <a:avLst/>
          </a:prstGeom>
        </p:spPr>
      </p:pic>
      <p:pic>
        <p:nvPicPr>
          <p:cNvPr id="8" name="Immagine 7" descr="Immagine che contiene interno, finestra, edificio, porta&#10;&#10;Descrizione generata automaticamente">
            <a:extLst>
              <a:ext uri="{FF2B5EF4-FFF2-40B4-BE49-F238E27FC236}">
                <a16:creationId xmlns:a16="http://schemas.microsoft.com/office/drawing/2014/main" id="{7CE2A0D2-CA5A-FE47-E540-4D43EFD81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r="29439"/>
          <a:stretch/>
        </p:blipFill>
        <p:spPr>
          <a:xfrm>
            <a:off x="9525663" y="1047895"/>
            <a:ext cx="2113887" cy="477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54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Il percorso per l’elaborazione delle Strategie d’Area</a:t>
            </a:r>
          </a:p>
        </p:txBody>
      </p:sp>
      <p:sp>
        <p:nvSpPr>
          <p:cNvPr id="31" name="Sottotitolo 2">
            <a:extLst>
              <a:ext uri="{FF2B5EF4-FFF2-40B4-BE49-F238E27FC236}">
                <a16:creationId xmlns:a16="http://schemas.microsoft.com/office/drawing/2014/main" id="{98586232-0C5C-CF43-EBAD-C0475FD7469B}"/>
              </a:ext>
            </a:extLst>
          </p:cNvPr>
          <p:cNvSpPr txBox="1">
            <a:spLocks/>
          </p:cNvSpPr>
          <p:nvPr/>
        </p:nvSpPr>
        <p:spPr>
          <a:xfrm>
            <a:off x="7090272" y="4386614"/>
            <a:ext cx="4183651" cy="136277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Sottotitolo 2">
            <a:extLst>
              <a:ext uri="{FF2B5EF4-FFF2-40B4-BE49-F238E27FC236}">
                <a16:creationId xmlns:a16="http://schemas.microsoft.com/office/drawing/2014/main" id="{E4558035-A1DF-F2C1-9D64-D0D75DB4F52D}"/>
              </a:ext>
            </a:extLst>
          </p:cNvPr>
          <p:cNvSpPr txBox="1">
            <a:spLocks/>
          </p:cNvSpPr>
          <p:nvPr/>
        </p:nvSpPr>
        <p:spPr>
          <a:xfrm>
            <a:off x="6724650" y="4017298"/>
            <a:ext cx="4108069" cy="84438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b="1" dirty="0">
              <a:latin typeface="Century Gothic" panose="020B0502020202020204" pitchFamily="34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B2C36BDC-9313-B98C-E967-68A9416263E5}"/>
              </a:ext>
            </a:extLst>
          </p:cNvPr>
          <p:cNvSpPr/>
          <p:nvPr/>
        </p:nvSpPr>
        <p:spPr>
          <a:xfrm>
            <a:off x="1106805" y="1010664"/>
            <a:ext cx="4759777" cy="1441127"/>
          </a:xfrm>
          <a:prstGeom prst="rect">
            <a:avLst/>
          </a:prstGeom>
          <a:solidFill>
            <a:srgbClr val="C3D69B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200" kern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ottotitolo 2">
            <a:extLst>
              <a:ext uri="{FF2B5EF4-FFF2-40B4-BE49-F238E27FC236}">
                <a16:creationId xmlns:a16="http://schemas.microsoft.com/office/drawing/2014/main" id="{3D3A2A3C-7266-2419-3699-1493200CAD57}"/>
              </a:ext>
            </a:extLst>
          </p:cNvPr>
          <p:cNvSpPr txBox="1">
            <a:spLocks/>
          </p:cNvSpPr>
          <p:nvPr/>
        </p:nvSpPr>
        <p:spPr>
          <a:xfrm>
            <a:off x="1288708" y="1047895"/>
            <a:ext cx="4577874" cy="140389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Presentazione delle proposte di Strategia preliminare da parte delle Aree al </a:t>
            </a:r>
            <a:r>
              <a:rPr lang="it-IT" sz="12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GdL</a:t>
            </a:r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spcBef>
                <a:spcPts val="0"/>
              </a:spcBef>
            </a:pPr>
            <a:endParaRPr lang="it-IT" sz="1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it-IT" sz="12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Sono stati </a:t>
            </a:r>
            <a:r>
              <a:rPr lang="it-IT" sz="1200" kern="100" dirty="0">
                <a:solidFill>
                  <a:srgbClr val="000000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lang="it-IT" sz="12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rganizzati </a:t>
            </a:r>
            <a:r>
              <a:rPr lang="it-IT" sz="1200" b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14 incontri con i rappresentanti delle coalizioni locali e il </a:t>
            </a:r>
            <a:r>
              <a:rPr lang="it-IT" sz="1200" b="1" kern="100" dirty="0">
                <a:solidFill>
                  <a:srgbClr val="000000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</a:t>
            </a:r>
            <a:r>
              <a:rPr lang="it-IT" sz="1200" b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ruppo di Lavoro </a:t>
            </a:r>
            <a:r>
              <a:rPr lang="it-IT" sz="1200" b="1" kern="1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interdirezionale</a:t>
            </a:r>
            <a:r>
              <a:rPr lang="it-IT" sz="12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finalizzati alla presentazione informale delle prime bozze di Strategia.</a:t>
            </a:r>
          </a:p>
          <a:p>
            <a:pPr>
              <a:spcBef>
                <a:spcPts val="0"/>
              </a:spcBef>
            </a:pPr>
            <a:endParaRPr lang="it-IT" sz="12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BFA2C850-74AF-3328-8398-50DA748599C3}"/>
              </a:ext>
            </a:extLst>
          </p:cNvPr>
          <p:cNvSpPr/>
          <p:nvPr/>
        </p:nvSpPr>
        <p:spPr>
          <a:xfrm>
            <a:off x="748708" y="911210"/>
            <a:ext cx="540000" cy="540000"/>
          </a:xfrm>
          <a:prstGeom prst="rect">
            <a:avLst/>
          </a:prstGeom>
          <a:solidFill>
            <a:srgbClr val="77943C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200" kern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Sottotitolo 2">
            <a:extLst>
              <a:ext uri="{FF2B5EF4-FFF2-40B4-BE49-F238E27FC236}">
                <a16:creationId xmlns:a16="http://schemas.microsoft.com/office/drawing/2014/main" id="{4931CF6B-5E9E-4B9D-D43D-707638AD96A3}"/>
              </a:ext>
            </a:extLst>
          </p:cNvPr>
          <p:cNvSpPr txBox="1">
            <a:spLocks/>
          </p:cNvSpPr>
          <p:nvPr/>
        </p:nvSpPr>
        <p:spPr>
          <a:xfrm>
            <a:off x="748708" y="914085"/>
            <a:ext cx="540000" cy="53492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it-IT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a.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87A01AFE-32E4-375D-9DB3-FB1682434000}"/>
              </a:ext>
            </a:extLst>
          </p:cNvPr>
          <p:cNvGrpSpPr/>
          <p:nvPr/>
        </p:nvGrpSpPr>
        <p:grpSpPr>
          <a:xfrm>
            <a:off x="748708" y="3697025"/>
            <a:ext cx="5117874" cy="1205175"/>
            <a:chOff x="748708" y="1074305"/>
            <a:chExt cx="5117874" cy="1205175"/>
          </a:xfrm>
        </p:grpSpPr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626F2B1F-C611-31B2-F72C-1CE63BB9F946}"/>
                </a:ext>
              </a:extLst>
            </p:cNvPr>
            <p:cNvSpPr/>
            <p:nvPr/>
          </p:nvSpPr>
          <p:spPr>
            <a:xfrm>
              <a:off x="1106805" y="1173759"/>
              <a:ext cx="4759777" cy="1105721"/>
            </a:xfrm>
            <a:prstGeom prst="rect">
              <a:avLst/>
            </a:prstGeom>
            <a:solidFill>
              <a:srgbClr val="C3D69B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it-IT" sz="1200" kern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Sottotitolo 2">
              <a:extLst>
                <a:ext uri="{FF2B5EF4-FFF2-40B4-BE49-F238E27FC236}">
                  <a16:creationId xmlns:a16="http://schemas.microsoft.com/office/drawing/2014/main" id="{E1EF0B6C-E977-BA58-D7A7-D7C6657AADB8}"/>
                </a:ext>
              </a:extLst>
            </p:cNvPr>
            <p:cNvSpPr txBox="1">
              <a:spLocks/>
            </p:cNvSpPr>
            <p:nvPr/>
          </p:nvSpPr>
          <p:spPr>
            <a:xfrm>
              <a:off x="1288708" y="1210990"/>
              <a:ext cx="4577874" cy="900864"/>
            </a:xfrm>
            <a:prstGeom prst="rect">
              <a:avLst/>
            </a:prstGeom>
          </p:spPr>
          <p:txBody>
            <a:bodyPr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it-IT" sz="1200" b="1" dirty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Consegna delle Strategie preliminari</a:t>
              </a:r>
            </a:p>
            <a:p>
              <a:pPr>
                <a:spcBef>
                  <a:spcPts val="0"/>
                </a:spcBef>
              </a:pPr>
              <a:endParaRPr lang="it-IT" sz="1200" i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  <a:p>
              <a:pPr>
                <a:spcBef>
                  <a:spcPts val="0"/>
                </a:spcBef>
              </a:pPr>
              <a:r>
                <a:rPr lang="it-IT" sz="1200" kern="1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Presentazione sul portale </a:t>
              </a:r>
              <a:r>
                <a:rPr lang="it-IT" sz="1200" i="1" kern="1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Bandi e servizi </a:t>
              </a:r>
              <a:r>
                <a:rPr lang="it-IT" sz="1200" kern="1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delle </a:t>
              </a:r>
              <a:r>
                <a:rPr lang="it-IT" sz="1200" b="1" kern="1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Strategie d’Area preliminari e delle relative schede-intervento </a:t>
              </a:r>
              <a:r>
                <a:rPr lang="it-IT" sz="1200" kern="1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da parte dei soggetti capofila.</a:t>
              </a:r>
            </a:p>
            <a:p>
              <a:pPr>
                <a:spcBef>
                  <a:spcPts val="0"/>
                </a:spcBef>
              </a:pPr>
              <a:endParaRPr lang="it-IT" sz="1200" i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60C3A5DA-55A0-CC37-B9A4-A3489DD3EB11}"/>
                </a:ext>
              </a:extLst>
            </p:cNvPr>
            <p:cNvSpPr/>
            <p:nvPr/>
          </p:nvSpPr>
          <p:spPr>
            <a:xfrm>
              <a:off x="748708" y="1074305"/>
              <a:ext cx="540000" cy="540000"/>
            </a:xfrm>
            <a:prstGeom prst="rect">
              <a:avLst/>
            </a:prstGeom>
            <a:solidFill>
              <a:srgbClr val="77943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it-IT" sz="1200" kern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Sottotitolo 2">
              <a:extLst>
                <a:ext uri="{FF2B5EF4-FFF2-40B4-BE49-F238E27FC236}">
                  <a16:creationId xmlns:a16="http://schemas.microsoft.com/office/drawing/2014/main" id="{27659D01-F7F8-C237-B1AC-1503148538B3}"/>
                </a:ext>
              </a:extLst>
            </p:cNvPr>
            <p:cNvSpPr txBox="1">
              <a:spLocks/>
            </p:cNvSpPr>
            <p:nvPr/>
          </p:nvSpPr>
          <p:spPr>
            <a:xfrm>
              <a:off x="748708" y="1077180"/>
              <a:ext cx="540000" cy="534920"/>
            </a:xfrm>
            <a:prstGeom prst="rect">
              <a:avLst/>
            </a:prstGeom>
          </p:spPr>
          <p:txBody>
            <a:bodyPr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it-IT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b.</a:t>
              </a:r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B2C36BDC-9313-B98C-E967-68A9416263E5}"/>
              </a:ext>
            </a:extLst>
          </p:cNvPr>
          <p:cNvSpPr/>
          <p:nvPr/>
        </p:nvSpPr>
        <p:spPr>
          <a:xfrm>
            <a:off x="6454097" y="1023382"/>
            <a:ext cx="4759777" cy="1441127"/>
          </a:xfrm>
          <a:prstGeom prst="rect">
            <a:avLst/>
          </a:prstGeom>
          <a:solidFill>
            <a:srgbClr val="C3D69B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200" kern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3D3A2A3C-7266-2419-3699-1493200CAD57}"/>
              </a:ext>
            </a:extLst>
          </p:cNvPr>
          <p:cNvSpPr txBox="1">
            <a:spLocks/>
          </p:cNvSpPr>
          <p:nvPr/>
        </p:nvSpPr>
        <p:spPr>
          <a:xfrm>
            <a:off x="6636000" y="1060613"/>
            <a:ext cx="4577874" cy="140389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Sedute del Gruppo di Lavoro </a:t>
            </a:r>
            <a:r>
              <a:rPr lang="it-IT" sz="12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interdirezionale</a:t>
            </a:r>
            <a:endParaRPr lang="it-IT" sz="1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endParaRPr lang="it-IT" sz="1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it-IT" sz="12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14 </a:t>
            </a:r>
            <a:r>
              <a:rPr lang="it-IT" sz="1200" kern="100" dirty="0">
                <a:solidFill>
                  <a:srgbClr val="000000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2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ncontri con il Gruppo di Lavoro </a:t>
            </a:r>
            <a:r>
              <a:rPr lang="it-IT" sz="1200" kern="1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interdirezionale</a:t>
            </a:r>
            <a:r>
              <a:rPr lang="it-IT" sz="12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finalizzati alla </a:t>
            </a:r>
            <a:r>
              <a:rPr lang="it-IT" sz="1200" b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valutazione delle Strategie preliminari </a:t>
            </a:r>
            <a:r>
              <a:rPr lang="it-IT" sz="12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delle Schede intervento. </a:t>
            </a:r>
          </a:p>
          <a:p>
            <a:pPr>
              <a:spcBef>
                <a:spcPts val="0"/>
              </a:spcBef>
            </a:pPr>
            <a:endParaRPr lang="it-IT" sz="12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FA2C850-74AF-3328-8398-50DA748599C3}"/>
              </a:ext>
            </a:extLst>
          </p:cNvPr>
          <p:cNvSpPr/>
          <p:nvPr/>
        </p:nvSpPr>
        <p:spPr>
          <a:xfrm>
            <a:off x="6096000" y="923928"/>
            <a:ext cx="540000" cy="540000"/>
          </a:xfrm>
          <a:prstGeom prst="rect">
            <a:avLst/>
          </a:prstGeom>
          <a:solidFill>
            <a:srgbClr val="77943C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200" kern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4931CF6B-5E9E-4B9D-D43D-707638AD96A3}"/>
              </a:ext>
            </a:extLst>
          </p:cNvPr>
          <p:cNvSpPr txBox="1">
            <a:spLocks/>
          </p:cNvSpPr>
          <p:nvPr/>
        </p:nvSpPr>
        <p:spPr>
          <a:xfrm>
            <a:off x="6096000" y="926803"/>
            <a:ext cx="540000" cy="53492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it-IT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c.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7A01AFE-32E4-375D-9DB3-FB1682434000}"/>
              </a:ext>
            </a:extLst>
          </p:cNvPr>
          <p:cNvGrpSpPr/>
          <p:nvPr/>
        </p:nvGrpSpPr>
        <p:grpSpPr>
          <a:xfrm>
            <a:off x="6096000" y="3709743"/>
            <a:ext cx="5117874" cy="1205175"/>
            <a:chOff x="748708" y="1074305"/>
            <a:chExt cx="5117874" cy="1205175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626F2B1F-C611-31B2-F72C-1CE63BB9F946}"/>
                </a:ext>
              </a:extLst>
            </p:cNvPr>
            <p:cNvSpPr/>
            <p:nvPr/>
          </p:nvSpPr>
          <p:spPr>
            <a:xfrm>
              <a:off x="1106805" y="1173759"/>
              <a:ext cx="4759777" cy="1105721"/>
            </a:xfrm>
            <a:prstGeom prst="rect">
              <a:avLst/>
            </a:prstGeom>
            <a:solidFill>
              <a:srgbClr val="C3D69B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it-IT" sz="1200" kern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Sottotitolo 2">
              <a:extLst>
                <a:ext uri="{FF2B5EF4-FFF2-40B4-BE49-F238E27FC236}">
                  <a16:creationId xmlns:a16="http://schemas.microsoft.com/office/drawing/2014/main" id="{E1EF0B6C-E977-BA58-D7A7-D7C6657AADB8}"/>
                </a:ext>
              </a:extLst>
            </p:cNvPr>
            <p:cNvSpPr txBox="1">
              <a:spLocks/>
            </p:cNvSpPr>
            <p:nvPr/>
          </p:nvSpPr>
          <p:spPr>
            <a:xfrm>
              <a:off x="1288708" y="1210990"/>
              <a:ext cx="4577874" cy="900864"/>
            </a:xfrm>
            <a:prstGeom prst="rect">
              <a:avLst/>
            </a:prstGeom>
          </p:spPr>
          <p:txBody>
            <a:bodyPr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it-IT" sz="1200" b="1" dirty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</a:rPr>
                <a:t>Sopralluoghi nelle Aree</a:t>
              </a:r>
            </a:p>
            <a:p>
              <a:pPr>
                <a:spcBef>
                  <a:spcPts val="0"/>
                </a:spcBef>
              </a:pPr>
              <a:endParaRPr lang="it-IT" sz="1200" i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  <a:p>
              <a:pPr algn="just"/>
              <a:r>
                <a:rPr lang="it-IT" sz="1200" kern="100" dirty="0">
                  <a:solidFill>
                    <a:srgbClr val="000000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Incontri sul territorio per la </a:t>
              </a:r>
              <a:r>
                <a:rPr lang="it-IT" sz="1200" b="1" kern="100" dirty="0">
                  <a:solidFill>
                    <a:srgbClr val="000000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restituzione delle valutazioni </a:t>
              </a:r>
              <a:r>
                <a:rPr lang="it-IT" sz="1200" kern="100" dirty="0">
                  <a:solidFill>
                    <a:srgbClr val="000000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svolte dal </a:t>
              </a:r>
              <a:r>
                <a:rPr lang="it-IT" sz="1200" kern="100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GdL</a:t>
              </a:r>
              <a:r>
                <a:rPr lang="it-IT" sz="1200" kern="100" dirty="0">
                  <a:solidFill>
                    <a:srgbClr val="000000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 e sopralluogo per visionare i principali interventi</a:t>
              </a:r>
              <a:endParaRPr lang="it-IT" sz="1200" kern="0" dirty="0">
                <a:solidFill>
                  <a:srgbClr val="000000"/>
                </a:solidFill>
                <a:highlight>
                  <a:srgbClr val="FFFF00"/>
                </a:highlight>
                <a:latin typeface="Century Gothic" panose="020B0502020202020204" pitchFamily="34" charset="0"/>
              </a:endParaRPr>
            </a:p>
            <a:p>
              <a:pPr>
                <a:spcBef>
                  <a:spcPts val="0"/>
                </a:spcBef>
              </a:pPr>
              <a:endParaRPr lang="it-IT" sz="1200" i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60C3A5DA-55A0-CC37-B9A4-A3489DD3EB11}"/>
                </a:ext>
              </a:extLst>
            </p:cNvPr>
            <p:cNvSpPr/>
            <p:nvPr/>
          </p:nvSpPr>
          <p:spPr>
            <a:xfrm>
              <a:off x="748708" y="1074305"/>
              <a:ext cx="540000" cy="540000"/>
            </a:xfrm>
            <a:prstGeom prst="rect">
              <a:avLst/>
            </a:prstGeom>
            <a:solidFill>
              <a:srgbClr val="77943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it-IT" sz="1200" kern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Sottotitolo 2">
              <a:extLst>
                <a:ext uri="{FF2B5EF4-FFF2-40B4-BE49-F238E27FC236}">
                  <a16:creationId xmlns:a16="http://schemas.microsoft.com/office/drawing/2014/main" id="{27659D01-F7F8-C237-B1AC-1503148538B3}"/>
                </a:ext>
              </a:extLst>
            </p:cNvPr>
            <p:cNvSpPr txBox="1">
              <a:spLocks/>
            </p:cNvSpPr>
            <p:nvPr/>
          </p:nvSpPr>
          <p:spPr>
            <a:xfrm>
              <a:off x="748708" y="1077180"/>
              <a:ext cx="540000" cy="534920"/>
            </a:xfrm>
            <a:prstGeom prst="rect">
              <a:avLst/>
            </a:prstGeom>
          </p:spPr>
          <p:txBody>
            <a:bodyPr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it-IT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970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9A43AD2F-FEA8-B485-65DF-65FE7F114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191702"/>
              </p:ext>
            </p:extLst>
          </p:nvPr>
        </p:nvGraphicFramePr>
        <p:xfrm>
          <a:off x="609600" y="1455441"/>
          <a:ext cx="10338612" cy="432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3504">
                  <a:extLst>
                    <a:ext uri="{9D8B030D-6E8A-4147-A177-3AD203B41FA5}">
                      <a16:colId xmlns:a16="http://schemas.microsoft.com/office/drawing/2014/main" val="1116878361"/>
                    </a:ext>
                  </a:extLst>
                </a:gridCol>
                <a:gridCol w="2858904">
                  <a:extLst>
                    <a:ext uri="{9D8B030D-6E8A-4147-A177-3AD203B41FA5}">
                      <a16:colId xmlns:a16="http://schemas.microsoft.com/office/drawing/2014/main" val="1493074324"/>
                    </a:ext>
                  </a:extLst>
                </a:gridCol>
                <a:gridCol w="3446204">
                  <a:extLst>
                    <a:ext uri="{9D8B030D-6E8A-4147-A177-3AD203B41FA5}">
                      <a16:colId xmlns:a16="http://schemas.microsoft.com/office/drawing/2014/main" val="3264220380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Area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Incontro Gruppo di Lavoro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t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Sopralluogo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18549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Valchiavenna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 settembre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 ottobre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13433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Appennino Lombardo – Alto Oltrepò Pavese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 ottobre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(da definire – primi di novembre)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48081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Alto Lago di Como e Valli del Lario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 luglio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 settembre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974699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Lario Intelvese e Valli Lario Ceresio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 luglio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 settembre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6123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Valcamonica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 giugno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 ottobre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02249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Valtrompia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 giugno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 settembre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66283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Valsabbia e Alto Garda 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 luglio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 settembre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7778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Piambello e Valli del Verbano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 luglio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 ottobre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11903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Oltrepò Mantovano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 giugno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 luglio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565009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Valle Seriana e Val di Scalve 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 luglio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 luglio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63137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Valle Brembana e Valtellina di Morbegno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 giugno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 ottobre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55433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Lomellina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 giugno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 agosto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13759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Laghi Bergamaschi e Sebino Bresciano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 maggio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 luglio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82887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6000" algn="l" rtl="0" fontAlgn="b"/>
                      <a:r>
                        <a:rPr lang="it-IT" sz="1200" u="none" strike="noStrike" dirty="0">
                          <a:effectLst/>
                          <a:latin typeface="Century Gothic" panose="020B0502020202020204" pitchFamily="34" charset="0"/>
                        </a:rPr>
                        <a:t>Lario Orientale – Valle S. Martino e Valle Imagna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 luglio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rtl="0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 settembre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9238665"/>
                  </a:ext>
                </a:extLst>
              </a:tr>
            </a:tbl>
          </a:graphicData>
        </a:graphic>
      </p:graphicFrame>
      <p:pic>
        <p:nvPicPr>
          <p:cNvPr id="2" name="Immagine 1">
            <a:extLst>
              <a:ext uri="{FF2B5EF4-FFF2-40B4-BE49-F238E27FC236}">
                <a16:creationId xmlns:a16="http://schemas.microsoft.com/office/drawing/2014/main" id="{CDAAA6B4-52E9-4955-AD28-1CFE7705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7770"/>
          <a:stretch/>
        </p:blipFill>
        <p:spPr>
          <a:xfrm>
            <a:off x="6724650" y="6174047"/>
            <a:ext cx="4914900" cy="37297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72974A-8D40-9F64-B629-73843047AA60}"/>
              </a:ext>
            </a:extLst>
          </p:cNvPr>
          <p:cNvSpPr txBox="1"/>
          <p:nvPr/>
        </p:nvSpPr>
        <p:spPr>
          <a:xfrm>
            <a:off x="2838893" y="310978"/>
            <a:ext cx="880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Gli incontri del Gruppo di Lavoro </a:t>
            </a:r>
            <a:r>
              <a:rPr lang="it-IT" dirty="0" err="1">
                <a:solidFill>
                  <a:srgbClr val="007239"/>
                </a:solidFill>
                <a:latin typeface="Century Gothic" panose="020B0502020202020204" pitchFamily="34" charset="0"/>
              </a:rPr>
              <a:t>interdirezionale</a:t>
            </a:r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</a:rPr>
              <a:t> e i sopralluoghi nelle Aree</a:t>
            </a:r>
          </a:p>
        </p:txBody>
      </p:sp>
      <p:sp>
        <p:nvSpPr>
          <p:cNvPr id="30" name="Sottotitolo 2">
            <a:extLst>
              <a:ext uri="{FF2B5EF4-FFF2-40B4-BE49-F238E27FC236}">
                <a16:creationId xmlns:a16="http://schemas.microsoft.com/office/drawing/2014/main" id="{938D44D9-DF8A-F7A5-7384-96BFBE06DB0C}"/>
              </a:ext>
            </a:extLst>
          </p:cNvPr>
          <p:cNvSpPr txBox="1">
            <a:spLocks/>
          </p:cNvSpPr>
          <p:nvPr/>
        </p:nvSpPr>
        <p:spPr>
          <a:xfrm>
            <a:off x="748708" y="914085"/>
            <a:ext cx="540000" cy="53492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it-IT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1" name="Sottotitolo 2">
            <a:extLst>
              <a:ext uri="{FF2B5EF4-FFF2-40B4-BE49-F238E27FC236}">
                <a16:creationId xmlns:a16="http://schemas.microsoft.com/office/drawing/2014/main" id="{98586232-0C5C-CF43-EBAD-C0475FD7469B}"/>
              </a:ext>
            </a:extLst>
          </p:cNvPr>
          <p:cNvSpPr txBox="1">
            <a:spLocks/>
          </p:cNvSpPr>
          <p:nvPr/>
        </p:nvSpPr>
        <p:spPr>
          <a:xfrm>
            <a:off x="7090272" y="4386614"/>
            <a:ext cx="4183651" cy="136277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Sottotitolo 2">
            <a:extLst>
              <a:ext uri="{FF2B5EF4-FFF2-40B4-BE49-F238E27FC236}">
                <a16:creationId xmlns:a16="http://schemas.microsoft.com/office/drawing/2014/main" id="{E4558035-A1DF-F2C1-9D64-D0D75DB4F52D}"/>
              </a:ext>
            </a:extLst>
          </p:cNvPr>
          <p:cNvSpPr txBox="1">
            <a:spLocks/>
          </p:cNvSpPr>
          <p:nvPr/>
        </p:nvSpPr>
        <p:spPr>
          <a:xfrm>
            <a:off x="9182097" y="5350958"/>
            <a:ext cx="4108069" cy="84438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it-IT" sz="1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8694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3065</TotalTime>
  <Words>2800</Words>
  <Application>Microsoft Office PowerPoint</Application>
  <PresentationFormat>Widescreen</PresentationFormat>
  <Paragraphs>544</Paragraphs>
  <Slides>29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COMITATO DI SORVEGLIANZA PR FESR 2021-2027</dc:title>
  <dc:creator>Moreno Stambazzi</dc:creator>
  <cp:lastModifiedBy>Gabriele Solazzi</cp:lastModifiedBy>
  <cp:revision>126</cp:revision>
  <dcterms:created xsi:type="dcterms:W3CDTF">2022-09-21T12:06:12Z</dcterms:created>
  <dcterms:modified xsi:type="dcterms:W3CDTF">2024-10-22T10:56:44Z</dcterms:modified>
</cp:coreProperties>
</file>