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9"/>
  </p:notesMasterIdLst>
  <p:sldIdLst>
    <p:sldId id="257" r:id="rId2"/>
    <p:sldId id="888" r:id="rId3"/>
    <p:sldId id="897" r:id="rId4"/>
    <p:sldId id="898" r:id="rId5"/>
    <p:sldId id="899" r:id="rId6"/>
    <p:sldId id="900" r:id="rId7"/>
    <p:sldId id="896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7A38"/>
    <a:srgbClr val="FFFFFF"/>
    <a:srgbClr val="219965"/>
    <a:srgbClr val="6CA476"/>
    <a:srgbClr val="DEE7D1"/>
    <a:srgbClr val="A9D1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6" d="100"/>
          <a:sy n="76" d="100"/>
        </p:scale>
        <p:origin x="84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16B1A3-9B86-4DD1-B744-59B1C732E8BB}" type="datetimeFigureOut">
              <a:rPr lang="it-IT" smtClean="0"/>
              <a:t>23/10/2024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884F77-58EF-409E-B81D-D71B655332A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979349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884F77-58EF-409E-B81D-D71B655332AF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023517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17946-8E69-4443-B107-23393DEF3C08}" type="datetimeFigureOut">
              <a:rPr lang="it-IT" smtClean="0"/>
              <a:t>23/10/2024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F5D90-78A3-4229-8FEE-CAC3C298335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179500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17946-8E69-4443-B107-23393DEF3C08}" type="datetimeFigureOut">
              <a:rPr lang="it-IT" smtClean="0"/>
              <a:t>23/10/2024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F5D90-78A3-4229-8FEE-CAC3C298335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294161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17946-8E69-4443-B107-23393DEF3C08}" type="datetimeFigureOut">
              <a:rPr lang="it-IT" smtClean="0"/>
              <a:t>23/10/2024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F5D90-78A3-4229-8FEE-CAC3C298335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543693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17946-8E69-4443-B107-23393DEF3C08}" type="datetimeFigureOut">
              <a:rPr lang="it-IT" smtClean="0"/>
              <a:t>23/10/2024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F5D90-78A3-4229-8FEE-CAC3C298335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851138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17946-8E69-4443-B107-23393DEF3C08}" type="datetimeFigureOut">
              <a:rPr lang="it-IT" smtClean="0"/>
              <a:t>23/10/2024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F5D90-78A3-4229-8FEE-CAC3C298335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408579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17946-8E69-4443-B107-23393DEF3C08}" type="datetimeFigureOut">
              <a:rPr lang="it-IT" smtClean="0"/>
              <a:t>23/10/2024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F5D90-78A3-4229-8FEE-CAC3C298335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64102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17946-8E69-4443-B107-23393DEF3C08}" type="datetimeFigureOut">
              <a:rPr lang="it-IT" smtClean="0"/>
              <a:t>23/10/2024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F5D90-78A3-4229-8FEE-CAC3C298335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692646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17946-8E69-4443-B107-23393DEF3C08}" type="datetimeFigureOut">
              <a:rPr lang="it-IT" smtClean="0"/>
              <a:t>23/10/2024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F5D90-78A3-4229-8FEE-CAC3C298335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754332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17946-8E69-4443-B107-23393DEF3C08}" type="datetimeFigureOut">
              <a:rPr lang="it-IT" smtClean="0"/>
              <a:t>23/10/2024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F5D90-78A3-4229-8FEE-CAC3C298335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60273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17946-8E69-4443-B107-23393DEF3C08}" type="datetimeFigureOut">
              <a:rPr lang="it-IT" smtClean="0"/>
              <a:t>23/10/2024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F5D90-78A3-4229-8FEE-CAC3C298335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630599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17946-8E69-4443-B107-23393DEF3C08}" type="datetimeFigureOut">
              <a:rPr lang="it-IT" smtClean="0"/>
              <a:t>23/10/2024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F5D90-78A3-4229-8FEE-CAC3C298335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311112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A17946-8E69-4443-B107-23393DEF3C08}" type="datetimeFigureOut">
              <a:rPr lang="it-IT" smtClean="0"/>
              <a:t>23/10/2024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CF5D90-78A3-4229-8FEE-CAC3C298335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21684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025A5AB3-C011-4BD1-AF68-DF533DAE989C}"/>
              </a:ext>
            </a:extLst>
          </p:cNvPr>
          <p:cNvSpPr/>
          <p:nvPr/>
        </p:nvSpPr>
        <p:spPr>
          <a:xfrm>
            <a:off x="142875" y="133350"/>
            <a:ext cx="11928353" cy="6575949"/>
          </a:xfrm>
          <a:prstGeom prst="rect">
            <a:avLst/>
          </a:prstGeom>
          <a:noFill/>
          <a:ln w="292100" cap="sq" cmpd="sng">
            <a:solidFill>
              <a:srgbClr val="086A2E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B628BAA6-C9B2-4BB8-9BE6-E4018F1DA6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9246" y="595117"/>
            <a:ext cx="10113508" cy="827897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7BCBF854-F0CC-40A8-DD3E-E826C67E1C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8292" r="27068" b="-2294"/>
          <a:stretch/>
        </p:blipFill>
        <p:spPr>
          <a:xfrm>
            <a:off x="303111" y="6609030"/>
            <a:ext cx="2141325" cy="181070"/>
          </a:xfrm>
          <a:prstGeom prst="rect">
            <a:avLst/>
          </a:prstGeom>
        </p:spPr>
      </p:pic>
      <p:sp>
        <p:nvSpPr>
          <p:cNvPr id="10" name="Titolo 1">
            <a:extLst>
              <a:ext uri="{FF2B5EF4-FFF2-40B4-BE49-F238E27FC236}">
                <a16:creationId xmlns:a16="http://schemas.microsoft.com/office/drawing/2014/main" id="{E1ED3F5D-F814-CAE0-6BB4-414392EFDCE5}"/>
              </a:ext>
            </a:extLst>
          </p:cNvPr>
          <p:cNvSpPr txBox="1">
            <a:spLocks/>
          </p:cNvSpPr>
          <p:nvPr/>
        </p:nvSpPr>
        <p:spPr>
          <a:xfrm>
            <a:off x="1121323" y="2409866"/>
            <a:ext cx="10113507" cy="118380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4400" b="1">
                <a:solidFill>
                  <a:srgbClr val="007239"/>
                </a:solidFill>
                <a:latin typeface="Century Gothic" panose="020B0502020202020204" pitchFamily="34" charset="0"/>
              </a:rPr>
              <a:t>COMITATO DI SORVEGLIANZA</a:t>
            </a:r>
            <a:br>
              <a:rPr lang="it-IT" sz="4400" b="1">
                <a:solidFill>
                  <a:srgbClr val="007239"/>
                </a:solidFill>
                <a:latin typeface="Century Gothic" panose="020B0502020202020204" pitchFamily="34" charset="0"/>
              </a:rPr>
            </a:br>
            <a:r>
              <a:rPr lang="it-IT" sz="4400" b="1">
                <a:solidFill>
                  <a:srgbClr val="007239"/>
                </a:solidFill>
                <a:latin typeface="Century Gothic" panose="020B0502020202020204" pitchFamily="34" charset="0"/>
              </a:rPr>
              <a:t>PR FESR 2021-2027</a:t>
            </a:r>
            <a:endParaRPr lang="it-IT" sz="4400" b="1" dirty="0">
              <a:latin typeface="Century Gothic" panose="020B0502020202020204" pitchFamily="34" charset="0"/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40C34E7B-50BF-723C-8022-66E2D7660F61}"/>
              </a:ext>
            </a:extLst>
          </p:cNvPr>
          <p:cNvSpPr txBox="1"/>
          <p:nvPr/>
        </p:nvSpPr>
        <p:spPr>
          <a:xfrm>
            <a:off x="1050297" y="5668042"/>
            <a:ext cx="101135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it-IT" sz="2400" dirty="0">
                <a:latin typeface="Century Gothic" panose="020B0502020202020204" pitchFamily="34" charset="0"/>
              </a:rPr>
              <a:t>Milano, 24 ottobre 2024</a:t>
            </a:r>
            <a:endParaRPr lang="it-IT" sz="2400" dirty="0">
              <a:latin typeface="Century Gothic" panose="020B0502020202020204" pitchFamily="34" charset="0"/>
              <a:cs typeface="Helvetica"/>
            </a:endParaRPr>
          </a:p>
        </p:txBody>
      </p:sp>
      <p:sp>
        <p:nvSpPr>
          <p:cNvPr id="12" name="Titolo 1">
            <a:extLst>
              <a:ext uri="{FF2B5EF4-FFF2-40B4-BE49-F238E27FC236}">
                <a16:creationId xmlns:a16="http://schemas.microsoft.com/office/drawing/2014/main" id="{08C35ACF-A372-D3F8-F1FB-5DBFB32FE0E9}"/>
              </a:ext>
            </a:extLst>
          </p:cNvPr>
          <p:cNvSpPr txBox="1">
            <a:spLocks/>
          </p:cNvSpPr>
          <p:nvPr/>
        </p:nvSpPr>
        <p:spPr>
          <a:xfrm>
            <a:off x="1495988" y="3959052"/>
            <a:ext cx="9200024" cy="72559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4000" b="1" dirty="0">
                <a:latin typeface="Century Gothic" panose="020B0502020202020204" pitchFamily="34" charset="0"/>
              </a:rPr>
              <a:t>PR FESR 21-27 – Azioni 1.2.1 e 1.2.2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6F90FD09-47C6-D9A9-314F-F46F722F27A7}"/>
              </a:ext>
            </a:extLst>
          </p:cNvPr>
          <p:cNvSpPr txBox="1"/>
          <p:nvPr/>
        </p:nvSpPr>
        <p:spPr>
          <a:xfrm>
            <a:off x="1050297" y="4684645"/>
            <a:ext cx="101135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it-IT" sz="2800" dirty="0">
                <a:latin typeface="Century Gothic" panose="020B0502020202020204" pitchFamily="34" charset="0"/>
              </a:rPr>
              <a:t>Marco Matteo Burburan</a:t>
            </a:r>
            <a:endParaRPr lang="it-IT" sz="2800" dirty="0">
              <a:latin typeface="Century Gothic" panose="020B0502020202020204" pitchFamily="34" charset="0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2731531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CDAAA6B4-52E9-4955-AD28-1CFE770560D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09" b="7770"/>
          <a:stretch/>
        </p:blipFill>
        <p:spPr>
          <a:xfrm>
            <a:off x="6724650" y="6174047"/>
            <a:ext cx="4914900" cy="372975"/>
          </a:xfrm>
          <a:prstGeom prst="rect">
            <a:avLst/>
          </a:prstGeom>
        </p:spPr>
      </p:pic>
      <p:pic>
        <p:nvPicPr>
          <p:cNvPr id="35" name="Immagine 34">
            <a:extLst>
              <a:ext uri="{FF2B5EF4-FFF2-40B4-BE49-F238E27FC236}">
                <a16:creationId xmlns:a16="http://schemas.microsoft.com/office/drawing/2014/main" id="{7DF3127E-8E01-4FB9-AF7B-1FA04B30AE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3177"/>
          <a:stretch/>
        </p:blipFill>
        <p:spPr>
          <a:xfrm>
            <a:off x="552450" y="103643"/>
            <a:ext cx="1219228" cy="593260"/>
          </a:xfrm>
          <a:prstGeom prst="rect">
            <a:avLst/>
          </a:prstGeom>
        </p:spPr>
      </p:pic>
      <p:cxnSp>
        <p:nvCxnSpPr>
          <p:cNvPr id="37" name="Connettore diritto 36">
            <a:extLst>
              <a:ext uri="{FF2B5EF4-FFF2-40B4-BE49-F238E27FC236}">
                <a16:creationId xmlns:a16="http://schemas.microsoft.com/office/drawing/2014/main" id="{1FF30456-04A3-251E-0384-AF3D33ACE66F}"/>
              </a:ext>
            </a:extLst>
          </p:cNvPr>
          <p:cNvCxnSpPr>
            <a:cxnSpLocks/>
          </p:cNvCxnSpPr>
          <p:nvPr/>
        </p:nvCxnSpPr>
        <p:spPr>
          <a:xfrm>
            <a:off x="609600" y="744798"/>
            <a:ext cx="11029950" cy="0"/>
          </a:xfrm>
          <a:prstGeom prst="line">
            <a:avLst/>
          </a:prstGeom>
          <a:ln>
            <a:solidFill>
              <a:srgbClr val="007239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8" name="CasellaDiTesto 37">
            <a:extLst>
              <a:ext uri="{FF2B5EF4-FFF2-40B4-BE49-F238E27FC236}">
                <a16:creationId xmlns:a16="http://schemas.microsoft.com/office/drawing/2014/main" id="{2C72974A-8D40-9F64-B629-73843047AA60}"/>
              </a:ext>
            </a:extLst>
          </p:cNvPr>
          <p:cNvSpPr txBox="1"/>
          <p:nvPr/>
        </p:nvSpPr>
        <p:spPr>
          <a:xfrm>
            <a:off x="4724401" y="310978"/>
            <a:ext cx="6915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dirty="0">
                <a:solidFill>
                  <a:srgbClr val="007239"/>
                </a:solidFill>
                <a:latin typeface="Century Gothic" panose="020B0502020202020204" pitchFamily="34" charset="0"/>
              </a:rPr>
              <a:t>PR FESR 21-27 – Azioni 1.2.1 e 1.2.2</a:t>
            </a:r>
          </a:p>
        </p:txBody>
      </p:sp>
      <p:sp>
        <p:nvSpPr>
          <p:cNvPr id="3" name="CasellaDiTesto 10">
            <a:extLst>
              <a:ext uri="{FF2B5EF4-FFF2-40B4-BE49-F238E27FC236}">
                <a16:creationId xmlns:a16="http://schemas.microsoft.com/office/drawing/2014/main" id="{80DE2204-A7C2-3E66-6F75-F86E51D6CCFC}"/>
              </a:ext>
            </a:extLst>
          </p:cNvPr>
          <p:cNvSpPr txBox="1"/>
          <p:nvPr/>
        </p:nvSpPr>
        <p:spPr>
          <a:xfrm>
            <a:off x="593085" y="929126"/>
            <a:ext cx="6012447" cy="338554"/>
          </a:xfrm>
          <a:prstGeom prst="rect">
            <a:avLst/>
          </a:prstGeom>
          <a:noFill/>
        </p:spPr>
        <p:txBody>
          <a:bodyPr wrap="square" lIns="0" rtlCol="0" anchor="b">
            <a:spAutoFit/>
          </a:bodyPr>
          <a:lstStyle/>
          <a:p>
            <a:pPr defTabSz="609630">
              <a:defRPr/>
            </a:pPr>
            <a:r>
              <a:rPr lang="it-IT" sz="1600" dirty="0">
                <a:latin typeface="Titillium Web SemiBold" panose="00000700000000000000" pitchFamily="2" charset="0"/>
              </a:rPr>
              <a:t>Le caratteristiche delle due azioni</a:t>
            </a:r>
          </a:p>
        </p:txBody>
      </p:sp>
      <p:grpSp>
        <p:nvGrpSpPr>
          <p:cNvPr id="4" name="Group 17">
            <a:extLst>
              <a:ext uri="{FF2B5EF4-FFF2-40B4-BE49-F238E27FC236}">
                <a16:creationId xmlns:a16="http://schemas.microsoft.com/office/drawing/2014/main" id="{A2F3BDFC-34D8-EECB-D804-B7C0A0D64FE4}"/>
              </a:ext>
            </a:extLst>
          </p:cNvPr>
          <p:cNvGrpSpPr/>
          <p:nvPr/>
        </p:nvGrpSpPr>
        <p:grpSpPr>
          <a:xfrm>
            <a:off x="593085" y="1530930"/>
            <a:ext cx="10886852" cy="914400"/>
            <a:chOff x="502653" y="1455575"/>
            <a:chExt cx="10886852" cy="914400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917B6431-B878-E42F-474D-C31F991CCE90}"/>
                </a:ext>
              </a:extLst>
            </p:cNvPr>
            <p:cNvSpPr/>
            <p:nvPr/>
          </p:nvSpPr>
          <p:spPr>
            <a:xfrm>
              <a:off x="502653" y="1455575"/>
              <a:ext cx="10886852" cy="914400"/>
            </a:xfrm>
            <a:prstGeom prst="roundRect">
              <a:avLst>
                <a:gd name="adj" fmla="val 50000"/>
              </a:avLst>
            </a:prstGeom>
            <a:solidFill>
              <a:srgbClr val="F5F7B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3">
              <a:extLst>
                <a:ext uri="{FF2B5EF4-FFF2-40B4-BE49-F238E27FC236}">
                  <a16:creationId xmlns:a16="http://schemas.microsoft.com/office/drawing/2014/main" id="{989843B1-10FA-7F22-D206-BC9F3E73DA6D}"/>
                </a:ext>
              </a:extLst>
            </p:cNvPr>
            <p:cNvSpPr/>
            <p:nvPr/>
          </p:nvSpPr>
          <p:spPr>
            <a:xfrm>
              <a:off x="502653" y="1455575"/>
              <a:ext cx="914400" cy="914400"/>
            </a:xfrm>
            <a:prstGeom prst="ellipse">
              <a:avLst/>
            </a:prstGeom>
            <a:solidFill>
              <a:srgbClr val="0C6A1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+mj-lt"/>
                </a:rPr>
                <a:t>1</a:t>
              </a:r>
            </a:p>
          </p:txBody>
        </p:sp>
        <p:sp>
          <p:nvSpPr>
            <p:cNvPr id="7" name="CasellaDiTesto 2">
              <a:extLst>
                <a:ext uri="{FF2B5EF4-FFF2-40B4-BE49-F238E27FC236}">
                  <a16:creationId xmlns:a16="http://schemas.microsoft.com/office/drawing/2014/main" id="{202E4143-84E8-02CD-69D2-2F31E5B6B2FB}"/>
                </a:ext>
              </a:extLst>
            </p:cNvPr>
            <p:cNvSpPr txBox="1"/>
            <p:nvPr/>
          </p:nvSpPr>
          <p:spPr>
            <a:xfrm>
              <a:off x="1585223" y="1622888"/>
              <a:ext cx="9294271" cy="579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15000"/>
                </a:lnSpc>
                <a:spcAft>
                  <a:spcPts val="1000"/>
                </a:spcAft>
                <a:tabLst>
                  <a:tab pos="1609725" algn="l"/>
                </a:tabLst>
              </a:pPr>
              <a:r>
                <a:rPr lang="it-IT" sz="1400" dirty="0">
                  <a:solidFill>
                    <a:srgbClr val="000000"/>
                  </a:solidFill>
                  <a:ea typeface="Times New Roman" panose="02020603050405020304" pitchFamily="18" charset="0"/>
                  <a:cs typeface="Arial" panose="020B0604020202020204" pitchFamily="34" charset="0"/>
                </a:rPr>
                <a:t>Sono </a:t>
              </a:r>
              <a:r>
                <a:rPr lang="it-IT" sz="1400" b="1" dirty="0">
                  <a:solidFill>
                    <a:srgbClr val="000000"/>
                  </a:solidFill>
                  <a:ea typeface="Times New Roman" panose="02020603050405020304" pitchFamily="18" charset="0"/>
                  <a:cs typeface="Arial" panose="020B0604020202020204" pitchFamily="34" charset="0"/>
                </a:rPr>
                <a:t>interventi a titolarità regionale </a:t>
              </a:r>
              <a:r>
                <a:rPr lang="it-IT" sz="1400" dirty="0">
                  <a:solidFill>
                    <a:srgbClr val="000000"/>
                  </a:solidFill>
                  <a:ea typeface="Times New Roman" panose="02020603050405020304" pitchFamily="18" charset="0"/>
                  <a:cs typeface="Arial" panose="020B0604020202020204" pitchFamily="34" charset="0"/>
                </a:rPr>
                <a:t>come unico beneficiario, ma che prevede che i </a:t>
              </a:r>
              <a:r>
                <a:rPr lang="it-IT" sz="1400" b="1" dirty="0">
                  <a:solidFill>
                    <a:srgbClr val="000000"/>
                  </a:solidFill>
                  <a:ea typeface="Times New Roman" panose="02020603050405020304" pitchFamily="18" charset="0"/>
                  <a:cs typeface="Arial" panose="020B0604020202020204" pitchFamily="34" charset="0"/>
                </a:rPr>
                <a:t>destinatari finali </a:t>
              </a:r>
              <a:r>
                <a:rPr lang="it-IT" sz="1400" dirty="0">
                  <a:solidFill>
                    <a:srgbClr val="000000"/>
                  </a:solidFill>
                  <a:ea typeface="Times New Roman" panose="02020603050405020304" pitchFamily="18" charset="0"/>
                  <a:cs typeface="Arial" panose="020B0604020202020204" pitchFamily="34" charset="0"/>
                </a:rPr>
                <a:t>siano </a:t>
              </a:r>
              <a:r>
                <a:rPr lang="it-IT" sz="1400" b="1" dirty="0">
                  <a:solidFill>
                    <a:srgbClr val="000000"/>
                  </a:solidFill>
                  <a:ea typeface="Times New Roman" panose="02020603050405020304" pitchFamily="18" charset="0"/>
                  <a:cs typeface="Arial" panose="020B0604020202020204" pitchFamily="34" charset="0"/>
                </a:rPr>
                <a:t>cittadini, imprese, enti e organismi</a:t>
              </a:r>
              <a:r>
                <a:rPr lang="it-IT" sz="1400" dirty="0">
                  <a:solidFill>
                    <a:srgbClr val="000000"/>
                  </a:solidFill>
                  <a:ea typeface="Times New Roman" panose="02020603050405020304" pitchFamily="18" charset="0"/>
                  <a:cs typeface="Arial" panose="020B0604020202020204" pitchFamily="34" charset="0"/>
                </a:rPr>
                <a:t> che a vario titolo si interfacciano con Regione Lombardia</a:t>
              </a:r>
            </a:p>
          </p:txBody>
        </p:sp>
      </p:grpSp>
      <p:grpSp>
        <p:nvGrpSpPr>
          <p:cNvPr id="8" name="Group 18">
            <a:extLst>
              <a:ext uri="{FF2B5EF4-FFF2-40B4-BE49-F238E27FC236}">
                <a16:creationId xmlns:a16="http://schemas.microsoft.com/office/drawing/2014/main" id="{9176076E-AEB1-BB16-6AF0-23D799B7B55F}"/>
              </a:ext>
            </a:extLst>
          </p:cNvPr>
          <p:cNvGrpSpPr/>
          <p:nvPr/>
        </p:nvGrpSpPr>
        <p:grpSpPr>
          <a:xfrm>
            <a:off x="593085" y="2694147"/>
            <a:ext cx="10886852" cy="914400"/>
            <a:chOff x="502653" y="1455575"/>
            <a:chExt cx="10886852" cy="914400"/>
          </a:xfrm>
        </p:grpSpPr>
        <p:sp>
          <p:nvSpPr>
            <p:cNvPr id="9" name="Rectangle: Rounded Corners 19">
              <a:extLst>
                <a:ext uri="{FF2B5EF4-FFF2-40B4-BE49-F238E27FC236}">
                  <a16:creationId xmlns:a16="http://schemas.microsoft.com/office/drawing/2014/main" id="{A39ACE23-6BF3-9FCA-3807-6FA7886E44BF}"/>
                </a:ext>
              </a:extLst>
            </p:cNvPr>
            <p:cNvSpPr/>
            <p:nvPr/>
          </p:nvSpPr>
          <p:spPr>
            <a:xfrm>
              <a:off x="502653" y="1455575"/>
              <a:ext cx="10886852" cy="914400"/>
            </a:xfrm>
            <a:prstGeom prst="roundRect">
              <a:avLst>
                <a:gd name="adj" fmla="val 50000"/>
              </a:avLst>
            </a:prstGeom>
            <a:solidFill>
              <a:srgbClr val="F5F7B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20">
              <a:extLst>
                <a:ext uri="{FF2B5EF4-FFF2-40B4-BE49-F238E27FC236}">
                  <a16:creationId xmlns:a16="http://schemas.microsoft.com/office/drawing/2014/main" id="{043FE4D9-C4CA-39DE-8858-C38165E7147A}"/>
                </a:ext>
              </a:extLst>
            </p:cNvPr>
            <p:cNvSpPr/>
            <p:nvPr/>
          </p:nvSpPr>
          <p:spPr>
            <a:xfrm>
              <a:off x="502653" y="1455575"/>
              <a:ext cx="914400" cy="914400"/>
            </a:xfrm>
            <a:prstGeom prst="ellipse">
              <a:avLst/>
            </a:prstGeom>
            <a:solidFill>
              <a:srgbClr val="0C6A1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+mj-lt"/>
                </a:rPr>
                <a:t>2</a:t>
              </a:r>
            </a:p>
          </p:txBody>
        </p:sp>
        <p:sp>
          <p:nvSpPr>
            <p:cNvPr id="11" name="CasellaDiTesto 2">
              <a:extLst>
                <a:ext uri="{FF2B5EF4-FFF2-40B4-BE49-F238E27FC236}">
                  <a16:creationId xmlns:a16="http://schemas.microsoft.com/office/drawing/2014/main" id="{D80FF89B-E8D7-BB71-F54C-36E6720AF6C5}"/>
                </a:ext>
              </a:extLst>
            </p:cNvPr>
            <p:cNvSpPr txBox="1"/>
            <p:nvPr/>
          </p:nvSpPr>
          <p:spPr>
            <a:xfrm>
              <a:off x="1585222" y="1499008"/>
              <a:ext cx="9294271" cy="8275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15000"/>
                </a:lnSpc>
                <a:spcAft>
                  <a:spcPts val="1000"/>
                </a:spcAft>
                <a:tabLst>
                  <a:tab pos="1609725" algn="l"/>
                </a:tabLst>
              </a:pPr>
              <a:r>
                <a:rPr lang="it-IT" sz="1400" dirty="0">
                  <a:solidFill>
                    <a:srgbClr val="000000"/>
                  </a:solidFill>
                  <a:cs typeface="Arial" panose="020B0604020202020204" pitchFamily="34" charset="0"/>
                </a:rPr>
                <a:t>La </a:t>
              </a:r>
              <a:r>
                <a:rPr lang="it-IT" sz="1400" b="1" dirty="0">
                  <a:solidFill>
                    <a:srgbClr val="000000"/>
                  </a:solidFill>
                  <a:cs typeface="Arial" panose="020B0604020202020204" pitchFamily="34" charset="0"/>
                </a:rPr>
                <a:t>realizzazione</a:t>
              </a:r>
              <a:r>
                <a:rPr lang="it-IT" sz="1400" dirty="0">
                  <a:solidFill>
                    <a:srgbClr val="000000"/>
                  </a:solidFill>
                  <a:cs typeface="Arial" panose="020B0604020202020204" pitchFamily="34" charset="0"/>
                </a:rPr>
                <a:t> dei due interventi è </a:t>
              </a:r>
              <a:r>
                <a:rPr lang="it-IT" sz="1400" b="1" dirty="0">
                  <a:solidFill>
                    <a:srgbClr val="000000"/>
                  </a:solidFill>
                  <a:cs typeface="Arial" panose="020B0604020202020204" pitchFamily="34" charset="0"/>
                </a:rPr>
                <a:t>affidata alla Società regionale, ARIA S.p.A.</a:t>
              </a:r>
              <a:r>
                <a:rPr lang="it-IT" sz="1400" dirty="0">
                  <a:solidFill>
                    <a:srgbClr val="000000"/>
                  </a:solidFill>
                  <a:cs typeface="Arial" panose="020B0604020202020204" pitchFamily="34" charset="0"/>
                </a:rPr>
                <a:t>, con appositi incarichi e, laddove previsto, la stessa potrà procedere alla selezione di eventuali soggetti realizzatori conformemente a quanto disposto dalla normativa vigente in materia di appalti e lavori pubblici</a:t>
              </a:r>
              <a:endParaRPr lang="it-IT" sz="1400" b="1" dirty="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12" name="Group 22">
            <a:extLst>
              <a:ext uri="{FF2B5EF4-FFF2-40B4-BE49-F238E27FC236}">
                <a16:creationId xmlns:a16="http://schemas.microsoft.com/office/drawing/2014/main" id="{362EB6F9-2A97-F23C-4AF5-12E8A6B19239}"/>
              </a:ext>
            </a:extLst>
          </p:cNvPr>
          <p:cNvGrpSpPr/>
          <p:nvPr/>
        </p:nvGrpSpPr>
        <p:grpSpPr>
          <a:xfrm>
            <a:off x="593085" y="3857364"/>
            <a:ext cx="10886852" cy="914400"/>
            <a:chOff x="502653" y="1455575"/>
            <a:chExt cx="10886852" cy="914400"/>
          </a:xfrm>
        </p:grpSpPr>
        <p:sp>
          <p:nvSpPr>
            <p:cNvPr id="13" name="Rectangle: Rounded Corners 23">
              <a:extLst>
                <a:ext uri="{FF2B5EF4-FFF2-40B4-BE49-F238E27FC236}">
                  <a16:creationId xmlns:a16="http://schemas.microsoft.com/office/drawing/2014/main" id="{49C99D0E-FD8B-B4D4-42EA-609C9C620BA5}"/>
                </a:ext>
              </a:extLst>
            </p:cNvPr>
            <p:cNvSpPr/>
            <p:nvPr/>
          </p:nvSpPr>
          <p:spPr>
            <a:xfrm>
              <a:off x="502653" y="1455575"/>
              <a:ext cx="10886852" cy="914400"/>
            </a:xfrm>
            <a:prstGeom prst="roundRect">
              <a:avLst>
                <a:gd name="adj" fmla="val 50000"/>
              </a:avLst>
            </a:prstGeom>
            <a:solidFill>
              <a:srgbClr val="F5F7B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24">
              <a:extLst>
                <a:ext uri="{FF2B5EF4-FFF2-40B4-BE49-F238E27FC236}">
                  <a16:creationId xmlns:a16="http://schemas.microsoft.com/office/drawing/2014/main" id="{F1BC9DCF-BFAB-210B-EF2E-5FB073864DEB}"/>
                </a:ext>
              </a:extLst>
            </p:cNvPr>
            <p:cNvSpPr/>
            <p:nvPr/>
          </p:nvSpPr>
          <p:spPr>
            <a:xfrm>
              <a:off x="502653" y="1455575"/>
              <a:ext cx="914400" cy="914400"/>
            </a:xfrm>
            <a:prstGeom prst="ellipse">
              <a:avLst/>
            </a:prstGeom>
            <a:solidFill>
              <a:srgbClr val="0C6A1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+mj-lt"/>
                </a:rPr>
                <a:t>3</a:t>
              </a:r>
            </a:p>
          </p:txBody>
        </p:sp>
        <p:sp>
          <p:nvSpPr>
            <p:cNvPr id="15" name="CasellaDiTesto 2">
              <a:extLst>
                <a:ext uri="{FF2B5EF4-FFF2-40B4-BE49-F238E27FC236}">
                  <a16:creationId xmlns:a16="http://schemas.microsoft.com/office/drawing/2014/main" id="{2C984954-0734-4650-4355-20AA6E21A85E}"/>
                </a:ext>
              </a:extLst>
            </p:cNvPr>
            <p:cNvSpPr txBox="1"/>
            <p:nvPr/>
          </p:nvSpPr>
          <p:spPr>
            <a:xfrm>
              <a:off x="1585223" y="1622888"/>
              <a:ext cx="9294271" cy="579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15000"/>
                </a:lnSpc>
                <a:spcAft>
                  <a:spcPts val="1000"/>
                </a:spcAft>
                <a:tabLst>
                  <a:tab pos="1609725" algn="l"/>
                </a:tabLst>
              </a:pPr>
              <a:r>
                <a:rPr lang="it-IT" sz="1400" dirty="0">
                  <a:solidFill>
                    <a:srgbClr val="000000"/>
                  </a:solidFill>
                  <a:cs typeface="Arial" panose="020B0604020202020204" pitchFamily="34" charset="0"/>
                </a:rPr>
                <a:t>Gli </a:t>
              </a:r>
              <a:r>
                <a:rPr lang="it-IT" sz="1400" b="1" dirty="0">
                  <a:solidFill>
                    <a:srgbClr val="000000"/>
                  </a:solidFill>
                  <a:cs typeface="Arial" panose="020B0604020202020204" pitchFamily="34" charset="0"/>
                </a:rPr>
                <a:t>interventi</a:t>
              </a:r>
              <a:r>
                <a:rPr lang="it-IT" sz="1400" dirty="0">
                  <a:solidFill>
                    <a:srgbClr val="000000"/>
                  </a:solidFill>
                  <a:cs typeface="Arial" panose="020B0604020202020204" pitchFamily="34" charset="0"/>
                </a:rPr>
                <a:t> </a:t>
              </a:r>
              <a:r>
                <a:rPr lang="it-IT" sz="1400" b="1" dirty="0">
                  <a:solidFill>
                    <a:srgbClr val="000000"/>
                  </a:solidFill>
                  <a:cs typeface="Arial" panose="020B0604020202020204" pitchFamily="34" charset="0"/>
                </a:rPr>
                <a:t>terranno conto di quanto già realizzato e sperimentato</a:t>
              </a:r>
              <a:r>
                <a:rPr lang="it-IT" sz="1400" dirty="0">
                  <a:solidFill>
                    <a:srgbClr val="000000"/>
                  </a:solidFill>
                  <a:cs typeface="Arial" panose="020B0604020202020204" pitchFamily="34" charset="0"/>
                </a:rPr>
                <a:t> da Regione in questi anni per </a:t>
              </a:r>
              <a:r>
                <a:rPr lang="it-IT" sz="1400" b="1" dirty="0">
                  <a:solidFill>
                    <a:srgbClr val="000000"/>
                  </a:solidFill>
                  <a:cs typeface="Arial" panose="020B0604020202020204" pitchFamily="34" charset="0"/>
                </a:rPr>
                <a:t>massimizzare gli investimenti e valorizzare le best practice</a:t>
              </a:r>
            </a:p>
          </p:txBody>
        </p:sp>
      </p:grpSp>
      <p:grpSp>
        <p:nvGrpSpPr>
          <p:cNvPr id="16" name="Group 26">
            <a:extLst>
              <a:ext uri="{FF2B5EF4-FFF2-40B4-BE49-F238E27FC236}">
                <a16:creationId xmlns:a16="http://schemas.microsoft.com/office/drawing/2014/main" id="{A9D19B1D-1CB9-7343-6E94-09D868BB8AEE}"/>
              </a:ext>
            </a:extLst>
          </p:cNvPr>
          <p:cNvGrpSpPr/>
          <p:nvPr/>
        </p:nvGrpSpPr>
        <p:grpSpPr>
          <a:xfrm>
            <a:off x="593085" y="5020580"/>
            <a:ext cx="10886852" cy="914400"/>
            <a:chOff x="502653" y="1455575"/>
            <a:chExt cx="10886852" cy="914400"/>
          </a:xfrm>
        </p:grpSpPr>
        <p:sp>
          <p:nvSpPr>
            <p:cNvPr id="17" name="Rectangle: Rounded Corners 27">
              <a:extLst>
                <a:ext uri="{FF2B5EF4-FFF2-40B4-BE49-F238E27FC236}">
                  <a16:creationId xmlns:a16="http://schemas.microsoft.com/office/drawing/2014/main" id="{C108F25A-0D30-6967-0F7B-0F4CF974D8F9}"/>
                </a:ext>
              </a:extLst>
            </p:cNvPr>
            <p:cNvSpPr/>
            <p:nvPr/>
          </p:nvSpPr>
          <p:spPr>
            <a:xfrm>
              <a:off x="502653" y="1455575"/>
              <a:ext cx="10886852" cy="914400"/>
            </a:xfrm>
            <a:prstGeom prst="roundRect">
              <a:avLst>
                <a:gd name="adj" fmla="val 50000"/>
              </a:avLst>
            </a:prstGeom>
            <a:solidFill>
              <a:srgbClr val="F5F7B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28">
              <a:extLst>
                <a:ext uri="{FF2B5EF4-FFF2-40B4-BE49-F238E27FC236}">
                  <a16:creationId xmlns:a16="http://schemas.microsoft.com/office/drawing/2014/main" id="{B4E494EB-558E-CC9A-6233-8DA40AD3B2D4}"/>
                </a:ext>
              </a:extLst>
            </p:cNvPr>
            <p:cNvSpPr/>
            <p:nvPr/>
          </p:nvSpPr>
          <p:spPr>
            <a:xfrm>
              <a:off x="502653" y="1455575"/>
              <a:ext cx="914400" cy="914400"/>
            </a:xfrm>
            <a:prstGeom prst="ellipse">
              <a:avLst/>
            </a:prstGeom>
            <a:solidFill>
              <a:srgbClr val="0C6A1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+mj-lt"/>
                </a:rPr>
                <a:t>4</a:t>
              </a:r>
            </a:p>
          </p:txBody>
        </p:sp>
        <p:sp>
          <p:nvSpPr>
            <p:cNvPr id="19" name="CasellaDiTesto 2">
              <a:extLst>
                <a:ext uri="{FF2B5EF4-FFF2-40B4-BE49-F238E27FC236}">
                  <a16:creationId xmlns:a16="http://schemas.microsoft.com/office/drawing/2014/main" id="{558647A7-694D-DBAB-CE3A-9EE2B0AFD0C1}"/>
                </a:ext>
              </a:extLst>
            </p:cNvPr>
            <p:cNvSpPr txBox="1"/>
            <p:nvPr/>
          </p:nvSpPr>
          <p:spPr>
            <a:xfrm>
              <a:off x="1585223" y="1622888"/>
              <a:ext cx="9294271" cy="579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15000"/>
                </a:lnSpc>
                <a:spcAft>
                  <a:spcPts val="1000"/>
                </a:spcAft>
                <a:tabLst>
                  <a:tab pos="1609725" algn="l"/>
                </a:tabLst>
              </a:pPr>
              <a:r>
                <a:rPr lang="it-IT" sz="1400" dirty="0">
                  <a:solidFill>
                    <a:srgbClr val="000000"/>
                  </a:solidFill>
                  <a:cs typeface="Arial" panose="020B0604020202020204" pitchFamily="34" charset="0"/>
                </a:rPr>
                <a:t>Le </a:t>
              </a:r>
              <a:r>
                <a:rPr lang="it-IT" sz="1400" b="1" dirty="0">
                  <a:solidFill>
                    <a:srgbClr val="000000"/>
                  </a:solidFill>
                  <a:cs typeface="Arial" panose="020B0604020202020204" pitchFamily="34" charset="0"/>
                </a:rPr>
                <a:t>risorse</a:t>
              </a:r>
              <a:r>
                <a:rPr lang="it-IT" sz="1400" dirty="0">
                  <a:solidFill>
                    <a:srgbClr val="000000"/>
                  </a:solidFill>
                  <a:cs typeface="Arial" panose="020B0604020202020204" pitchFamily="34" charset="0"/>
                </a:rPr>
                <a:t> destinate alle due iniziative ammontano complessivamente a </a:t>
              </a:r>
              <a:r>
                <a:rPr lang="it-IT" sz="1400" b="1" dirty="0">
                  <a:solidFill>
                    <a:srgbClr val="000000"/>
                  </a:solidFill>
                  <a:cs typeface="Arial" panose="020B0604020202020204" pitchFamily="34" charset="0"/>
                </a:rPr>
                <a:t>20 milioni di euro </a:t>
              </a:r>
              <a:r>
                <a:rPr lang="it-IT" sz="1400" dirty="0">
                  <a:solidFill>
                    <a:srgbClr val="000000"/>
                  </a:solidFill>
                  <a:cs typeface="Arial" panose="020B0604020202020204" pitchFamily="34" charset="0"/>
                </a:rPr>
                <a:t>da impiegare nell’arco temporale della </a:t>
              </a:r>
              <a:r>
                <a:rPr lang="it-IT" sz="1400" b="1" dirty="0">
                  <a:solidFill>
                    <a:srgbClr val="000000"/>
                  </a:solidFill>
                  <a:cs typeface="Arial" panose="020B0604020202020204" pitchFamily="34" charset="0"/>
                </a:rPr>
                <a:t>programmazione comunitaria</a:t>
              </a:r>
              <a:r>
                <a:rPr lang="it-IT" sz="1400" dirty="0">
                  <a:solidFill>
                    <a:srgbClr val="000000"/>
                  </a:solidFill>
                  <a:cs typeface="Arial" panose="020B0604020202020204" pitchFamily="34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492909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CDAAA6B4-52E9-4955-AD28-1CFE770560D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09" b="7770"/>
          <a:stretch/>
        </p:blipFill>
        <p:spPr>
          <a:xfrm>
            <a:off x="6724650" y="6174047"/>
            <a:ext cx="4914900" cy="372975"/>
          </a:xfrm>
          <a:prstGeom prst="rect">
            <a:avLst/>
          </a:prstGeom>
        </p:spPr>
      </p:pic>
      <p:pic>
        <p:nvPicPr>
          <p:cNvPr id="35" name="Immagine 34">
            <a:extLst>
              <a:ext uri="{FF2B5EF4-FFF2-40B4-BE49-F238E27FC236}">
                <a16:creationId xmlns:a16="http://schemas.microsoft.com/office/drawing/2014/main" id="{7DF3127E-8E01-4FB9-AF7B-1FA04B30AE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3177"/>
          <a:stretch/>
        </p:blipFill>
        <p:spPr>
          <a:xfrm>
            <a:off x="552450" y="103643"/>
            <a:ext cx="1219228" cy="593260"/>
          </a:xfrm>
          <a:prstGeom prst="rect">
            <a:avLst/>
          </a:prstGeom>
        </p:spPr>
      </p:pic>
      <p:sp>
        <p:nvSpPr>
          <p:cNvPr id="38" name="CasellaDiTesto 37">
            <a:extLst>
              <a:ext uri="{FF2B5EF4-FFF2-40B4-BE49-F238E27FC236}">
                <a16:creationId xmlns:a16="http://schemas.microsoft.com/office/drawing/2014/main" id="{2C72974A-8D40-9F64-B629-73843047AA60}"/>
              </a:ext>
            </a:extLst>
          </p:cNvPr>
          <p:cNvSpPr txBox="1"/>
          <p:nvPr/>
        </p:nvSpPr>
        <p:spPr>
          <a:xfrm>
            <a:off x="4724401" y="310978"/>
            <a:ext cx="6915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dirty="0">
                <a:solidFill>
                  <a:srgbClr val="007239"/>
                </a:solidFill>
                <a:latin typeface="Century Gothic" panose="020B0502020202020204" pitchFamily="34" charset="0"/>
              </a:rPr>
              <a:t>PR FESR 21-27 – Azioni 1.2.1 e 1.2.2</a:t>
            </a:r>
          </a:p>
        </p:txBody>
      </p:sp>
      <p:sp>
        <p:nvSpPr>
          <p:cNvPr id="20" name="CasellaDiTesto 10">
            <a:extLst>
              <a:ext uri="{FF2B5EF4-FFF2-40B4-BE49-F238E27FC236}">
                <a16:creationId xmlns:a16="http://schemas.microsoft.com/office/drawing/2014/main" id="{3DE81D41-34A6-C667-B335-56DC65B09627}"/>
              </a:ext>
            </a:extLst>
          </p:cNvPr>
          <p:cNvSpPr txBox="1"/>
          <p:nvPr/>
        </p:nvSpPr>
        <p:spPr>
          <a:xfrm>
            <a:off x="581994" y="764865"/>
            <a:ext cx="11028011" cy="338554"/>
          </a:xfrm>
          <a:prstGeom prst="rect">
            <a:avLst/>
          </a:prstGeom>
          <a:noFill/>
        </p:spPr>
        <p:txBody>
          <a:bodyPr wrap="square" lIns="0" rtlCol="0" anchor="b">
            <a:spAutoFit/>
          </a:bodyPr>
          <a:lstStyle/>
          <a:p>
            <a:pPr defTabSz="609630">
              <a:defRPr/>
            </a:pPr>
            <a:r>
              <a:rPr lang="it-IT" sz="1600" dirty="0">
                <a:solidFill>
                  <a:srgbClr val="000000"/>
                </a:solidFill>
                <a:latin typeface="Titillium Web SemiBold" panose="00000700000000000000" pitchFamily="2" charset="0"/>
              </a:rPr>
              <a:t>Azione 1.2.1 Sostegno all’accelerazione del processo di trasformazione digitale dei servizi pubblici erogati dalla PA</a:t>
            </a:r>
          </a:p>
        </p:txBody>
      </p:sp>
      <p:sp>
        <p:nvSpPr>
          <p:cNvPr id="21" name="Rectangle: Rounded Corners 21">
            <a:extLst>
              <a:ext uri="{FF2B5EF4-FFF2-40B4-BE49-F238E27FC236}">
                <a16:creationId xmlns:a16="http://schemas.microsoft.com/office/drawing/2014/main" id="{478A5BFD-4A8E-8959-D11A-53BBA0B7348C}"/>
              </a:ext>
            </a:extLst>
          </p:cNvPr>
          <p:cNvSpPr/>
          <p:nvPr/>
        </p:nvSpPr>
        <p:spPr>
          <a:xfrm>
            <a:off x="679197" y="1209675"/>
            <a:ext cx="10936399" cy="4838700"/>
          </a:xfrm>
          <a:prstGeom prst="roundRect">
            <a:avLst>
              <a:gd name="adj" fmla="val 5272"/>
            </a:avLst>
          </a:prstGeom>
          <a:solidFill>
            <a:srgbClr val="F5F7B3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tillium Web"/>
              <a:ea typeface="+mn-ea"/>
              <a:cs typeface="+mn-cs"/>
            </a:endParaRPr>
          </a:p>
        </p:txBody>
      </p:sp>
      <p:sp>
        <p:nvSpPr>
          <p:cNvPr id="22" name="CasellaDiTesto 10">
            <a:extLst>
              <a:ext uri="{FF2B5EF4-FFF2-40B4-BE49-F238E27FC236}">
                <a16:creationId xmlns:a16="http://schemas.microsoft.com/office/drawing/2014/main" id="{A34088B8-30AD-4B2A-9CDB-D0F889AE05FD}"/>
              </a:ext>
            </a:extLst>
          </p:cNvPr>
          <p:cNvSpPr txBox="1"/>
          <p:nvPr/>
        </p:nvSpPr>
        <p:spPr>
          <a:xfrm>
            <a:off x="5408122" y="1383215"/>
            <a:ext cx="1478547" cy="369332"/>
          </a:xfrm>
          <a:prstGeom prst="rect">
            <a:avLst/>
          </a:prstGeom>
          <a:noFill/>
        </p:spPr>
        <p:txBody>
          <a:bodyPr wrap="square" lIns="0" rtlCol="0" anchor="b">
            <a:spAutoFit/>
          </a:bodyPr>
          <a:lstStyle/>
          <a:p>
            <a:pPr algn="ctr" defTabSz="609630">
              <a:defRPr/>
            </a:pPr>
            <a:r>
              <a:rPr lang="it-IT" b="1" dirty="0">
                <a:solidFill>
                  <a:srgbClr val="000000"/>
                </a:solidFill>
                <a:latin typeface="Titillium Web Black"/>
              </a:rPr>
              <a:t>OBIETTIVI</a:t>
            </a:r>
          </a:p>
        </p:txBody>
      </p:sp>
      <p:grpSp>
        <p:nvGrpSpPr>
          <p:cNvPr id="23" name="Group 25">
            <a:extLst>
              <a:ext uri="{FF2B5EF4-FFF2-40B4-BE49-F238E27FC236}">
                <a16:creationId xmlns:a16="http://schemas.microsoft.com/office/drawing/2014/main" id="{4B1A01A8-F062-F7FE-39F9-CDAE572DBE9E}"/>
              </a:ext>
            </a:extLst>
          </p:cNvPr>
          <p:cNvGrpSpPr/>
          <p:nvPr/>
        </p:nvGrpSpPr>
        <p:grpSpPr>
          <a:xfrm>
            <a:off x="924997" y="1937838"/>
            <a:ext cx="4690054" cy="827534"/>
            <a:chOff x="924997" y="1937838"/>
            <a:chExt cx="4690054" cy="827534"/>
          </a:xfrm>
        </p:grpSpPr>
        <p:sp>
          <p:nvSpPr>
            <p:cNvPr id="24" name="Isosceles Triangle 26">
              <a:extLst>
                <a:ext uri="{FF2B5EF4-FFF2-40B4-BE49-F238E27FC236}">
                  <a16:creationId xmlns:a16="http://schemas.microsoft.com/office/drawing/2014/main" id="{CD6BEFBA-6ED0-A1F7-E687-44B64D19375F}"/>
                </a:ext>
              </a:extLst>
            </p:cNvPr>
            <p:cNvSpPr/>
            <p:nvPr/>
          </p:nvSpPr>
          <p:spPr>
            <a:xfrm rot="5400000">
              <a:off x="942975" y="2166939"/>
              <a:ext cx="333375" cy="369332"/>
            </a:xfrm>
            <a:prstGeom prst="triangle">
              <a:avLst/>
            </a:prstGeom>
            <a:solidFill>
              <a:srgbClr val="297A38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tillium Web"/>
                <a:ea typeface="+mn-ea"/>
                <a:cs typeface="+mn-cs"/>
              </a:endParaRPr>
            </a:p>
          </p:txBody>
        </p:sp>
        <p:sp>
          <p:nvSpPr>
            <p:cNvPr id="25" name="CasellaDiTesto 2">
              <a:extLst>
                <a:ext uri="{FF2B5EF4-FFF2-40B4-BE49-F238E27FC236}">
                  <a16:creationId xmlns:a16="http://schemas.microsoft.com/office/drawing/2014/main" id="{F54FC06B-4AE1-FABC-0440-C6BF4C02FD4C}"/>
                </a:ext>
              </a:extLst>
            </p:cNvPr>
            <p:cNvSpPr txBox="1"/>
            <p:nvPr/>
          </p:nvSpPr>
          <p:spPr>
            <a:xfrm>
              <a:off x="1508574" y="1937838"/>
              <a:ext cx="4106477" cy="8275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>
                  <a:tab pos="1609725" algn="l"/>
                </a:tabLst>
                <a:defRPr/>
              </a:pPr>
              <a:r>
                <a:rPr kumimoji="0" lang="it-IT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tillium Web"/>
                  <a:ea typeface="Times New Roman" panose="02020603050405020304" pitchFamily="18" charset="0"/>
                  <a:cs typeface="Arial" panose="020B0604020202020204" pitchFamily="34" charset="0"/>
                </a:rPr>
                <a:t>Potenziamento della capacità digitale della PA regionale </a:t>
              </a:r>
              <a:r>
                <a:rPr kumimoji="0" lang="it-IT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tillium Web"/>
                  <a:ea typeface="Times New Roman" panose="02020603050405020304" pitchFamily="18" charset="0"/>
                  <a:cs typeface="Arial" panose="020B0604020202020204" pitchFamily="34" charset="0"/>
                </a:rPr>
                <a:t>(in termini di interoperabilità ed evoluzione delle funzionalità esistenti) </a:t>
              </a:r>
            </a:p>
          </p:txBody>
        </p:sp>
      </p:grpSp>
      <p:grpSp>
        <p:nvGrpSpPr>
          <p:cNvPr id="26" name="Group 28">
            <a:extLst>
              <a:ext uri="{FF2B5EF4-FFF2-40B4-BE49-F238E27FC236}">
                <a16:creationId xmlns:a16="http://schemas.microsoft.com/office/drawing/2014/main" id="{2B0E1A2A-F5F2-C72E-50B6-0305B4CFC39C}"/>
              </a:ext>
            </a:extLst>
          </p:cNvPr>
          <p:cNvGrpSpPr/>
          <p:nvPr/>
        </p:nvGrpSpPr>
        <p:grpSpPr>
          <a:xfrm>
            <a:off x="924997" y="2950663"/>
            <a:ext cx="4690054" cy="827534"/>
            <a:chOff x="924997" y="1937838"/>
            <a:chExt cx="4690054" cy="827534"/>
          </a:xfrm>
        </p:grpSpPr>
        <p:sp>
          <p:nvSpPr>
            <p:cNvPr id="27" name="Isosceles Triangle 29">
              <a:extLst>
                <a:ext uri="{FF2B5EF4-FFF2-40B4-BE49-F238E27FC236}">
                  <a16:creationId xmlns:a16="http://schemas.microsoft.com/office/drawing/2014/main" id="{6E9A7F08-416D-B039-C6D6-0B11A3AC9ABA}"/>
                </a:ext>
              </a:extLst>
            </p:cNvPr>
            <p:cNvSpPr/>
            <p:nvPr/>
          </p:nvSpPr>
          <p:spPr>
            <a:xfrm rot="5400000">
              <a:off x="942975" y="2166939"/>
              <a:ext cx="333375" cy="369332"/>
            </a:xfrm>
            <a:prstGeom prst="triangle">
              <a:avLst/>
            </a:prstGeom>
            <a:solidFill>
              <a:srgbClr val="297A38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tillium Web"/>
                <a:ea typeface="+mn-ea"/>
                <a:cs typeface="+mn-cs"/>
              </a:endParaRPr>
            </a:p>
          </p:txBody>
        </p:sp>
        <p:sp>
          <p:nvSpPr>
            <p:cNvPr id="28" name="CasellaDiTesto 2">
              <a:extLst>
                <a:ext uri="{FF2B5EF4-FFF2-40B4-BE49-F238E27FC236}">
                  <a16:creationId xmlns:a16="http://schemas.microsoft.com/office/drawing/2014/main" id="{0CB0FCC5-559F-BA9E-7F08-A915A9C76B38}"/>
                </a:ext>
              </a:extLst>
            </p:cNvPr>
            <p:cNvSpPr txBox="1"/>
            <p:nvPr/>
          </p:nvSpPr>
          <p:spPr>
            <a:xfrm>
              <a:off x="1508574" y="1937838"/>
              <a:ext cx="4106477" cy="8275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>
                  <a:tab pos="1609725" algn="l"/>
                </a:tabLst>
                <a:defRPr/>
              </a:pPr>
              <a:r>
                <a:rPr kumimoji="0" lang="it-IT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tillium Web"/>
                  <a:ea typeface="Times New Roman" panose="02020603050405020304" pitchFamily="18" charset="0"/>
                  <a:cs typeface="Arial" panose="020B0604020202020204" pitchFamily="34" charset="0"/>
                </a:rPr>
                <a:t>Semplificazione dell’accesso ai servizi digitali di Regione Lombardia </a:t>
              </a:r>
              <a:r>
                <a:rPr kumimoji="0" lang="it-IT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tillium Web"/>
                  <a:ea typeface="Times New Roman" panose="02020603050405020304" pitchFamily="18" charset="0"/>
                  <a:cs typeface="Arial" panose="020B0604020202020204" pitchFamily="34" charset="0"/>
                </a:rPr>
                <a:t>da parte di cittadini, imprese ed Enti Locali</a:t>
              </a:r>
            </a:p>
          </p:txBody>
        </p:sp>
      </p:grpSp>
      <p:grpSp>
        <p:nvGrpSpPr>
          <p:cNvPr id="29" name="Group 31">
            <a:extLst>
              <a:ext uri="{FF2B5EF4-FFF2-40B4-BE49-F238E27FC236}">
                <a16:creationId xmlns:a16="http://schemas.microsoft.com/office/drawing/2014/main" id="{3460BC84-9811-253C-70F4-E1650EBA50A3}"/>
              </a:ext>
            </a:extLst>
          </p:cNvPr>
          <p:cNvGrpSpPr/>
          <p:nvPr/>
        </p:nvGrpSpPr>
        <p:grpSpPr>
          <a:xfrm>
            <a:off x="924997" y="3963488"/>
            <a:ext cx="4690054" cy="827534"/>
            <a:chOff x="924997" y="1937838"/>
            <a:chExt cx="4690054" cy="827534"/>
          </a:xfrm>
        </p:grpSpPr>
        <p:sp>
          <p:nvSpPr>
            <p:cNvPr id="30" name="Isosceles Triangle 32">
              <a:extLst>
                <a:ext uri="{FF2B5EF4-FFF2-40B4-BE49-F238E27FC236}">
                  <a16:creationId xmlns:a16="http://schemas.microsoft.com/office/drawing/2014/main" id="{D8789E98-D43D-D8F0-8CE1-E2CFA9B3D149}"/>
                </a:ext>
              </a:extLst>
            </p:cNvPr>
            <p:cNvSpPr/>
            <p:nvPr/>
          </p:nvSpPr>
          <p:spPr>
            <a:xfrm rot="5400000">
              <a:off x="942975" y="2166939"/>
              <a:ext cx="333375" cy="369332"/>
            </a:xfrm>
            <a:prstGeom prst="triangle">
              <a:avLst/>
            </a:prstGeom>
            <a:solidFill>
              <a:srgbClr val="297A38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tillium Web"/>
                <a:ea typeface="+mn-ea"/>
                <a:cs typeface="+mn-cs"/>
              </a:endParaRPr>
            </a:p>
          </p:txBody>
        </p:sp>
        <p:sp>
          <p:nvSpPr>
            <p:cNvPr id="31" name="CasellaDiTesto 2">
              <a:extLst>
                <a:ext uri="{FF2B5EF4-FFF2-40B4-BE49-F238E27FC236}">
                  <a16:creationId xmlns:a16="http://schemas.microsoft.com/office/drawing/2014/main" id="{CE9BA71B-82F0-655D-2088-4FFDA9E2EEAC}"/>
                </a:ext>
              </a:extLst>
            </p:cNvPr>
            <p:cNvSpPr txBox="1"/>
            <p:nvPr/>
          </p:nvSpPr>
          <p:spPr>
            <a:xfrm>
              <a:off x="1508574" y="1937838"/>
              <a:ext cx="4106477" cy="8275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>
                  <a:tab pos="1609725" algn="l"/>
                </a:tabLst>
                <a:defRPr/>
              </a:pPr>
              <a:r>
                <a:rPr kumimoji="0" lang="it-IT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tillium Web"/>
                  <a:ea typeface="Times New Roman" panose="02020603050405020304" pitchFamily="18" charset="0"/>
                  <a:cs typeface="Arial" panose="020B0604020202020204" pitchFamily="34" charset="0"/>
                </a:rPr>
                <a:t>Messa a disposizione delle funzionalità di CRM e di BPM</a:t>
              </a:r>
              <a:r>
                <a:rPr kumimoji="0" lang="it-IT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tillium Web"/>
                  <a:ea typeface="Times New Roman" panose="02020603050405020304" pitchFamily="18" charset="0"/>
                  <a:cs typeface="Arial" panose="020B0604020202020204" pitchFamily="34" charset="0"/>
                </a:rPr>
                <a:t> di Bandi e Servizi a nuovi procedimenti e ad altri servizi di Regione Lombardia</a:t>
              </a:r>
            </a:p>
          </p:txBody>
        </p:sp>
      </p:grpSp>
      <p:grpSp>
        <p:nvGrpSpPr>
          <p:cNvPr id="32" name="Group 34">
            <a:extLst>
              <a:ext uri="{FF2B5EF4-FFF2-40B4-BE49-F238E27FC236}">
                <a16:creationId xmlns:a16="http://schemas.microsoft.com/office/drawing/2014/main" id="{BBC71C53-842D-F922-FECF-63BC3DF147E5}"/>
              </a:ext>
            </a:extLst>
          </p:cNvPr>
          <p:cNvGrpSpPr/>
          <p:nvPr/>
        </p:nvGrpSpPr>
        <p:grpSpPr>
          <a:xfrm>
            <a:off x="924997" y="4976313"/>
            <a:ext cx="4690054" cy="827534"/>
            <a:chOff x="924997" y="1937838"/>
            <a:chExt cx="4690054" cy="827534"/>
          </a:xfrm>
        </p:grpSpPr>
        <p:sp>
          <p:nvSpPr>
            <p:cNvPr id="33" name="Isosceles Triangle 35">
              <a:extLst>
                <a:ext uri="{FF2B5EF4-FFF2-40B4-BE49-F238E27FC236}">
                  <a16:creationId xmlns:a16="http://schemas.microsoft.com/office/drawing/2014/main" id="{53935E92-CB11-FC32-30F4-49406050C1E1}"/>
                </a:ext>
              </a:extLst>
            </p:cNvPr>
            <p:cNvSpPr/>
            <p:nvPr/>
          </p:nvSpPr>
          <p:spPr>
            <a:xfrm rot="5400000">
              <a:off x="942975" y="2166939"/>
              <a:ext cx="333375" cy="369332"/>
            </a:xfrm>
            <a:prstGeom prst="triangle">
              <a:avLst/>
            </a:prstGeom>
            <a:solidFill>
              <a:srgbClr val="297A38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tillium Web"/>
                <a:ea typeface="+mn-ea"/>
                <a:cs typeface="+mn-cs"/>
              </a:endParaRPr>
            </a:p>
          </p:txBody>
        </p:sp>
        <p:sp>
          <p:nvSpPr>
            <p:cNvPr id="34" name="CasellaDiTesto 2">
              <a:extLst>
                <a:ext uri="{FF2B5EF4-FFF2-40B4-BE49-F238E27FC236}">
                  <a16:creationId xmlns:a16="http://schemas.microsoft.com/office/drawing/2014/main" id="{A7DD6CBC-F93A-5273-90A1-D8C828341EB8}"/>
                </a:ext>
              </a:extLst>
            </p:cNvPr>
            <p:cNvSpPr txBox="1"/>
            <p:nvPr/>
          </p:nvSpPr>
          <p:spPr>
            <a:xfrm>
              <a:off x="1508574" y="1937838"/>
              <a:ext cx="4106477" cy="8275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>
                  <a:tab pos="1609725" algn="l"/>
                </a:tabLst>
                <a:defRPr/>
              </a:pPr>
              <a:r>
                <a:rPr kumimoji="0" lang="it-IT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tillium Web"/>
                  <a:ea typeface="Times New Roman" panose="02020603050405020304" pitchFamily="18" charset="0"/>
                  <a:cs typeface="Arial" panose="020B0604020202020204" pitchFamily="34" charset="0"/>
                </a:rPr>
                <a:t>Adozione di strumenti a supporto delle decisioni </a:t>
              </a:r>
              <a:r>
                <a:rPr kumimoji="0" lang="it-IT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tillium Web"/>
                  <a:ea typeface="Times New Roman" panose="02020603050405020304" pitchFamily="18" charset="0"/>
                  <a:cs typeface="Arial" panose="020B0604020202020204" pitchFamily="34" charset="0"/>
                </a:rPr>
                <a:t>per la semplificazione dei processi e l’introduzione di logiche di analisi predittiva</a:t>
              </a:r>
            </a:p>
          </p:txBody>
        </p:sp>
      </p:grpSp>
      <p:grpSp>
        <p:nvGrpSpPr>
          <p:cNvPr id="36" name="Group 37">
            <a:extLst>
              <a:ext uri="{FF2B5EF4-FFF2-40B4-BE49-F238E27FC236}">
                <a16:creationId xmlns:a16="http://schemas.microsoft.com/office/drawing/2014/main" id="{044EEC1A-899D-AE75-B225-7CB9A270DE1F}"/>
              </a:ext>
            </a:extLst>
          </p:cNvPr>
          <p:cNvGrpSpPr/>
          <p:nvPr/>
        </p:nvGrpSpPr>
        <p:grpSpPr>
          <a:xfrm>
            <a:off x="6319912" y="1937838"/>
            <a:ext cx="4690054" cy="827534"/>
            <a:chOff x="924997" y="1937838"/>
            <a:chExt cx="4690054" cy="827534"/>
          </a:xfrm>
        </p:grpSpPr>
        <p:sp>
          <p:nvSpPr>
            <p:cNvPr id="39" name="Isosceles Triangle 38">
              <a:extLst>
                <a:ext uri="{FF2B5EF4-FFF2-40B4-BE49-F238E27FC236}">
                  <a16:creationId xmlns:a16="http://schemas.microsoft.com/office/drawing/2014/main" id="{4AE8BFB9-12AA-E2E5-6D5E-DCB3BDEC1D2D}"/>
                </a:ext>
              </a:extLst>
            </p:cNvPr>
            <p:cNvSpPr/>
            <p:nvPr/>
          </p:nvSpPr>
          <p:spPr>
            <a:xfrm rot="5400000">
              <a:off x="942975" y="2166939"/>
              <a:ext cx="333375" cy="369332"/>
            </a:xfrm>
            <a:prstGeom prst="triangle">
              <a:avLst/>
            </a:prstGeom>
            <a:solidFill>
              <a:srgbClr val="297A38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tillium Web"/>
                <a:ea typeface="+mn-ea"/>
                <a:cs typeface="+mn-cs"/>
              </a:endParaRPr>
            </a:p>
          </p:txBody>
        </p:sp>
        <p:sp>
          <p:nvSpPr>
            <p:cNvPr id="40" name="CasellaDiTesto 2">
              <a:extLst>
                <a:ext uri="{FF2B5EF4-FFF2-40B4-BE49-F238E27FC236}">
                  <a16:creationId xmlns:a16="http://schemas.microsoft.com/office/drawing/2014/main" id="{C5FC7F6A-193E-CA6E-663F-292D3EC39681}"/>
                </a:ext>
              </a:extLst>
            </p:cNvPr>
            <p:cNvSpPr txBox="1"/>
            <p:nvPr/>
          </p:nvSpPr>
          <p:spPr>
            <a:xfrm>
              <a:off x="1508574" y="1937838"/>
              <a:ext cx="4106477" cy="8275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>
                  <a:tab pos="1609725" algn="l"/>
                </a:tabLst>
                <a:defRPr/>
              </a:pPr>
              <a:r>
                <a:rPr kumimoji="0" lang="it-IT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tillium Web"/>
                  <a:ea typeface="Times New Roman" panose="02020603050405020304" pitchFamily="18" charset="0"/>
                  <a:cs typeface="Arial" panose="020B0604020202020204" pitchFamily="34" charset="0"/>
                </a:rPr>
                <a:t>Introduzione di </a:t>
              </a:r>
              <a:r>
                <a:rPr kumimoji="0" lang="it-IT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tillium Web"/>
                  <a:ea typeface="Times New Roman" panose="02020603050405020304" pitchFamily="18" charset="0"/>
                  <a:cs typeface="Arial" panose="020B0604020202020204" pitchFamily="34" charset="0"/>
                </a:rPr>
                <a:t>soluzioni hardware, software e servizi</a:t>
              </a:r>
              <a:r>
                <a:rPr kumimoji="0" lang="it-IT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tillium Web"/>
                  <a:ea typeface="Times New Roman" panose="02020603050405020304" pitchFamily="18" charset="0"/>
                  <a:cs typeface="Arial" panose="020B0604020202020204" pitchFamily="34" charset="0"/>
                </a:rPr>
                <a:t> che garantiscano l’</a:t>
              </a:r>
              <a:r>
                <a:rPr kumimoji="0" lang="it-IT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tillium Web"/>
                  <a:ea typeface="Times New Roman" panose="02020603050405020304" pitchFamily="18" charset="0"/>
                  <a:cs typeface="Arial" panose="020B0604020202020204" pitchFamily="34" charset="0"/>
                </a:rPr>
                <a:t>accessibilità </a:t>
              </a:r>
              <a:r>
                <a:rPr kumimoji="0" lang="it-IT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tillium Web"/>
                  <a:ea typeface="Times New Roman" panose="02020603050405020304" pitchFamily="18" charset="0"/>
                  <a:cs typeface="Arial" panose="020B0604020202020204" pitchFamily="34" charset="0"/>
                </a:rPr>
                <a:t>e l’</a:t>
              </a:r>
              <a:r>
                <a:rPr kumimoji="0" lang="it-IT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tillium Web"/>
                  <a:ea typeface="Times New Roman" panose="02020603050405020304" pitchFamily="18" charset="0"/>
                  <a:cs typeface="Arial" panose="020B0604020202020204" pitchFamily="34" charset="0"/>
                </a:rPr>
                <a:t>usabilità dei servizi pubblici</a:t>
              </a:r>
              <a:endParaRPr kumimoji="0" lang="it-IT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9D82FFF3-F7B7-5207-36B5-02DA547AE826}"/>
              </a:ext>
            </a:extLst>
          </p:cNvPr>
          <p:cNvGrpSpPr/>
          <p:nvPr/>
        </p:nvGrpSpPr>
        <p:grpSpPr>
          <a:xfrm>
            <a:off x="6319912" y="3333195"/>
            <a:ext cx="4690054" cy="827534"/>
            <a:chOff x="924997" y="1937838"/>
            <a:chExt cx="4690054" cy="827534"/>
          </a:xfrm>
        </p:grpSpPr>
        <p:sp>
          <p:nvSpPr>
            <p:cNvPr id="42" name="Isosceles Triangle 41">
              <a:extLst>
                <a:ext uri="{FF2B5EF4-FFF2-40B4-BE49-F238E27FC236}">
                  <a16:creationId xmlns:a16="http://schemas.microsoft.com/office/drawing/2014/main" id="{EDD2D665-7B5C-D929-463C-7877EB1B2D0E}"/>
                </a:ext>
              </a:extLst>
            </p:cNvPr>
            <p:cNvSpPr/>
            <p:nvPr/>
          </p:nvSpPr>
          <p:spPr>
            <a:xfrm rot="5400000">
              <a:off x="942975" y="2166939"/>
              <a:ext cx="333375" cy="369332"/>
            </a:xfrm>
            <a:prstGeom prst="triangle">
              <a:avLst/>
            </a:prstGeom>
            <a:solidFill>
              <a:srgbClr val="297A38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tillium Web"/>
                <a:ea typeface="+mn-ea"/>
                <a:cs typeface="+mn-cs"/>
              </a:endParaRPr>
            </a:p>
          </p:txBody>
        </p:sp>
        <p:sp>
          <p:nvSpPr>
            <p:cNvPr id="43" name="CasellaDiTesto 2">
              <a:extLst>
                <a:ext uri="{FF2B5EF4-FFF2-40B4-BE49-F238E27FC236}">
                  <a16:creationId xmlns:a16="http://schemas.microsoft.com/office/drawing/2014/main" id="{4A70EA64-7386-FAC8-F041-24E56ADE331C}"/>
                </a:ext>
              </a:extLst>
            </p:cNvPr>
            <p:cNvSpPr txBox="1"/>
            <p:nvPr/>
          </p:nvSpPr>
          <p:spPr>
            <a:xfrm>
              <a:off x="1508574" y="1937838"/>
              <a:ext cx="4106477" cy="8275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>
                  <a:tab pos="1609725" algn="l"/>
                </a:tabLst>
                <a:defRPr/>
              </a:pPr>
              <a:r>
                <a:rPr kumimoji="0" lang="it-IT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tillium Web"/>
                  <a:ea typeface="Times New Roman" panose="02020603050405020304" pitchFamily="18" charset="0"/>
                  <a:cs typeface="Arial" panose="020B0604020202020204" pitchFamily="34" charset="0"/>
                </a:rPr>
                <a:t>Introduzione di </a:t>
              </a:r>
              <a:r>
                <a:rPr kumimoji="0" lang="it-IT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tillium Web"/>
                  <a:ea typeface="Times New Roman" panose="02020603050405020304" pitchFamily="18" charset="0"/>
                  <a:cs typeface="Arial" panose="020B0604020202020204" pitchFamily="34" charset="0"/>
                </a:rPr>
                <a:t>soluzioni per la </a:t>
              </a:r>
              <a:r>
                <a:rPr kumimoji="0" lang="it-IT" sz="14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tillium Web"/>
                  <a:ea typeface="Times New Roman" panose="02020603050405020304" pitchFamily="18" charset="0"/>
                  <a:cs typeface="Arial" panose="020B0604020202020204" pitchFamily="34" charset="0"/>
                </a:rPr>
                <a:t>certificabilità</a:t>
              </a:r>
              <a:r>
                <a:rPr kumimoji="0" lang="it-IT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tillium Web"/>
                  <a:ea typeface="Times New Roman" panose="02020603050405020304" pitchFamily="18" charset="0"/>
                  <a:cs typeface="Arial" panose="020B0604020202020204" pitchFamily="34" charset="0"/>
                </a:rPr>
                <a:t> e la trasparenza delle transazioni </a:t>
              </a:r>
              <a:r>
                <a:rPr kumimoji="0" lang="it-IT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tillium Web"/>
                  <a:ea typeface="Times New Roman" panose="02020603050405020304" pitchFamily="18" charset="0"/>
                  <a:cs typeface="Arial" panose="020B0604020202020204" pitchFamily="34" charset="0"/>
                </a:rPr>
                <a:t>nella pubblica amministrazione (es. blockchain)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AEFEBF06-0738-04F8-87C2-2A913911051D}"/>
              </a:ext>
            </a:extLst>
          </p:cNvPr>
          <p:cNvGrpSpPr/>
          <p:nvPr/>
        </p:nvGrpSpPr>
        <p:grpSpPr>
          <a:xfrm>
            <a:off x="6319911" y="4728553"/>
            <a:ext cx="4690054" cy="1075294"/>
            <a:chOff x="924997" y="1937838"/>
            <a:chExt cx="4690054" cy="1075294"/>
          </a:xfrm>
        </p:grpSpPr>
        <p:sp>
          <p:nvSpPr>
            <p:cNvPr id="45" name="Isosceles Triangle 44">
              <a:extLst>
                <a:ext uri="{FF2B5EF4-FFF2-40B4-BE49-F238E27FC236}">
                  <a16:creationId xmlns:a16="http://schemas.microsoft.com/office/drawing/2014/main" id="{1931E54E-ECFA-9451-6D7B-4DCD10B7D01E}"/>
                </a:ext>
              </a:extLst>
            </p:cNvPr>
            <p:cNvSpPr/>
            <p:nvPr/>
          </p:nvSpPr>
          <p:spPr>
            <a:xfrm rot="5400000">
              <a:off x="942975" y="2166939"/>
              <a:ext cx="333375" cy="369332"/>
            </a:xfrm>
            <a:prstGeom prst="triangle">
              <a:avLst/>
            </a:prstGeom>
            <a:solidFill>
              <a:srgbClr val="297A38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tillium Web"/>
                <a:ea typeface="+mn-ea"/>
                <a:cs typeface="+mn-cs"/>
              </a:endParaRPr>
            </a:p>
          </p:txBody>
        </p:sp>
        <p:sp>
          <p:nvSpPr>
            <p:cNvPr id="46" name="CasellaDiTesto 2">
              <a:extLst>
                <a:ext uri="{FF2B5EF4-FFF2-40B4-BE49-F238E27FC236}">
                  <a16:creationId xmlns:a16="http://schemas.microsoft.com/office/drawing/2014/main" id="{FC948288-80EC-0C5B-F490-622355D79248}"/>
                </a:ext>
              </a:extLst>
            </p:cNvPr>
            <p:cNvSpPr txBox="1"/>
            <p:nvPr/>
          </p:nvSpPr>
          <p:spPr>
            <a:xfrm>
              <a:off x="1508574" y="1937838"/>
              <a:ext cx="4106477" cy="10752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>
                  <a:tab pos="1609725" algn="l"/>
                </a:tabLst>
                <a:defRPr/>
              </a:pPr>
              <a:r>
                <a:rPr kumimoji="0" lang="it-IT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tillium Web"/>
                  <a:ea typeface="Times New Roman" panose="02020603050405020304" pitchFamily="18" charset="0"/>
                  <a:cs typeface="Arial" panose="020B0604020202020204" pitchFamily="34" charset="0"/>
                </a:rPr>
                <a:t>Introduzione </a:t>
              </a:r>
              <a:r>
                <a:rPr kumimoji="0" lang="it-IT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tillium Web"/>
                  <a:ea typeface="Times New Roman" panose="02020603050405020304" pitchFamily="18" charset="0"/>
                  <a:cs typeface="Arial" panose="020B0604020202020204" pitchFamily="34" charset="0"/>
                </a:rPr>
                <a:t>soluzioni per la valorizzazione dei dati </a:t>
              </a:r>
              <a:r>
                <a:rPr kumimoji="0" lang="it-IT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tillium Web"/>
                  <a:ea typeface="Times New Roman" panose="02020603050405020304" pitchFamily="18" charset="0"/>
                  <a:cs typeface="Arial" panose="020B0604020202020204" pitchFamily="34" charset="0"/>
                </a:rPr>
                <a:t>a disposizione di Regione Lombardia e sviluppo di algoritmi per modelli decisionali funzionali all’elaborazione e alla valutazione delle politiche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676973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CDAAA6B4-52E9-4955-AD28-1CFE770560D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09" b="7770"/>
          <a:stretch/>
        </p:blipFill>
        <p:spPr>
          <a:xfrm>
            <a:off x="6724650" y="6174047"/>
            <a:ext cx="4914900" cy="372975"/>
          </a:xfrm>
          <a:prstGeom prst="rect">
            <a:avLst/>
          </a:prstGeom>
        </p:spPr>
      </p:pic>
      <p:pic>
        <p:nvPicPr>
          <p:cNvPr id="35" name="Immagine 34">
            <a:extLst>
              <a:ext uri="{FF2B5EF4-FFF2-40B4-BE49-F238E27FC236}">
                <a16:creationId xmlns:a16="http://schemas.microsoft.com/office/drawing/2014/main" id="{7DF3127E-8E01-4FB9-AF7B-1FA04B30AE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3177"/>
          <a:stretch/>
        </p:blipFill>
        <p:spPr>
          <a:xfrm>
            <a:off x="552450" y="103643"/>
            <a:ext cx="1219228" cy="593260"/>
          </a:xfrm>
          <a:prstGeom prst="rect">
            <a:avLst/>
          </a:prstGeom>
        </p:spPr>
      </p:pic>
      <p:sp>
        <p:nvSpPr>
          <p:cNvPr id="38" name="CasellaDiTesto 37">
            <a:extLst>
              <a:ext uri="{FF2B5EF4-FFF2-40B4-BE49-F238E27FC236}">
                <a16:creationId xmlns:a16="http://schemas.microsoft.com/office/drawing/2014/main" id="{2C72974A-8D40-9F64-B629-73843047AA60}"/>
              </a:ext>
            </a:extLst>
          </p:cNvPr>
          <p:cNvSpPr txBox="1"/>
          <p:nvPr/>
        </p:nvSpPr>
        <p:spPr>
          <a:xfrm>
            <a:off x="4724401" y="310978"/>
            <a:ext cx="6915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dirty="0">
                <a:solidFill>
                  <a:srgbClr val="007239"/>
                </a:solidFill>
                <a:latin typeface="Century Gothic" panose="020B0502020202020204" pitchFamily="34" charset="0"/>
              </a:rPr>
              <a:t>PR FESR 21-27 – Azioni 1.2.1 e 1.2.2</a:t>
            </a:r>
          </a:p>
        </p:txBody>
      </p:sp>
      <p:sp>
        <p:nvSpPr>
          <p:cNvPr id="3" name="Rectangle: Rounded Corners 3">
            <a:extLst>
              <a:ext uri="{FF2B5EF4-FFF2-40B4-BE49-F238E27FC236}">
                <a16:creationId xmlns:a16="http://schemas.microsoft.com/office/drawing/2014/main" id="{FAA48B2E-8CB8-C974-2ACD-EFBF70F92208}"/>
              </a:ext>
            </a:extLst>
          </p:cNvPr>
          <p:cNvSpPr/>
          <p:nvPr/>
        </p:nvSpPr>
        <p:spPr>
          <a:xfrm>
            <a:off x="679197" y="1209675"/>
            <a:ext cx="10936399" cy="4838700"/>
          </a:xfrm>
          <a:prstGeom prst="roundRect">
            <a:avLst>
              <a:gd name="adj" fmla="val 5272"/>
            </a:avLst>
          </a:prstGeom>
          <a:solidFill>
            <a:srgbClr val="F5F7B3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tillium Web"/>
              <a:ea typeface="+mn-ea"/>
              <a:cs typeface="+mn-cs"/>
            </a:endParaRPr>
          </a:p>
        </p:txBody>
      </p:sp>
      <p:sp>
        <p:nvSpPr>
          <p:cNvPr id="4" name="CasellaDiTesto 10">
            <a:extLst>
              <a:ext uri="{FF2B5EF4-FFF2-40B4-BE49-F238E27FC236}">
                <a16:creationId xmlns:a16="http://schemas.microsoft.com/office/drawing/2014/main" id="{1DFCCE48-A3CE-60FB-0C6C-0146C98695B0}"/>
              </a:ext>
            </a:extLst>
          </p:cNvPr>
          <p:cNvSpPr txBox="1"/>
          <p:nvPr/>
        </p:nvSpPr>
        <p:spPr>
          <a:xfrm>
            <a:off x="552450" y="714904"/>
            <a:ext cx="11689147" cy="338554"/>
          </a:xfrm>
          <a:prstGeom prst="rect">
            <a:avLst/>
          </a:prstGeom>
          <a:noFill/>
        </p:spPr>
        <p:txBody>
          <a:bodyPr wrap="square" lIns="0" rtlCol="0" anchor="b">
            <a:spAutoFit/>
          </a:bodyPr>
          <a:lstStyle/>
          <a:p>
            <a:pPr defTabSz="609630">
              <a:defRPr/>
            </a:pPr>
            <a:r>
              <a:rPr lang="it-IT" sz="1600" dirty="0">
                <a:solidFill>
                  <a:srgbClr val="000000"/>
                </a:solidFill>
                <a:latin typeface="Titillium Web SemiBold" panose="00000700000000000000" pitchFamily="2" charset="0"/>
              </a:rPr>
              <a:t>Azione 1.2.2 Sviluppo di una Infrastruttura regionale per l’analisi dei dati attraverso il ricorso all’Internet of </a:t>
            </a:r>
            <a:r>
              <a:rPr lang="it-IT" sz="1600" dirty="0" err="1">
                <a:solidFill>
                  <a:srgbClr val="000000"/>
                </a:solidFill>
                <a:latin typeface="Titillium Web SemiBold" panose="00000700000000000000" pitchFamily="2" charset="0"/>
              </a:rPr>
              <a:t>Things</a:t>
            </a:r>
            <a:r>
              <a:rPr lang="it-IT" sz="1600" dirty="0">
                <a:solidFill>
                  <a:srgbClr val="000000"/>
                </a:solidFill>
                <a:latin typeface="Titillium Web SemiBold" panose="00000700000000000000" pitchFamily="2" charset="0"/>
              </a:rPr>
              <a:t> (IOT) e ai Big Data</a:t>
            </a:r>
          </a:p>
        </p:txBody>
      </p:sp>
      <p:grpSp>
        <p:nvGrpSpPr>
          <p:cNvPr id="5" name="Group 7">
            <a:extLst>
              <a:ext uri="{FF2B5EF4-FFF2-40B4-BE49-F238E27FC236}">
                <a16:creationId xmlns:a16="http://schemas.microsoft.com/office/drawing/2014/main" id="{C799576A-FFD0-96BE-9F8E-A755A49448A0}"/>
              </a:ext>
            </a:extLst>
          </p:cNvPr>
          <p:cNvGrpSpPr/>
          <p:nvPr/>
        </p:nvGrpSpPr>
        <p:grpSpPr>
          <a:xfrm>
            <a:off x="924995" y="2097932"/>
            <a:ext cx="4690054" cy="1323054"/>
            <a:chOff x="924997" y="1937838"/>
            <a:chExt cx="4690054" cy="1323054"/>
          </a:xfrm>
        </p:grpSpPr>
        <p:sp>
          <p:nvSpPr>
            <p:cNvPr id="6" name="Isosceles Triangle 9">
              <a:extLst>
                <a:ext uri="{FF2B5EF4-FFF2-40B4-BE49-F238E27FC236}">
                  <a16:creationId xmlns:a16="http://schemas.microsoft.com/office/drawing/2014/main" id="{B95DDEE5-E348-7692-0EC4-FEDA7A6D9203}"/>
                </a:ext>
              </a:extLst>
            </p:cNvPr>
            <p:cNvSpPr/>
            <p:nvPr/>
          </p:nvSpPr>
          <p:spPr>
            <a:xfrm rot="5400000">
              <a:off x="942975" y="2414699"/>
              <a:ext cx="333375" cy="369332"/>
            </a:xfrm>
            <a:prstGeom prst="triangle">
              <a:avLst/>
            </a:prstGeom>
            <a:solidFill>
              <a:srgbClr val="297A38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tillium Web"/>
                <a:ea typeface="+mn-ea"/>
                <a:cs typeface="+mn-cs"/>
              </a:endParaRPr>
            </a:p>
          </p:txBody>
        </p:sp>
        <p:sp>
          <p:nvSpPr>
            <p:cNvPr id="7" name="CasellaDiTesto 2">
              <a:extLst>
                <a:ext uri="{FF2B5EF4-FFF2-40B4-BE49-F238E27FC236}">
                  <a16:creationId xmlns:a16="http://schemas.microsoft.com/office/drawing/2014/main" id="{03079F4C-E8CF-1A84-DF02-1B20EE8F0F53}"/>
                </a:ext>
              </a:extLst>
            </p:cNvPr>
            <p:cNvSpPr txBox="1"/>
            <p:nvPr/>
          </p:nvSpPr>
          <p:spPr>
            <a:xfrm>
              <a:off x="1508574" y="1937838"/>
              <a:ext cx="4106477" cy="1323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>
                  <a:tab pos="1609725" algn="l"/>
                </a:tabLst>
                <a:defRPr/>
              </a:pPr>
              <a:r>
                <a:rPr kumimoji="0" lang="it-IT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tillium Web"/>
                  <a:ea typeface="Times New Roman" panose="02020603050405020304" pitchFamily="18" charset="0"/>
                  <a:cs typeface="Arial" panose="020B0604020202020204" pitchFamily="34" charset="0"/>
                </a:rPr>
                <a:t>Realizzazione di un’Infrastruttura dati </a:t>
              </a:r>
              <a:r>
                <a:rPr kumimoji="0" lang="it-IT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tillium Web"/>
                  <a:ea typeface="Times New Roman" panose="02020603050405020304" pitchFamily="18" charset="0"/>
                  <a:cs typeface="Arial" panose="020B0604020202020204" pitchFamily="34" charset="0"/>
                </a:rPr>
                <a:t>(anche con logiche IoT e Big Data) </a:t>
              </a:r>
              <a:r>
                <a:rPr kumimoji="0" lang="it-IT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tillium Web"/>
                  <a:ea typeface="Times New Roman" panose="02020603050405020304" pitchFamily="18" charset="0"/>
                  <a:cs typeface="Arial" panose="020B0604020202020204" pitchFamily="34" charset="0"/>
                </a:rPr>
                <a:t>per la raccolta e messa a disposizione del patrimonio informativo regionale </a:t>
              </a:r>
              <a:r>
                <a:rPr kumimoji="0" lang="it-IT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tillium Web"/>
                  <a:ea typeface="Times New Roman" panose="02020603050405020304" pitchFamily="18" charset="0"/>
                  <a:cs typeface="Arial" panose="020B0604020202020204" pitchFamily="34" charset="0"/>
                </a:rPr>
                <a:t>e la sua valorizzazione tramite un ecosistema pubblico-privato</a:t>
              </a:r>
            </a:p>
          </p:txBody>
        </p:sp>
      </p:grpSp>
      <p:grpSp>
        <p:nvGrpSpPr>
          <p:cNvPr id="8" name="Group 26">
            <a:extLst>
              <a:ext uri="{FF2B5EF4-FFF2-40B4-BE49-F238E27FC236}">
                <a16:creationId xmlns:a16="http://schemas.microsoft.com/office/drawing/2014/main" id="{61BB0531-66E2-A6D9-9CC0-72EB496B4C7F}"/>
              </a:ext>
            </a:extLst>
          </p:cNvPr>
          <p:cNvGrpSpPr/>
          <p:nvPr/>
        </p:nvGrpSpPr>
        <p:grpSpPr>
          <a:xfrm>
            <a:off x="924996" y="3943145"/>
            <a:ext cx="4690053" cy="1570815"/>
            <a:chOff x="924997" y="1566197"/>
            <a:chExt cx="4690053" cy="1570815"/>
          </a:xfrm>
        </p:grpSpPr>
        <p:sp>
          <p:nvSpPr>
            <p:cNvPr id="9" name="Isosceles Triangle 27">
              <a:extLst>
                <a:ext uri="{FF2B5EF4-FFF2-40B4-BE49-F238E27FC236}">
                  <a16:creationId xmlns:a16="http://schemas.microsoft.com/office/drawing/2014/main" id="{2C860BDB-2FDC-241D-8FBB-F844148C60DC}"/>
                </a:ext>
              </a:extLst>
            </p:cNvPr>
            <p:cNvSpPr/>
            <p:nvPr/>
          </p:nvSpPr>
          <p:spPr>
            <a:xfrm rot="5400000">
              <a:off x="942975" y="2166939"/>
              <a:ext cx="333375" cy="369332"/>
            </a:xfrm>
            <a:prstGeom prst="triangle">
              <a:avLst/>
            </a:prstGeom>
            <a:solidFill>
              <a:srgbClr val="297A38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tillium Web"/>
                <a:ea typeface="+mn-ea"/>
                <a:cs typeface="+mn-cs"/>
              </a:endParaRPr>
            </a:p>
          </p:txBody>
        </p:sp>
        <p:sp>
          <p:nvSpPr>
            <p:cNvPr id="10" name="CasellaDiTesto 2">
              <a:extLst>
                <a:ext uri="{FF2B5EF4-FFF2-40B4-BE49-F238E27FC236}">
                  <a16:creationId xmlns:a16="http://schemas.microsoft.com/office/drawing/2014/main" id="{4D7E45C9-F577-4B78-491C-D5E660AB8976}"/>
                </a:ext>
              </a:extLst>
            </p:cNvPr>
            <p:cNvSpPr txBox="1"/>
            <p:nvPr/>
          </p:nvSpPr>
          <p:spPr>
            <a:xfrm>
              <a:off x="1508573" y="1566197"/>
              <a:ext cx="4106477" cy="15708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>
                  <a:tab pos="1609725" algn="l"/>
                </a:tabLst>
                <a:defRPr/>
              </a:pPr>
              <a:r>
                <a:rPr kumimoji="0" lang="it-IT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tillium Web"/>
                  <a:ea typeface="Times New Roman" panose="02020603050405020304" pitchFamily="18" charset="0"/>
                  <a:cs typeface="Arial" panose="020B0604020202020204" pitchFamily="34" charset="0"/>
                </a:rPr>
                <a:t>Introduzione di una Data Platform regionale per facilitare e ottimizzare l’analisi e la condivisione del patrimonio informativo </a:t>
              </a:r>
              <a:r>
                <a:rPr kumimoji="0" lang="it-IT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tillium Web"/>
                  <a:ea typeface="Times New Roman" panose="02020603050405020304" pitchFamily="18" charset="0"/>
                  <a:cs typeface="Arial" panose="020B0604020202020204" pitchFamily="34" charset="0"/>
                </a:rPr>
                <a:t>tra regione e i differenti stakeholder, garantendo la realizzazione di Digital Asset a supporto dei processi per la generazione di valore attraverso l’impiego di dati e informazioni </a:t>
              </a:r>
            </a:p>
          </p:txBody>
        </p:sp>
      </p:grpSp>
      <p:grpSp>
        <p:nvGrpSpPr>
          <p:cNvPr id="11" name="Group 29">
            <a:extLst>
              <a:ext uri="{FF2B5EF4-FFF2-40B4-BE49-F238E27FC236}">
                <a16:creationId xmlns:a16="http://schemas.microsoft.com/office/drawing/2014/main" id="{65DBA3BB-F470-41D6-1DA6-C38B375B1A91}"/>
              </a:ext>
            </a:extLst>
          </p:cNvPr>
          <p:cNvGrpSpPr/>
          <p:nvPr/>
        </p:nvGrpSpPr>
        <p:grpSpPr>
          <a:xfrm>
            <a:off x="6319912" y="2097932"/>
            <a:ext cx="4690053" cy="579774"/>
            <a:chOff x="924997" y="2061718"/>
            <a:chExt cx="4690053" cy="579774"/>
          </a:xfrm>
        </p:grpSpPr>
        <p:sp>
          <p:nvSpPr>
            <p:cNvPr id="12" name="Isosceles Triangle 30">
              <a:extLst>
                <a:ext uri="{FF2B5EF4-FFF2-40B4-BE49-F238E27FC236}">
                  <a16:creationId xmlns:a16="http://schemas.microsoft.com/office/drawing/2014/main" id="{63C2B42B-8885-BAE6-908E-40D90D1CA241}"/>
                </a:ext>
              </a:extLst>
            </p:cNvPr>
            <p:cNvSpPr/>
            <p:nvPr/>
          </p:nvSpPr>
          <p:spPr>
            <a:xfrm rot="5400000">
              <a:off x="942975" y="2166939"/>
              <a:ext cx="333375" cy="369332"/>
            </a:xfrm>
            <a:prstGeom prst="triangle">
              <a:avLst/>
            </a:prstGeom>
            <a:solidFill>
              <a:srgbClr val="297A38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tillium Web"/>
                <a:ea typeface="+mn-ea"/>
                <a:cs typeface="+mn-cs"/>
              </a:endParaRPr>
            </a:p>
          </p:txBody>
        </p:sp>
        <p:sp>
          <p:nvSpPr>
            <p:cNvPr id="13" name="CasellaDiTesto 2">
              <a:extLst>
                <a:ext uri="{FF2B5EF4-FFF2-40B4-BE49-F238E27FC236}">
                  <a16:creationId xmlns:a16="http://schemas.microsoft.com/office/drawing/2014/main" id="{FE55969D-33F8-CF9E-5607-CB311D0C0129}"/>
                </a:ext>
              </a:extLst>
            </p:cNvPr>
            <p:cNvSpPr txBox="1"/>
            <p:nvPr/>
          </p:nvSpPr>
          <p:spPr>
            <a:xfrm>
              <a:off x="1508573" y="2061718"/>
              <a:ext cx="4106477" cy="579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>
                  <a:tab pos="1609725" algn="l"/>
                </a:tabLst>
                <a:defRPr/>
              </a:pPr>
              <a:r>
                <a:rPr kumimoji="0" lang="it-IT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tillium Web"/>
                  <a:ea typeface="Times New Roman" panose="02020603050405020304" pitchFamily="18" charset="0"/>
                  <a:cs typeface="Arial" panose="020B0604020202020204" pitchFamily="34" charset="0"/>
                </a:rPr>
                <a:t>Potenziamento della </a:t>
              </a:r>
              <a:r>
                <a:rPr kumimoji="0" lang="it-IT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tillium Web"/>
                  <a:ea typeface="Times New Roman" panose="02020603050405020304" pitchFamily="18" charset="0"/>
                  <a:cs typeface="Arial" panose="020B0604020202020204" pitchFamily="34" charset="0"/>
                </a:rPr>
                <a:t>capacità programmatoria “data </a:t>
              </a:r>
              <a:r>
                <a:rPr kumimoji="0" lang="it-IT" sz="14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tillium Web"/>
                  <a:ea typeface="Times New Roman" panose="02020603050405020304" pitchFamily="18" charset="0"/>
                  <a:cs typeface="Arial" panose="020B0604020202020204" pitchFamily="34" charset="0"/>
                </a:rPr>
                <a:t>driven</a:t>
              </a:r>
              <a:r>
                <a:rPr kumimoji="0" lang="it-IT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tillium Web"/>
                  <a:ea typeface="Times New Roman" panose="02020603050405020304" pitchFamily="18" charset="0"/>
                  <a:cs typeface="Arial" panose="020B0604020202020204" pitchFamily="34" charset="0"/>
                </a:rPr>
                <a:t>”</a:t>
              </a:r>
            </a:p>
          </p:txBody>
        </p:sp>
      </p:grpSp>
      <p:grpSp>
        <p:nvGrpSpPr>
          <p:cNvPr id="14" name="Group 32">
            <a:extLst>
              <a:ext uri="{FF2B5EF4-FFF2-40B4-BE49-F238E27FC236}">
                <a16:creationId xmlns:a16="http://schemas.microsoft.com/office/drawing/2014/main" id="{39B14F8B-A373-2AB4-31DC-344B25B4F2B7}"/>
              </a:ext>
            </a:extLst>
          </p:cNvPr>
          <p:cNvGrpSpPr/>
          <p:nvPr/>
        </p:nvGrpSpPr>
        <p:grpSpPr>
          <a:xfrm>
            <a:off x="6319912" y="2772779"/>
            <a:ext cx="4690052" cy="1323054"/>
            <a:chOff x="924997" y="1690078"/>
            <a:chExt cx="4690052" cy="1323054"/>
          </a:xfrm>
        </p:grpSpPr>
        <p:sp>
          <p:nvSpPr>
            <p:cNvPr id="15" name="Isosceles Triangle 33">
              <a:extLst>
                <a:ext uri="{FF2B5EF4-FFF2-40B4-BE49-F238E27FC236}">
                  <a16:creationId xmlns:a16="http://schemas.microsoft.com/office/drawing/2014/main" id="{1C3B6941-316E-B88A-93E2-B789E168A187}"/>
                </a:ext>
              </a:extLst>
            </p:cNvPr>
            <p:cNvSpPr/>
            <p:nvPr/>
          </p:nvSpPr>
          <p:spPr>
            <a:xfrm rot="5400000">
              <a:off x="942975" y="2166939"/>
              <a:ext cx="333375" cy="369332"/>
            </a:xfrm>
            <a:prstGeom prst="triangle">
              <a:avLst/>
            </a:prstGeom>
            <a:solidFill>
              <a:srgbClr val="297A38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tillium Web"/>
                <a:ea typeface="+mn-ea"/>
                <a:cs typeface="+mn-cs"/>
              </a:endParaRPr>
            </a:p>
          </p:txBody>
        </p:sp>
        <p:sp>
          <p:nvSpPr>
            <p:cNvPr id="16" name="CasellaDiTesto 2">
              <a:extLst>
                <a:ext uri="{FF2B5EF4-FFF2-40B4-BE49-F238E27FC236}">
                  <a16:creationId xmlns:a16="http://schemas.microsoft.com/office/drawing/2014/main" id="{27D7E3AC-0581-AFC0-EBD6-853683D1ECF5}"/>
                </a:ext>
              </a:extLst>
            </p:cNvPr>
            <p:cNvSpPr txBox="1"/>
            <p:nvPr/>
          </p:nvSpPr>
          <p:spPr>
            <a:xfrm>
              <a:off x="1508572" y="1690078"/>
              <a:ext cx="4106477" cy="1323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>
                  <a:tab pos="1609725" algn="l"/>
                </a:tabLst>
                <a:defRPr/>
              </a:pPr>
              <a:r>
                <a:rPr kumimoji="0" lang="it-IT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tillium Web"/>
                  <a:ea typeface="Times New Roman" panose="02020603050405020304" pitchFamily="18" charset="0"/>
                  <a:cs typeface="Arial" panose="020B0604020202020204" pitchFamily="34" charset="0"/>
                </a:rPr>
                <a:t>Evoluzione degli strumenti integrati di analisi dei dati per supportare le politiche istituzionali e le decisioni</a:t>
              </a:r>
              <a:r>
                <a:rPr kumimoji="0" lang="it-IT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tillium Web"/>
                  <a:ea typeface="Times New Roman" panose="02020603050405020304" pitchFamily="18" charset="0"/>
                  <a:cs typeface="Arial" panose="020B0604020202020204" pitchFamily="34" charset="0"/>
                </a:rPr>
                <a:t>, anche attraverso il ricorso ai Big Data, all’analisi predittiva, all’intelligenza artificiale e all’integrazione con fonti dati esterne</a:t>
              </a:r>
            </a:p>
          </p:txBody>
        </p:sp>
      </p:grpSp>
      <p:grpSp>
        <p:nvGrpSpPr>
          <p:cNvPr id="17" name="Group 35">
            <a:extLst>
              <a:ext uri="{FF2B5EF4-FFF2-40B4-BE49-F238E27FC236}">
                <a16:creationId xmlns:a16="http://schemas.microsoft.com/office/drawing/2014/main" id="{333CA690-BD80-3034-0E11-5B45014A61CE}"/>
              </a:ext>
            </a:extLst>
          </p:cNvPr>
          <p:cNvGrpSpPr/>
          <p:nvPr/>
        </p:nvGrpSpPr>
        <p:grpSpPr>
          <a:xfrm>
            <a:off x="6319912" y="4190906"/>
            <a:ext cx="4690053" cy="1323054"/>
            <a:chOff x="924997" y="1937838"/>
            <a:chExt cx="4690053" cy="1323054"/>
          </a:xfrm>
        </p:grpSpPr>
        <p:sp>
          <p:nvSpPr>
            <p:cNvPr id="18" name="Isosceles Triangle 36">
              <a:extLst>
                <a:ext uri="{FF2B5EF4-FFF2-40B4-BE49-F238E27FC236}">
                  <a16:creationId xmlns:a16="http://schemas.microsoft.com/office/drawing/2014/main" id="{50363486-266F-408A-B873-5EDA6E74A75E}"/>
                </a:ext>
              </a:extLst>
            </p:cNvPr>
            <p:cNvSpPr/>
            <p:nvPr/>
          </p:nvSpPr>
          <p:spPr>
            <a:xfrm rot="5400000">
              <a:off x="942975" y="2166939"/>
              <a:ext cx="333375" cy="369332"/>
            </a:xfrm>
            <a:prstGeom prst="triangle">
              <a:avLst/>
            </a:prstGeom>
            <a:solidFill>
              <a:srgbClr val="297A38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tillium Web"/>
                <a:ea typeface="+mn-ea"/>
                <a:cs typeface="+mn-cs"/>
              </a:endParaRPr>
            </a:p>
          </p:txBody>
        </p:sp>
        <p:sp>
          <p:nvSpPr>
            <p:cNvPr id="19" name="CasellaDiTesto 2">
              <a:extLst>
                <a:ext uri="{FF2B5EF4-FFF2-40B4-BE49-F238E27FC236}">
                  <a16:creationId xmlns:a16="http://schemas.microsoft.com/office/drawing/2014/main" id="{289668EB-39AC-264A-5DB6-C53E6DF2229D}"/>
                </a:ext>
              </a:extLst>
            </p:cNvPr>
            <p:cNvSpPr txBox="1"/>
            <p:nvPr/>
          </p:nvSpPr>
          <p:spPr>
            <a:xfrm>
              <a:off x="1508574" y="1937838"/>
              <a:ext cx="4106476" cy="1323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>
                  <a:tab pos="1609725" algn="l"/>
                </a:tabLst>
                <a:defRPr/>
              </a:pPr>
              <a:r>
                <a:rPr kumimoji="0" lang="it-IT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tillium Web"/>
                  <a:ea typeface="Times New Roman" panose="02020603050405020304" pitchFamily="18" charset="0"/>
                  <a:cs typeface="Arial" panose="020B0604020202020204" pitchFamily="34" charset="0"/>
                </a:rPr>
                <a:t>Adozione sperimentale di tecnologie emergenti </a:t>
              </a:r>
              <a:r>
                <a:rPr kumimoji="0" lang="it-IT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tillium Web"/>
                  <a:ea typeface="Times New Roman" panose="02020603050405020304" pitchFamily="18" charset="0"/>
                  <a:cs typeface="Arial" panose="020B0604020202020204" pitchFamily="34" charset="0"/>
                </a:rPr>
                <a:t>per migliorare l'efficienza nell'analisi dei dati, ottimizzare i processi decisionali con algoritmi predittivi e automatizzare le analisi complesse, garantendo maggiore scalabilità e precisione.</a:t>
              </a:r>
            </a:p>
          </p:txBody>
        </p:sp>
      </p:grpSp>
      <p:sp>
        <p:nvSpPr>
          <p:cNvPr id="20" name="CasellaDiTesto 10">
            <a:extLst>
              <a:ext uri="{FF2B5EF4-FFF2-40B4-BE49-F238E27FC236}">
                <a16:creationId xmlns:a16="http://schemas.microsoft.com/office/drawing/2014/main" id="{DA74B923-7C42-6BC7-2C4B-2DA3CCE47277}"/>
              </a:ext>
            </a:extLst>
          </p:cNvPr>
          <p:cNvSpPr txBox="1"/>
          <p:nvPr/>
        </p:nvSpPr>
        <p:spPr>
          <a:xfrm>
            <a:off x="5408122" y="1383215"/>
            <a:ext cx="1478547" cy="369332"/>
          </a:xfrm>
          <a:prstGeom prst="rect">
            <a:avLst/>
          </a:prstGeom>
          <a:noFill/>
        </p:spPr>
        <p:txBody>
          <a:bodyPr wrap="square" lIns="0" rtlCol="0" anchor="b">
            <a:spAutoFit/>
          </a:bodyPr>
          <a:lstStyle/>
          <a:p>
            <a:pPr algn="ctr" defTabSz="609630">
              <a:defRPr/>
            </a:pPr>
            <a:r>
              <a:rPr lang="it-IT" b="1" dirty="0">
                <a:solidFill>
                  <a:srgbClr val="000000"/>
                </a:solidFill>
                <a:latin typeface="Titillium Web Black"/>
              </a:rPr>
              <a:t>OBIETTIVI</a:t>
            </a:r>
          </a:p>
        </p:txBody>
      </p:sp>
    </p:spTree>
    <p:extLst>
      <p:ext uri="{BB962C8B-B14F-4D97-AF65-F5344CB8AC3E}">
        <p14:creationId xmlns:p14="http://schemas.microsoft.com/office/powerpoint/2010/main" val="35313785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CDAAA6B4-52E9-4955-AD28-1CFE770560D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09" b="7770"/>
          <a:stretch/>
        </p:blipFill>
        <p:spPr>
          <a:xfrm>
            <a:off x="6724650" y="6174047"/>
            <a:ext cx="4914900" cy="372975"/>
          </a:xfrm>
          <a:prstGeom prst="rect">
            <a:avLst/>
          </a:prstGeom>
        </p:spPr>
      </p:pic>
      <p:pic>
        <p:nvPicPr>
          <p:cNvPr id="35" name="Immagine 34">
            <a:extLst>
              <a:ext uri="{FF2B5EF4-FFF2-40B4-BE49-F238E27FC236}">
                <a16:creationId xmlns:a16="http://schemas.microsoft.com/office/drawing/2014/main" id="{7DF3127E-8E01-4FB9-AF7B-1FA04B30AE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3177"/>
          <a:stretch/>
        </p:blipFill>
        <p:spPr>
          <a:xfrm>
            <a:off x="552450" y="103643"/>
            <a:ext cx="1219228" cy="593260"/>
          </a:xfrm>
          <a:prstGeom prst="rect">
            <a:avLst/>
          </a:prstGeom>
        </p:spPr>
      </p:pic>
      <p:sp>
        <p:nvSpPr>
          <p:cNvPr id="38" name="CasellaDiTesto 37">
            <a:extLst>
              <a:ext uri="{FF2B5EF4-FFF2-40B4-BE49-F238E27FC236}">
                <a16:creationId xmlns:a16="http://schemas.microsoft.com/office/drawing/2014/main" id="{2C72974A-8D40-9F64-B629-73843047AA60}"/>
              </a:ext>
            </a:extLst>
          </p:cNvPr>
          <p:cNvSpPr txBox="1"/>
          <p:nvPr/>
        </p:nvSpPr>
        <p:spPr>
          <a:xfrm>
            <a:off x="4724401" y="310978"/>
            <a:ext cx="6915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dirty="0">
                <a:solidFill>
                  <a:srgbClr val="007239"/>
                </a:solidFill>
                <a:latin typeface="Century Gothic" panose="020B0502020202020204" pitchFamily="34" charset="0"/>
              </a:rPr>
              <a:t>PR FESR 21-27 – Azioni 1.2.1 e 1.2.2</a:t>
            </a:r>
          </a:p>
        </p:txBody>
      </p:sp>
      <p:sp>
        <p:nvSpPr>
          <p:cNvPr id="3" name="Slide Number Placeholder 1">
            <a:extLst>
              <a:ext uri="{FF2B5EF4-FFF2-40B4-BE49-F238E27FC236}">
                <a16:creationId xmlns:a16="http://schemas.microsoft.com/office/drawing/2014/main" id="{DFF84AAB-0521-4125-8268-4AAB3140F716}"/>
              </a:ext>
            </a:extLst>
          </p:cNvPr>
          <p:cNvSpPr txBox="1">
            <a:spLocks/>
          </p:cNvSpPr>
          <p:nvPr/>
        </p:nvSpPr>
        <p:spPr>
          <a:xfrm>
            <a:off x="11530664" y="6474619"/>
            <a:ext cx="661136" cy="3833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en-US"/>
            </a:defPPr>
            <a:lvl1pPr marL="0" marR="0" lv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000" b="0" i="0" u="none" strike="noStrike" kern="1200" cap="none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Arial"/>
                <a:cs typeface="Arial"/>
                <a:sym typeface="Arial"/>
              </a:defRPr>
            </a:lvl1pPr>
            <a:lvl2pPr marL="0" marR="0" lvl="1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kern="1200" cap="none">
                <a:solidFill>
                  <a:srgbClr val="6A71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kern="1200" cap="none">
                <a:solidFill>
                  <a:srgbClr val="6A71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kern="1200" cap="none">
                <a:solidFill>
                  <a:srgbClr val="6A71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kern="1200" cap="none">
                <a:solidFill>
                  <a:srgbClr val="6A71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kern="1200" cap="none">
                <a:solidFill>
                  <a:srgbClr val="6A716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kern="1200" cap="none">
                <a:solidFill>
                  <a:srgbClr val="6A716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kern="1200" cap="none">
                <a:solidFill>
                  <a:srgbClr val="6A716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kern="1200" cap="none">
                <a:solidFill>
                  <a:srgbClr val="6A716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it-IT" sz="1100" b="1" smtClean="0">
                <a:solidFill>
                  <a:srgbClr val="003565"/>
                </a:solidFill>
                <a:latin typeface="Titillium Web Black"/>
              </a:rPr>
              <a:pPr/>
              <a:t>5</a:t>
            </a:fld>
            <a:endParaRPr lang="it-IT" b="1">
              <a:solidFill>
                <a:srgbClr val="003565"/>
              </a:solidFill>
              <a:latin typeface="Titillium Web Black"/>
            </a:endParaRPr>
          </a:p>
        </p:txBody>
      </p:sp>
      <p:sp>
        <p:nvSpPr>
          <p:cNvPr id="4" name="CasellaDiTesto 10">
            <a:extLst>
              <a:ext uri="{FF2B5EF4-FFF2-40B4-BE49-F238E27FC236}">
                <a16:creationId xmlns:a16="http://schemas.microsoft.com/office/drawing/2014/main" id="{69052E27-5F63-EEE0-86AE-77043C693546}"/>
              </a:ext>
            </a:extLst>
          </p:cNvPr>
          <p:cNvSpPr txBox="1"/>
          <p:nvPr/>
        </p:nvSpPr>
        <p:spPr>
          <a:xfrm>
            <a:off x="502653" y="691343"/>
            <a:ext cx="11689147" cy="338554"/>
          </a:xfrm>
          <a:prstGeom prst="rect">
            <a:avLst/>
          </a:prstGeom>
          <a:noFill/>
        </p:spPr>
        <p:txBody>
          <a:bodyPr wrap="square" lIns="0" rtlCol="0" anchor="b">
            <a:spAutoFit/>
          </a:bodyPr>
          <a:lstStyle/>
          <a:p>
            <a:pPr defTabSz="609630">
              <a:defRPr/>
            </a:pPr>
            <a:r>
              <a:rPr lang="it-IT" sz="1600" dirty="0">
                <a:solidFill>
                  <a:srgbClr val="000000"/>
                </a:solidFill>
                <a:latin typeface="Titillium Web SemiBold" panose="00000700000000000000" pitchFamily="2" charset="0"/>
              </a:rPr>
              <a:t>Azione 1.2.1 – Stato attività </a:t>
            </a:r>
          </a:p>
        </p:txBody>
      </p:sp>
      <p:sp>
        <p:nvSpPr>
          <p:cNvPr id="5" name="Rectangle: Rounded Corners 2">
            <a:extLst>
              <a:ext uri="{FF2B5EF4-FFF2-40B4-BE49-F238E27FC236}">
                <a16:creationId xmlns:a16="http://schemas.microsoft.com/office/drawing/2014/main" id="{EC36EEE2-0C6B-19AD-8268-BDF275AF17BD}"/>
              </a:ext>
            </a:extLst>
          </p:cNvPr>
          <p:cNvSpPr/>
          <p:nvPr/>
        </p:nvSpPr>
        <p:spPr>
          <a:xfrm>
            <a:off x="502654" y="1101033"/>
            <a:ext cx="11158210" cy="2327967"/>
          </a:xfrm>
          <a:prstGeom prst="roundRect">
            <a:avLst>
              <a:gd name="adj" fmla="val 5272"/>
            </a:avLst>
          </a:prstGeom>
          <a:solidFill>
            <a:sysClr val="window" lastClr="FFFFFF">
              <a:lumMod val="9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tillium Web"/>
              <a:ea typeface="+mn-ea"/>
              <a:cs typeface="+mn-cs"/>
            </a:endParaRPr>
          </a:p>
        </p:txBody>
      </p:sp>
      <p:sp>
        <p:nvSpPr>
          <p:cNvPr id="6" name="Rectangle: Rounded Corners 3">
            <a:extLst>
              <a:ext uri="{FF2B5EF4-FFF2-40B4-BE49-F238E27FC236}">
                <a16:creationId xmlns:a16="http://schemas.microsoft.com/office/drawing/2014/main" id="{850E14B8-93C0-16DF-7901-41F1B7EDF08D}"/>
              </a:ext>
            </a:extLst>
          </p:cNvPr>
          <p:cNvSpPr/>
          <p:nvPr/>
        </p:nvSpPr>
        <p:spPr>
          <a:xfrm>
            <a:off x="502653" y="3780478"/>
            <a:ext cx="11158210" cy="2327967"/>
          </a:xfrm>
          <a:prstGeom prst="roundRect">
            <a:avLst>
              <a:gd name="adj" fmla="val 5272"/>
            </a:avLst>
          </a:prstGeom>
          <a:solidFill>
            <a:srgbClr val="0C6A19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tillium Web"/>
              <a:ea typeface="+mn-ea"/>
              <a:cs typeface="+mn-cs"/>
            </a:endParaRPr>
          </a:p>
        </p:txBody>
      </p:sp>
      <p:sp>
        <p:nvSpPr>
          <p:cNvPr id="7" name="CasellaDiTesto 10">
            <a:extLst>
              <a:ext uri="{FF2B5EF4-FFF2-40B4-BE49-F238E27FC236}">
                <a16:creationId xmlns:a16="http://schemas.microsoft.com/office/drawing/2014/main" id="{DC7C04AA-753F-2E96-0FE3-EF6AA4EC0DED}"/>
              </a:ext>
            </a:extLst>
          </p:cNvPr>
          <p:cNvSpPr txBox="1"/>
          <p:nvPr/>
        </p:nvSpPr>
        <p:spPr>
          <a:xfrm>
            <a:off x="793780" y="1803351"/>
            <a:ext cx="1478547" cy="923330"/>
          </a:xfrm>
          <a:prstGeom prst="rect">
            <a:avLst/>
          </a:prstGeom>
          <a:noFill/>
        </p:spPr>
        <p:txBody>
          <a:bodyPr wrap="square" lIns="0" rtlCol="0" anchor="b">
            <a:spAutoFit/>
          </a:bodyPr>
          <a:lstStyle/>
          <a:p>
            <a:pPr defTabSz="609630">
              <a:defRPr/>
            </a:pPr>
            <a:r>
              <a:rPr lang="it-IT" b="1" dirty="0">
                <a:solidFill>
                  <a:srgbClr val="000000"/>
                </a:solidFill>
                <a:latin typeface="Titillium Web Black"/>
              </a:rPr>
              <a:t>ATTIVITÀ SVOLTE NEL 2024</a:t>
            </a:r>
          </a:p>
        </p:txBody>
      </p:sp>
      <p:sp>
        <p:nvSpPr>
          <p:cNvPr id="8" name="CasellaDiTesto 2">
            <a:extLst>
              <a:ext uri="{FF2B5EF4-FFF2-40B4-BE49-F238E27FC236}">
                <a16:creationId xmlns:a16="http://schemas.microsoft.com/office/drawing/2014/main" id="{8CAD7748-F439-BE19-3AB4-6C638AC1F4A0}"/>
              </a:ext>
            </a:extLst>
          </p:cNvPr>
          <p:cNvSpPr txBox="1"/>
          <p:nvPr/>
        </p:nvSpPr>
        <p:spPr>
          <a:xfrm>
            <a:off x="2272324" y="1107968"/>
            <a:ext cx="9125893" cy="2314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 defTabSz="914400">
              <a:lnSpc>
                <a:spcPct val="115000"/>
              </a:lnSpc>
              <a:buFont typeface="Arial" panose="020B0604020202020204" pitchFamily="34" charset="0"/>
              <a:buChar char="►"/>
              <a:tabLst>
                <a:tab pos="1609725" algn="l"/>
              </a:tabLst>
            </a:pPr>
            <a:r>
              <a:rPr lang="it-IT" sz="1400" dirty="0">
                <a:solidFill>
                  <a:srgbClr val="000000"/>
                </a:solidFill>
                <a:latin typeface="Titillium Web"/>
                <a:ea typeface="Times New Roman" panose="02020603050405020304" pitchFamily="18" charset="0"/>
                <a:cs typeface="Arial" panose="020B0604020202020204" pitchFamily="34" charset="0"/>
              </a:rPr>
              <a:t>Migrazione primo gruppo di </a:t>
            </a:r>
            <a:r>
              <a:rPr lang="it-IT" sz="1400" b="1" dirty="0">
                <a:solidFill>
                  <a:srgbClr val="000000"/>
                </a:solidFill>
                <a:latin typeface="Titillium Web"/>
                <a:ea typeface="Times New Roman" panose="02020603050405020304" pitchFamily="18" charset="0"/>
                <a:cs typeface="Arial" panose="020B0604020202020204" pitchFamily="34" charset="0"/>
              </a:rPr>
              <a:t>schede informative </a:t>
            </a:r>
            <a:r>
              <a:rPr lang="it-IT" sz="1400" dirty="0">
                <a:solidFill>
                  <a:srgbClr val="000000"/>
                </a:solidFill>
                <a:latin typeface="Titillium Web"/>
                <a:ea typeface="Times New Roman" panose="02020603050405020304" pitchFamily="18" charset="0"/>
                <a:cs typeface="Arial" panose="020B0604020202020204" pitchFamily="34" charset="0"/>
              </a:rPr>
              <a:t>sulla vetrina Bandi e Servizi e analisi esigenze per Carta dei Servizi</a:t>
            </a:r>
          </a:p>
          <a:p>
            <a:pPr marL="285750" indent="-285750" algn="just" defTabSz="914400">
              <a:lnSpc>
                <a:spcPct val="115000"/>
              </a:lnSpc>
              <a:buFont typeface="Arial" panose="020B0604020202020204" pitchFamily="34" charset="0"/>
              <a:buChar char="►"/>
              <a:tabLst>
                <a:tab pos="1609725" algn="l"/>
              </a:tabLst>
            </a:pPr>
            <a:r>
              <a:rPr lang="it-IT" sz="1400" dirty="0">
                <a:solidFill>
                  <a:srgbClr val="000000"/>
                </a:solidFill>
                <a:latin typeface="Titillium Web"/>
                <a:ea typeface="Times New Roman" panose="02020603050405020304" pitchFamily="18" charset="0"/>
                <a:cs typeface="Arial" panose="020B0604020202020204" pitchFamily="34" charset="0"/>
              </a:rPr>
              <a:t>Realizzazione di una </a:t>
            </a:r>
            <a:r>
              <a:rPr lang="it-IT" sz="1400" b="1" dirty="0">
                <a:solidFill>
                  <a:srgbClr val="000000"/>
                </a:solidFill>
                <a:latin typeface="Titillium Web"/>
                <a:ea typeface="Times New Roman" panose="02020603050405020304" pitchFamily="18" charset="0"/>
                <a:cs typeface="Arial" panose="020B0604020202020204" pitchFamily="34" charset="0"/>
              </a:rPr>
              <a:t>matrice di valutazione costi, benefici e rischi </a:t>
            </a:r>
            <a:r>
              <a:rPr lang="it-IT" sz="1400" dirty="0">
                <a:solidFill>
                  <a:srgbClr val="000000"/>
                </a:solidFill>
                <a:latin typeface="Titillium Web"/>
                <a:ea typeface="Times New Roman" panose="02020603050405020304" pitchFamily="18" charset="0"/>
                <a:cs typeface="Arial" panose="020B0604020202020204" pitchFamily="34" charset="0"/>
              </a:rPr>
              <a:t>per determinare il </a:t>
            </a:r>
            <a:r>
              <a:rPr lang="it-IT" sz="1400" dirty="0" err="1">
                <a:solidFill>
                  <a:srgbClr val="000000"/>
                </a:solidFill>
                <a:latin typeface="Titillium Web"/>
                <a:ea typeface="Times New Roman" panose="02020603050405020304" pitchFamily="18" charset="0"/>
                <a:cs typeface="Arial" panose="020B0604020202020204" pitchFamily="34" charset="0"/>
              </a:rPr>
              <a:t>porting</a:t>
            </a:r>
            <a:r>
              <a:rPr lang="it-IT" sz="1400" dirty="0">
                <a:solidFill>
                  <a:srgbClr val="000000"/>
                </a:solidFill>
                <a:latin typeface="Titillium Web"/>
                <a:ea typeface="Times New Roman" panose="02020603050405020304" pitchFamily="18" charset="0"/>
                <a:cs typeface="Arial" panose="020B0604020202020204" pitchFamily="34" charset="0"/>
              </a:rPr>
              <a:t> di ulteriori procedimenti e le relative evolutive di piattaforma </a:t>
            </a:r>
          </a:p>
          <a:p>
            <a:pPr marL="285750" indent="-285750" algn="just" defTabSz="914400">
              <a:lnSpc>
                <a:spcPct val="115000"/>
              </a:lnSpc>
              <a:buFont typeface="Arial" panose="020B0604020202020204" pitchFamily="34" charset="0"/>
              <a:buChar char="►"/>
              <a:tabLst>
                <a:tab pos="1609725" algn="l"/>
              </a:tabLst>
            </a:pPr>
            <a:r>
              <a:rPr lang="it-IT" sz="1400" dirty="0">
                <a:solidFill>
                  <a:srgbClr val="000000"/>
                </a:solidFill>
                <a:latin typeface="Titillium Web"/>
                <a:ea typeface="Times New Roman" panose="02020603050405020304" pitchFamily="18" charset="0"/>
                <a:cs typeface="Arial" panose="020B0604020202020204" pitchFamily="34" charset="0"/>
              </a:rPr>
              <a:t>Sviluppo in Bandi e Servizi di un </a:t>
            </a:r>
            <a:r>
              <a:rPr lang="it-IT" sz="1400" b="1" dirty="0">
                <a:solidFill>
                  <a:srgbClr val="000000"/>
                </a:solidFill>
                <a:latin typeface="Titillium Web"/>
                <a:ea typeface="Times New Roman" panose="02020603050405020304" pitchFamily="18" charset="0"/>
                <a:cs typeface="Arial" panose="020B0604020202020204" pitchFamily="34" charset="0"/>
              </a:rPr>
              <a:t>primo gruppo di evolutive </a:t>
            </a:r>
            <a:r>
              <a:rPr lang="it-IT" sz="1400" dirty="0">
                <a:solidFill>
                  <a:srgbClr val="000000"/>
                </a:solidFill>
                <a:latin typeface="Titillium Web"/>
                <a:ea typeface="Times New Roman" panose="02020603050405020304" pitchFamily="18" charset="0"/>
                <a:cs typeface="Arial" panose="020B0604020202020204" pitchFamily="34" charset="0"/>
              </a:rPr>
              <a:t>abilitanti il </a:t>
            </a:r>
            <a:r>
              <a:rPr lang="it-IT" sz="1400" dirty="0" err="1">
                <a:solidFill>
                  <a:srgbClr val="000000"/>
                </a:solidFill>
                <a:latin typeface="Titillium Web"/>
                <a:ea typeface="Times New Roman" panose="02020603050405020304" pitchFamily="18" charset="0"/>
                <a:cs typeface="Arial" panose="020B0604020202020204" pitchFamily="34" charset="0"/>
              </a:rPr>
              <a:t>porting</a:t>
            </a:r>
            <a:r>
              <a:rPr lang="it-IT" sz="1400" dirty="0">
                <a:solidFill>
                  <a:srgbClr val="000000"/>
                </a:solidFill>
                <a:latin typeface="Titillium Web"/>
                <a:ea typeface="Times New Roman" panose="02020603050405020304" pitchFamily="18" charset="0"/>
                <a:cs typeface="Arial" panose="020B0604020202020204" pitchFamily="34" charset="0"/>
              </a:rPr>
              <a:t> di nuovi servizi e procedimenti e attivazione di un primo insieme di procedimenti</a:t>
            </a:r>
          </a:p>
          <a:p>
            <a:pPr marL="285750" indent="-285750" algn="just" defTabSz="914400">
              <a:lnSpc>
                <a:spcPct val="115000"/>
              </a:lnSpc>
              <a:buFont typeface="Arial" panose="020B0604020202020204" pitchFamily="34" charset="0"/>
              <a:buChar char="►"/>
              <a:tabLst>
                <a:tab pos="1609725" algn="l"/>
              </a:tabLst>
            </a:pPr>
            <a:r>
              <a:rPr lang="it-IT" sz="1400" dirty="0">
                <a:solidFill>
                  <a:srgbClr val="000000"/>
                </a:solidFill>
                <a:latin typeface="Titillium Web"/>
                <a:ea typeface="Times New Roman" panose="02020603050405020304" pitchFamily="18" charset="0"/>
                <a:cs typeface="Arial" panose="020B0604020202020204" pitchFamily="34" charset="0"/>
              </a:rPr>
              <a:t>Gestione ed evoluzione degli </a:t>
            </a:r>
            <a:r>
              <a:rPr lang="it-IT" sz="1400" b="1" dirty="0">
                <a:solidFill>
                  <a:srgbClr val="000000"/>
                </a:solidFill>
                <a:latin typeface="Titillium Web"/>
                <a:ea typeface="Times New Roman" panose="02020603050405020304" pitchFamily="18" charset="0"/>
                <a:cs typeface="Arial" panose="020B0604020202020204" pitchFamily="34" charset="0"/>
              </a:rPr>
              <a:t>strumenti di monitoraggio delle strategie regionali </a:t>
            </a:r>
            <a:r>
              <a:rPr lang="it-IT" sz="1400" dirty="0">
                <a:solidFill>
                  <a:srgbClr val="000000"/>
                </a:solidFill>
                <a:latin typeface="Titillium Web"/>
                <a:ea typeface="Times New Roman" panose="02020603050405020304" pitchFamily="18" charset="0"/>
                <a:cs typeface="Arial" panose="020B0604020202020204" pitchFamily="34" charset="0"/>
              </a:rPr>
              <a:t>(es. </a:t>
            </a:r>
            <a:r>
              <a:rPr lang="it-IT" sz="1400" i="1" dirty="0">
                <a:solidFill>
                  <a:srgbClr val="000000"/>
                </a:solidFill>
                <a:latin typeface="Titillium Web"/>
                <a:ea typeface="Times New Roman" panose="02020603050405020304" pitchFamily="18" charset="0"/>
                <a:cs typeface="Arial" panose="020B0604020202020204" pitchFamily="34" charset="0"/>
              </a:rPr>
              <a:t>dashboard</a:t>
            </a:r>
            <a:r>
              <a:rPr lang="it-IT" sz="1400" dirty="0">
                <a:solidFill>
                  <a:srgbClr val="000000"/>
                </a:solidFill>
                <a:latin typeface="Titillium Web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it-IT" sz="1400" i="1" dirty="0">
                <a:solidFill>
                  <a:srgbClr val="000000"/>
                </a:solidFill>
                <a:latin typeface="Titillium Web"/>
                <a:ea typeface="Times New Roman" panose="02020603050405020304" pitchFamily="18" charset="0"/>
                <a:cs typeface="Arial" panose="020B0604020202020204" pitchFamily="34" charset="0"/>
              </a:rPr>
              <a:t>PNRR </a:t>
            </a:r>
            <a:r>
              <a:rPr lang="it-IT" sz="1400" dirty="0">
                <a:solidFill>
                  <a:srgbClr val="000000"/>
                </a:solidFill>
                <a:latin typeface="Titillium Web"/>
                <a:ea typeface="Times New Roman" panose="02020603050405020304" pitchFamily="18" charset="0"/>
                <a:cs typeface="Arial" panose="020B0604020202020204" pitchFamily="34" charset="0"/>
              </a:rPr>
              <a:t>evoluta, </a:t>
            </a:r>
            <a:r>
              <a:rPr lang="it-IT" sz="1400" i="1" dirty="0">
                <a:solidFill>
                  <a:srgbClr val="000000"/>
                </a:solidFill>
                <a:latin typeface="Titillium Web"/>
                <a:ea typeface="Times New Roman" panose="02020603050405020304" pitchFamily="18" charset="0"/>
                <a:cs typeface="Arial" panose="020B0604020202020204" pitchFamily="34" charset="0"/>
              </a:rPr>
              <a:t>Layer 2 PNRR</a:t>
            </a:r>
            <a:r>
              <a:rPr lang="it-IT" sz="1400" dirty="0">
                <a:solidFill>
                  <a:srgbClr val="000000"/>
                </a:solidFill>
                <a:latin typeface="Titillium Web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it-IT" sz="1400" i="1" dirty="0">
                <a:solidFill>
                  <a:srgbClr val="000000"/>
                </a:solidFill>
                <a:latin typeface="Titillium Web"/>
                <a:ea typeface="Times New Roman" panose="02020603050405020304" pitchFamily="18" charset="0"/>
                <a:cs typeface="Arial" panose="020B0604020202020204" pitchFamily="34" charset="0"/>
              </a:rPr>
              <a:t>monitoraggio PNRR per i cittadini</a:t>
            </a:r>
            <a:r>
              <a:rPr lang="it-IT" sz="1400" dirty="0">
                <a:solidFill>
                  <a:srgbClr val="000000"/>
                </a:solidFill>
                <a:latin typeface="Titillium Web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it-IT" sz="1400" i="1" dirty="0">
                <a:solidFill>
                  <a:srgbClr val="000000"/>
                </a:solidFill>
                <a:latin typeface="Titillium Web"/>
                <a:ea typeface="Times New Roman" panose="02020603050405020304" pitchFamily="18" charset="0"/>
                <a:cs typeface="Arial" panose="020B0604020202020204" pitchFamily="34" charset="0"/>
              </a:rPr>
              <a:t>nuova dashboard Piano Lombardia e Aree interne</a:t>
            </a:r>
            <a:r>
              <a:rPr lang="it-IT" sz="1400" dirty="0">
                <a:solidFill>
                  <a:srgbClr val="000000"/>
                </a:solidFill>
                <a:latin typeface="Titillium Web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it-IT" sz="1400" i="1" dirty="0">
                <a:solidFill>
                  <a:srgbClr val="000000"/>
                </a:solidFill>
                <a:latin typeface="Titillium Web"/>
                <a:ea typeface="Times New Roman" panose="02020603050405020304" pitchFamily="18" charset="0"/>
                <a:cs typeface="Arial" panose="020B0604020202020204" pitchFamily="34" charset="0"/>
              </a:rPr>
              <a:t>sezione comunicativa</a:t>
            </a:r>
            <a:r>
              <a:rPr lang="it-IT" sz="1400" dirty="0">
                <a:solidFill>
                  <a:srgbClr val="000000"/>
                </a:solidFill>
                <a:latin typeface="Titillium Web"/>
                <a:ea typeface="Times New Roman" panose="02020603050405020304" pitchFamily="18" charset="0"/>
                <a:cs typeface="Arial" panose="020B0604020202020204" pitchFamily="34" charset="0"/>
              </a:rPr>
              <a:t>, ecc.)</a:t>
            </a:r>
          </a:p>
          <a:p>
            <a:pPr marL="285750" indent="-285750" algn="just" defTabSz="914400">
              <a:lnSpc>
                <a:spcPct val="115000"/>
              </a:lnSpc>
              <a:buFont typeface="Arial" panose="020B0604020202020204" pitchFamily="34" charset="0"/>
              <a:buChar char="►"/>
              <a:tabLst>
                <a:tab pos="1609725" algn="l"/>
              </a:tabLst>
            </a:pPr>
            <a:r>
              <a:rPr lang="it-IT" sz="1400" dirty="0">
                <a:solidFill>
                  <a:srgbClr val="000000"/>
                </a:solidFill>
                <a:latin typeface="Titillium Web"/>
                <a:ea typeface="Times New Roman" panose="02020603050405020304" pitchFamily="18" charset="0"/>
                <a:cs typeface="Arial" panose="020B0604020202020204" pitchFamily="34" charset="0"/>
              </a:rPr>
              <a:t>Sviluppo e realizzazione di un caso d’uso per l</a:t>
            </a:r>
            <a:r>
              <a:rPr lang="it-IT" sz="1400" b="1" dirty="0">
                <a:solidFill>
                  <a:srgbClr val="000000"/>
                </a:solidFill>
                <a:latin typeface="Titillium Web"/>
                <a:ea typeface="Times New Roman" panose="02020603050405020304" pitchFamily="18" charset="0"/>
                <a:cs typeface="Arial" panose="020B0604020202020204" pitchFamily="34" charset="0"/>
              </a:rPr>
              <a:t>’adozione del </a:t>
            </a:r>
            <a:r>
              <a:rPr lang="it-IT" sz="1400" b="1" dirty="0" err="1">
                <a:solidFill>
                  <a:srgbClr val="000000"/>
                </a:solidFill>
                <a:latin typeface="Titillium Web"/>
                <a:ea typeface="Times New Roman" panose="02020603050405020304" pitchFamily="18" charset="0"/>
                <a:cs typeface="Arial" panose="020B0604020202020204" pitchFamily="34" charset="0"/>
              </a:rPr>
              <a:t>wallet</a:t>
            </a:r>
            <a:r>
              <a:rPr lang="it-IT" sz="1400" b="1" dirty="0">
                <a:solidFill>
                  <a:srgbClr val="000000"/>
                </a:solidFill>
                <a:latin typeface="Titillium Web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it-IT" sz="1400" b="1" dirty="0" err="1">
                <a:solidFill>
                  <a:srgbClr val="000000"/>
                </a:solidFill>
                <a:latin typeface="Titillium Web"/>
                <a:ea typeface="Times New Roman" panose="02020603050405020304" pitchFamily="18" charset="0"/>
                <a:cs typeface="Arial" panose="020B0604020202020204" pitchFamily="34" charset="0"/>
              </a:rPr>
              <a:t>CertificaLO</a:t>
            </a:r>
            <a:r>
              <a:rPr lang="it-IT" sz="1400" b="1" dirty="0">
                <a:solidFill>
                  <a:srgbClr val="000000"/>
                </a:solidFill>
                <a:latin typeface="Titillium Web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it-IT" sz="1400" dirty="0">
                <a:solidFill>
                  <a:srgbClr val="000000"/>
                </a:solidFill>
                <a:latin typeface="Titillium Web"/>
                <a:ea typeface="Times New Roman" panose="02020603050405020304" pitchFamily="18" charset="0"/>
                <a:cs typeface="Arial" panose="020B0604020202020204" pitchFamily="34" charset="0"/>
              </a:rPr>
              <a:t>in Bandi e Servizi per la gestione di profilazione, validazione delle qualifiche e archiviazione, nonché per la condivisione di certificati dell’impresa</a:t>
            </a:r>
          </a:p>
        </p:txBody>
      </p:sp>
      <p:sp>
        <p:nvSpPr>
          <p:cNvPr id="9" name="CasellaDiTesto 10">
            <a:extLst>
              <a:ext uri="{FF2B5EF4-FFF2-40B4-BE49-F238E27FC236}">
                <a16:creationId xmlns:a16="http://schemas.microsoft.com/office/drawing/2014/main" id="{F4C0381C-3492-AB01-E92B-A581B2F0752B}"/>
              </a:ext>
            </a:extLst>
          </p:cNvPr>
          <p:cNvSpPr txBox="1"/>
          <p:nvPr/>
        </p:nvSpPr>
        <p:spPr>
          <a:xfrm>
            <a:off x="793780" y="4493223"/>
            <a:ext cx="1478547" cy="923330"/>
          </a:xfrm>
          <a:prstGeom prst="rect">
            <a:avLst/>
          </a:prstGeom>
          <a:noFill/>
        </p:spPr>
        <p:txBody>
          <a:bodyPr wrap="square" lIns="0" rtlCol="0" anchor="b">
            <a:spAutoFit/>
          </a:bodyPr>
          <a:lstStyle/>
          <a:p>
            <a:pPr defTabSz="609630">
              <a:defRPr/>
            </a:pPr>
            <a:r>
              <a:rPr lang="it-IT" b="1" dirty="0">
                <a:solidFill>
                  <a:prstClr val="white"/>
                </a:solidFill>
                <a:latin typeface="Titillium Web Black"/>
              </a:rPr>
              <a:t>ATTIVITÀ PROSSIMI ANNI</a:t>
            </a:r>
          </a:p>
        </p:txBody>
      </p:sp>
      <p:sp>
        <p:nvSpPr>
          <p:cNvPr id="10" name="CasellaDiTesto 2">
            <a:extLst>
              <a:ext uri="{FF2B5EF4-FFF2-40B4-BE49-F238E27FC236}">
                <a16:creationId xmlns:a16="http://schemas.microsoft.com/office/drawing/2014/main" id="{98F16664-10DE-E254-551B-94AD068F988E}"/>
              </a:ext>
            </a:extLst>
          </p:cNvPr>
          <p:cNvSpPr txBox="1"/>
          <p:nvPr/>
        </p:nvSpPr>
        <p:spPr>
          <a:xfrm>
            <a:off x="2272325" y="4042522"/>
            <a:ext cx="9125893" cy="18185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 algn="just" defTabSz="914400">
              <a:lnSpc>
                <a:spcPct val="115000"/>
              </a:lnSpc>
              <a:buFont typeface="Arial" panose="020B0604020202020204" pitchFamily="34" charset="0"/>
              <a:buChar char="►"/>
              <a:tabLst>
                <a:tab pos="1609725" algn="l"/>
              </a:tabLst>
            </a:pPr>
            <a:r>
              <a:rPr lang="it-IT" sz="1400" dirty="0">
                <a:solidFill>
                  <a:prstClr val="white"/>
                </a:solidFill>
                <a:latin typeface="Titillium Web"/>
                <a:ea typeface="Times New Roman" panose="02020603050405020304" pitchFamily="18" charset="0"/>
                <a:cs typeface="Arial" panose="020B0604020202020204" pitchFamily="34" charset="0"/>
              </a:rPr>
              <a:t>Completamento </a:t>
            </a:r>
            <a:r>
              <a:rPr lang="it-IT" sz="1400" b="1" dirty="0">
                <a:solidFill>
                  <a:prstClr val="white"/>
                </a:solidFill>
                <a:latin typeface="Titillium Web"/>
                <a:ea typeface="Times New Roman" panose="02020603050405020304" pitchFamily="18" charset="0"/>
                <a:cs typeface="Arial" panose="020B0604020202020204" pitchFamily="34" charset="0"/>
              </a:rPr>
              <a:t>migrazione delle schede informative sulla vetrina Bandi e Servizi </a:t>
            </a:r>
            <a:r>
              <a:rPr lang="it-IT" sz="1400" dirty="0">
                <a:solidFill>
                  <a:prstClr val="white"/>
                </a:solidFill>
                <a:latin typeface="Titillium Web"/>
                <a:ea typeface="Times New Roman" panose="02020603050405020304" pitchFamily="18" charset="0"/>
                <a:cs typeface="Arial" panose="020B0604020202020204" pitchFamily="34" charset="0"/>
              </a:rPr>
              <a:t>garantendo cooperazione applicativa con il Portale Istituzionale e la realizzazione di tutti i campi utili alla Carta dei Servizi</a:t>
            </a:r>
          </a:p>
          <a:p>
            <a:pPr marL="285750" indent="-285750" algn="just" defTabSz="914400">
              <a:lnSpc>
                <a:spcPct val="115000"/>
              </a:lnSpc>
              <a:buFont typeface="Arial" panose="020B0604020202020204" pitchFamily="34" charset="0"/>
              <a:buChar char="►"/>
              <a:tabLst>
                <a:tab pos="1609725" algn="l"/>
              </a:tabLst>
            </a:pPr>
            <a:r>
              <a:rPr lang="it-IT" sz="1400" dirty="0">
                <a:solidFill>
                  <a:prstClr val="white"/>
                </a:solidFill>
                <a:latin typeface="Titillium Web"/>
                <a:ea typeface="Times New Roman" panose="02020603050405020304" pitchFamily="18" charset="0"/>
                <a:cs typeface="Arial" panose="020B0604020202020204" pitchFamily="34" charset="0"/>
              </a:rPr>
              <a:t>Sviluppo </a:t>
            </a:r>
            <a:r>
              <a:rPr lang="it-IT" sz="1400" b="1" dirty="0">
                <a:solidFill>
                  <a:prstClr val="white"/>
                </a:solidFill>
                <a:latin typeface="Titillium Web"/>
                <a:ea typeface="Times New Roman" panose="02020603050405020304" pitchFamily="18" charset="0"/>
                <a:cs typeface="Arial" panose="020B0604020202020204" pitchFamily="34" charset="0"/>
              </a:rPr>
              <a:t>di ulteriori evolutive di piattaforma </a:t>
            </a:r>
            <a:r>
              <a:rPr lang="it-IT" sz="1400" dirty="0">
                <a:solidFill>
                  <a:prstClr val="white"/>
                </a:solidFill>
                <a:latin typeface="Titillium Web"/>
                <a:ea typeface="Times New Roman" panose="02020603050405020304" pitchFamily="18" charset="0"/>
                <a:cs typeface="Arial" panose="020B0604020202020204" pitchFamily="34" charset="0"/>
              </a:rPr>
              <a:t>abilitanti il </a:t>
            </a:r>
            <a:r>
              <a:rPr lang="it-IT" sz="1400" dirty="0" err="1">
                <a:solidFill>
                  <a:prstClr val="white"/>
                </a:solidFill>
                <a:latin typeface="Titillium Web"/>
                <a:ea typeface="Times New Roman" panose="02020603050405020304" pitchFamily="18" charset="0"/>
                <a:cs typeface="Arial" panose="020B0604020202020204" pitchFamily="34" charset="0"/>
              </a:rPr>
              <a:t>porting</a:t>
            </a:r>
            <a:r>
              <a:rPr lang="it-IT" sz="1400" dirty="0">
                <a:solidFill>
                  <a:prstClr val="white"/>
                </a:solidFill>
                <a:latin typeface="Titillium Web"/>
                <a:ea typeface="Times New Roman" panose="02020603050405020304" pitchFamily="18" charset="0"/>
                <a:cs typeface="Arial" panose="020B0604020202020204" pitchFamily="34" charset="0"/>
              </a:rPr>
              <a:t> di procedimenti e servizi e conseguente rilascio dei procedimenti e dei servizi in </a:t>
            </a:r>
            <a:r>
              <a:rPr lang="it-IT" sz="1400" dirty="0" err="1">
                <a:solidFill>
                  <a:prstClr val="white"/>
                </a:solidFill>
                <a:latin typeface="Titillium Web"/>
                <a:ea typeface="Times New Roman" panose="02020603050405020304" pitchFamily="18" charset="0"/>
                <a:cs typeface="Arial" panose="020B0604020202020204" pitchFamily="34" charset="0"/>
              </a:rPr>
              <a:t>BeS</a:t>
            </a:r>
            <a:endParaRPr lang="it-IT" sz="1400" dirty="0">
              <a:solidFill>
                <a:prstClr val="white"/>
              </a:solidFill>
              <a:latin typeface="Titillium Web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 algn="just" defTabSz="914400">
              <a:lnSpc>
                <a:spcPct val="115000"/>
              </a:lnSpc>
              <a:buFont typeface="Arial" panose="020B0604020202020204" pitchFamily="34" charset="0"/>
              <a:buChar char="►"/>
              <a:tabLst>
                <a:tab pos="1609725" algn="l"/>
              </a:tabLst>
            </a:pPr>
            <a:r>
              <a:rPr lang="it-IT" sz="1400" b="1" dirty="0">
                <a:solidFill>
                  <a:prstClr val="white"/>
                </a:solidFill>
                <a:latin typeface="Titillium Web"/>
                <a:ea typeface="Times New Roman" panose="02020603050405020304" pitchFamily="18" charset="0"/>
                <a:cs typeface="Arial"/>
              </a:rPr>
              <a:t>Evoluzione degli strumenti di monitoraggio delle strategie regionali </a:t>
            </a:r>
            <a:r>
              <a:rPr lang="it-IT" sz="1400" dirty="0">
                <a:solidFill>
                  <a:prstClr val="white"/>
                </a:solidFill>
                <a:latin typeface="Titillium Web"/>
                <a:ea typeface="Times New Roman" panose="02020603050405020304" pitchFamily="18" charset="0"/>
                <a:cs typeface="Arial"/>
              </a:rPr>
              <a:t>realizzati e </a:t>
            </a:r>
            <a:r>
              <a:rPr lang="it-IT" sz="1400" b="1" dirty="0">
                <a:solidFill>
                  <a:prstClr val="white"/>
                </a:solidFill>
                <a:latin typeface="Titillium Web"/>
                <a:ea typeface="Times New Roman" panose="02020603050405020304" pitchFamily="18" charset="0"/>
                <a:cs typeface="Arial"/>
              </a:rPr>
              <a:t>introduzione di eventuali ulteriori </a:t>
            </a:r>
            <a:r>
              <a:rPr lang="it-IT" sz="1400" dirty="0">
                <a:solidFill>
                  <a:prstClr val="white"/>
                </a:solidFill>
                <a:latin typeface="Titillium Web"/>
                <a:ea typeface="Times New Roman" panose="02020603050405020304" pitchFamily="18" charset="0"/>
                <a:cs typeface="Arial"/>
              </a:rPr>
              <a:t>strumenti</a:t>
            </a:r>
            <a:r>
              <a:rPr lang="it-IT" sz="1400" b="1" dirty="0">
                <a:solidFill>
                  <a:prstClr val="white"/>
                </a:solidFill>
                <a:latin typeface="Titillium Web"/>
                <a:ea typeface="Times New Roman" panose="02020603050405020304" pitchFamily="18" charset="0"/>
                <a:cs typeface="Arial"/>
              </a:rPr>
              <a:t> </a:t>
            </a:r>
            <a:r>
              <a:rPr lang="it-IT" sz="1400" dirty="0">
                <a:solidFill>
                  <a:prstClr val="white"/>
                </a:solidFill>
                <a:latin typeface="Titillium Web"/>
                <a:ea typeface="Times New Roman" panose="02020603050405020304" pitchFamily="18" charset="0"/>
                <a:cs typeface="Arial"/>
              </a:rPr>
              <a:t>per nuove esigenze di monitoraggio</a:t>
            </a:r>
          </a:p>
          <a:p>
            <a:pPr marL="285750" indent="-285750" algn="just" defTabSz="914400">
              <a:lnSpc>
                <a:spcPct val="115000"/>
              </a:lnSpc>
              <a:buFont typeface="Arial" panose="020B0604020202020204" pitchFamily="34" charset="0"/>
              <a:buChar char="►"/>
              <a:tabLst>
                <a:tab pos="1609725" algn="l"/>
              </a:tabLst>
            </a:pPr>
            <a:r>
              <a:rPr lang="it-IT" sz="1400" dirty="0">
                <a:solidFill>
                  <a:prstClr val="white"/>
                </a:solidFill>
                <a:latin typeface="Titillium Web"/>
                <a:ea typeface="Times New Roman" panose="02020603050405020304" pitchFamily="18" charset="0"/>
                <a:cs typeface="Arial" panose="020B0604020202020204" pitchFamily="34" charset="0"/>
              </a:rPr>
              <a:t>Rilascio e diffusione dell’integrazione del </a:t>
            </a:r>
            <a:r>
              <a:rPr lang="it-IT" sz="1400" b="1" dirty="0" err="1">
                <a:solidFill>
                  <a:prstClr val="white"/>
                </a:solidFill>
                <a:latin typeface="Titillium Web"/>
                <a:ea typeface="Times New Roman" panose="02020603050405020304" pitchFamily="18" charset="0"/>
                <a:cs typeface="Arial" panose="020B0604020202020204" pitchFamily="34" charset="0"/>
              </a:rPr>
              <a:t>wallet</a:t>
            </a:r>
            <a:r>
              <a:rPr lang="it-IT" sz="1400" b="1" dirty="0">
                <a:solidFill>
                  <a:prstClr val="white"/>
                </a:solidFill>
                <a:latin typeface="Titillium Web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it-IT" sz="1400" b="1" dirty="0" err="1">
                <a:solidFill>
                  <a:prstClr val="white"/>
                </a:solidFill>
                <a:latin typeface="Titillium Web"/>
                <a:ea typeface="Times New Roman" panose="02020603050405020304" pitchFamily="18" charset="0"/>
                <a:cs typeface="Arial" panose="020B0604020202020204" pitchFamily="34" charset="0"/>
              </a:rPr>
              <a:t>CertificaLO</a:t>
            </a:r>
            <a:r>
              <a:rPr lang="it-IT" sz="1400" b="1" dirty="0">
                <a:solidFill>
                  <a:prstClr val="white"/>
                </a:solidFill>
                <a:latin typeface="Titillium Web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it-IT" sz="1400" dirty="0">
                <a:solidFill>
                  <a:prstClr val="white"/>
                </a:solidFill>
                <a:latin typeface="Titillium Web"/>
                <a:ea typeface="Times New Roman" panose="02020603050405020304" pitchFamily="18" charset="0"/>
                <a:cs typeface="Arial" panose="020B0604020202020204" pitchFamily="34" charset="0"/>
              </a:rPr>
              <a:t>in Bandi e Servizi</a:t>
            </a:r>
          </a:p>
        </p:txBody>
      </p:sp>
    </p:spTree>
    <p:extLst>
      <p:ext uri="{BB962C8B-B14F-4D97-AF65-F5344CB8AC3E}">
        <p14:creationId xmlns:p14="http://schemas.microsoft.com/office/powerpoint/2010/main" val="5405925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CDAAA6B4-52E9-4955-AD28-1CFE770560D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09" b="7770"/>
          <a:stretch/>
        </p:blipFill>
        <p:spPr>
          <a:xfrm>
            <a:off x="6724650" y="6174047"/>
            <a:ext cx="4914900" cy="372975"/>
          </a:xfrm>
          <a:prstGeom prst="rect">
            <a:avLst/>
          </a:prstGeom>
        </p:spPr>
      </p:pic>
      <p:pic>
        <p:nvPicPr>
          <p:cNvPr id="35" name="Immagine 34">
            <a:extLst>
              <a:ext uri="{FF2B5EF4-FFF2-40B4-BE49-F238E27FC236}">
                <a16:creationId xmlns:a16="http://schemas.microsoft.com/office/drawing/2014/main" id="{7DF3127E-8E01-4FB9-AF7B-1FA04B30AE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3177"/>
          <a:stretch/>
        </p:blipFill>
        <p:spPr>
          <a:xfrm>
            <a:off x="552450" y="103643"/>
            <a:ext cx="1219228" cy="593260"/>
          </a:xfrm>
          <a:prstGeom prst="rect">
            <a:avLst/>
          </a:prstGeom>
        </p:spPr>
      </p:pic>
      <p:sp>
        <p:nvSpPr>
          <p:cNvPr id="38" name="CasellaDiTesto 37">
            <a:extLst>
              <a:ext uri="{FF2B5EF4-FFF2-40B4-BE49-F238E27FC236}">
                <a16:creationId xmlns:a16="http://schemas.microsoft.com/office/drawing/2014/main" id="{2C72974A-8D40-9F64-B629-73843047AA60}"/>
              </a:ext>
            </a:extLst>
          </p:cNvPr>
          <p:cNvSpPr txBox="1"/>
          <p:nvPr/>
        </p:nvSpPr>
        <p:spPr>
          <a:xfrm>
            <a:off x="4724401" y="310978"/>
            <a:ext cx="6915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dirty="0">
                <a:solidFill>
                  <a:srgbClr val="007239"/>
                </a:solidFill>
                <a:latin typeface="Century Gothic" panose="020B0502020202020204" pitchFamily="34" charset="0"/>
              </a:rPr>
              <a:t>PR FESR 21-27 – Azioni 1.2.1 e 1.2.2</a:t>
            </a:r>
          </a:p>
        </p:txBody>
      </p:sp>
      <p:sp>
        <p:nvSpPr>
          <p:cNvPr id="3" name="Slide Number Placeholder 1">
            <a:extLst>
              <a:ext uri="{FF2B5EF4-FFF2-40B4-BE49-F238E27FC236}">
                <a16:creationId xmlns:a16="http://schemas.microsoft.com/office/drawing/2014/main" id="{D2EBC653-D7E3-7283-C1AD-BEF9243B1BE8}"/>
              </a:ext>
            </a:extLst>
          </p:cNvPr>
          <p:cNvSpPr txBox="1">
            <a:spLocks/>
          </p:cNvSpPr>
          <p:nvPr/>
        </p:nvSpPr>
        <p:spPr>
          <a:xfrm>
            <a:off x="11530664" y="6474619"/>
            <a:ext cx="661136" cy="3833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en-US"/>
            </a:defPPr>
            <a:lvl1pPr marL="0" marR="0" lv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000" b="0" i="0" u="none" strike="noStrike" kern="1200" cap="none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Arial"/>
                <a:cs typeface="Arial"/>
                <a:sym typeface="Arial"/>
              </a:defRPr>
            </a:lvl1pPr>
            <a:lvl2pPr marL="0" marR="0" lvl="1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kern="1200" cap="none">
                <a:solidFill>
                  <a:srgbClr val="6A71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kern="1200" cap="none">
                <a:solidFill>
                  <a:srgbClr val="6A71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kern="1200" cap="none">
                <a:solidFill>
                  <a:srgbClr val="6A71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kern="1200" cap="none">
                <a:solidFill>
                  <a:srgbClr val="6A71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kern="1200" cap="none">
                <a:solidFill>
                  <a:srgbClr val="6A716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kern="1200" cap="none">
                <a:solidFill>
                  <a:srgbClr val="6A716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kern="1200" cap="none">
                <a:solidFill>
                  <a:srgbClr val="6A716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kern="1200" cap="none">
                <a:solidFill>
                  <a:srgbClr val="6A716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defRPr/>
            </a:pPr>
            <a:fld id="{00000000-1234-1234-1234-123412341234}" type="slidenum">
              <a:rPr lang="it-IT" sz="1100" b="1" smtClean="0">
                <a:solidFill>
                  <a:srgbClr val="003565"/>
                </a:solidFill>
                <a:latin typeface="Titillium Web Black"/>
              </a:rPr>
              <a:pPr>
                <a:defRPr/>
              </a:pPr>
              <a:t>6</a:t>
            </a:fld>
            <a:endParaRPr lang="it-IT" b="1">
              <a:solidFill>
                <a:srgbClr val="003565"/>
              </a:solidFill>
              <a:latin typeface="Titillium Web Black"/>
            </a:endParaRPr>
          </a:p>
        </p:txBody>
      </p:sp>
      <p:sp>
        <p:nvSpPr>
          <p:cNvPr id="4" name="CasellaDiTesto 10">
            <a:extLst>
              <a:ext uri="{FF2B5EF4-FFF2-40B4-BE49-F238E27FC236}">
                <a16:creationId xmlns:a16="http://schemas.microsoft.com/office/drawing/2014/main" id="{BEE04E7F-B3FF-13D7-1523-11D3C870FADE}"/>
              </a:ext>
            </a:extLst>
          </p:cNvPr>
          <p:cNvSpPr txBox="1"/>
          <p:nvPr/>
        </p:nvSpPr>
        <p:spPr>
          <a:xfrm>
            <a:off x="502653" y="675762"/>
            <a:ext cx="11689147" cy="338554"/>
          </a:xfrm>
          <a:prstGeom prst="rect">
            <a:avLst/>
          </a:prstGeom>
          <a:noFill/>
        </p:spPr>
        <p:txBody>
          <a:bodyPr wrap="square" lIns="0" rtlCol="0" anchor="b">
            <a:spAutoFit/>
          </a:bodyPr>
          <a:lstStyle/>
          <a:p>
            <a:pPr defTabSz="609630">
              <a:defRPr/>
            </a:pPr>
            <a:r>
              <a:rPr lang="it-IT" sz="1600" dirty="0">
                <a:solidFill>
                  <a:srgbClr val="000000"/>
                </a:solidFill>
                <a:latin typeface="Titillium Web SemiBold" panose="00000700000000000000" pitchFamily="2" charset="0"/>
              </a:rPr>
              <a:t>Azione 1.2.2 – Stato attività </a:t>
            </a:r>
          </a:p>
        </p:txBody>
      </p:sp>
      <p:sp>
        <p:nvSpPr>
          <p:cNvPr id="5" name="Rectangle: Rounded Corners 2">
            <a:extLst>
              <a:ext uri="{FF2B5EF4-FFF2-40B4-BE49-F238E27FC236}">
                <a16:creationId xmlns:a16="http://schemas.microsoft.com/office/drawing/2014/main" id="{932C5155-B6E9-A9C2-6F2D-1D2425BDBF35}"/>
              </a:ext>
            </a:extLst>
          </p:cNvPr>
          <p:cNvSpPr/>
          <p:nvPr/>
        </p:nvSpPr>
        <p:spPr>
          <a:xfrm>
            <a:off x="502654" y="1101033"/>
            <a:ext cx="11158210" cy="2327967"/>
          </a:xfrm>
          <a:prstGeom prst="roundRect">
            <a:avLst>
              <a:gd name="adj" fmla="val 5272"/>
            </a:avLst>
          </a:prstGeom>
          <a:solidFill>
            <a:sysClr val="window" lastClr="FFFFFF">
              <a:lumMod val="9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tillium Web"/>
              <a:ea typeface="+mn-ea"/>
              <a:cs typeface="+mn-cs"/>
            </a:endParaRPr>
          </a:p>
        </p:txBody>
      </p:sp>
      <p:sp>
        <p:nvSpPr>
          <p:cNvPr id="6" name="Rectangle: Rounded Corners 3">
            <a:extLst>
              <a:ext uri="{FF2B5EF4-FFF2-40B4-BE49-F238E27FC236}">
                <a16:creationId xmlns:a16="http://schemas.microsoft.com/office/drawing/2014/main" id="{495AC25D-A9B8-B747-7447-5268E1E69253}"/>
              </a:ext>
            </a:extLst>
          </p:cNvPr>
          <p:cNvSpPr/>
          <p:nvPr/>
        </p:nvSpPr>
        <p:spPr>
          <a:xfrm>
            <a:off x="502653" y="3780478"/>
            <a:ext cx="11158210" cy="2327967"/>
          </a:xfrm>
          <a:prstGeom prst="roundRect">
            <a:avLst>
              <a:gd name="adj" fmla="val 5272"/>
            </a:avLst>
          </a:prstGeom>
          <a:solidFill>
            <a:srgbClr val="0C6A19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tillium Web"/>
              <a:ea typeface="+mn-ea"/>
              <a:cs typeface="+mn-cs"/>
            </a:endParaRPr>
          </a:p>
        </p:txBody>
      </p:sp>
      <p:sp>
        <p:nvSpPr>
          <p:cNvPr id="7" name="CasellaDiTesto 10">
            <a:extLst>
              <a:ext uri="{FF2B5EF4-FFF2-40B4-BE49-F238E27FC236}">
                <a16:creationId xmlns:a16="http://schemas.microsoft.com/office/drawing/2014/main" id="{80C6B286-21C3-090F-3FBD-0B8436763B11}"/>
              </a:ext>
            </a:extLst>
          </p:cNvPr>
          <p:cNvSpPr txBox="1"/>
          <p:nvPr/>
        </p:nvSpPr>
        <p:spPr>
          <a:xfrm>
            <a:off x="793780" y="1803351"/>
            <a:ext cx="1478547" cy="923330"/>
          </a:xfrm>
          <a:prstGeom prst="rect">
            <a:avLst/>
          </a:prstGeom>
          <a:noFill/>
        </p:spPr>
        <p:txBody>
          <a:bodyPr wrap="square" lIns="0" rtlCol="0" anchor="b">
            <a:spAutoFit/>
          </a:bodyPr>
          <a:lstStyle/>
          <a:p>
            <a:pPr defTabSz="609630">
              <a:defRPr/>
            </a:pPr>
            <a:r>
              <a:rPr lang="it-IT" b="1" dirty="0">
                <a:solidFill>
                  <a:srgbClr val="000000"/>
                </a:solidFill>
                <a:latin typeface="Titillium Web Black"/>
              </a:rPr>
              <a:t>ATTIVITÀ SVOLTE NEL 2024</a:t>
            </a:r>
          </a:p>
        </p:txBody>
      </p:sp>
      <p:sp>
        <p:nvSpPr>
          <p:cNvPr id="8" name="CasellaDiTesto 2">
            <a:extLst>
              <a:ext uri="{FF2B5EF4-FFF2-40B4-BE49-F238E27FC236}">
                <a16:creationId xmlns:a16="http://schemas.microsoft.com/office/drawing/2014/main" id="{4FA889B5-6128-E81D-9BF6-15BE4E506EB7}"/>
              </a:ext>
            </a:extLst>
          </p:cNvPr>
          <p:cNvSpPr txBox="1"/>
          <p:nvPr/>
        </p:nvSpPr>
        <p:spPr>
          <a:xfrm>
            <a:off x="2272327" y="1934405"/>
            <a:ext cx="9125893" cy="107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 defTabSz="914400">
              <a:lnSpc>
                <a:spcPct val="115000"/>
              </a:lnSpc>
              <a:buFont typeface="Arial" panose="020B0604020202020204" pitchFamily="34" charset="0"/>
              <a:buChar char="►"/>
              <a:tabLst>
                <a:tab pos="1609725" algn="l"/>
              </a:tabLst>
              <a:defRPr/>
            </a:pPr>
            <a:r>
              <a:rPr lang="it-IT" sz="1400" dirty="0">
                <a:solidFill>
                  <a:srgbClr val="000000"/>
                </a:solidFill>
                <a:latin typeface="Titillium Web"/>
                <a:cs typeface="Arial" panose="020B0604020202020204" pitchFamily="34" charset="0"/>
              </a:rPr>
              <a:t>Prima </a:t>
            </a:r>
            <a:r>
              <a:rPr lang="it-IT" sz="1400" b="1" dirty="0">
                <a:solidFill>
                  <a:srgbClr val="000000"/>
                </a:solidFill>
                <a:latin typeface="Titillium Web"/>
                <a:cs typeface="Arial" panose="020B0604020202020204" pitchFamily="34" charset="0"/>
              </a:rPr>
              <a:t>Implementazione Data </a:t>
            </a:r>
            <a:r>
              <a:rPr lang="it-IT" sz="1400" b="1" dirty="0" err="1">
                <a:solidFill>
                  <a:srgbClr val="000000"/>
                </a:solidFill>
                <a:latin typeface="Titillium Web"/>
                <a:cs typeface="Arial" panose="020B0604020202020204" pitchFamily="34" charset="0"/>
              </a:rPr>
              <a:t>Catalog</a:t>
            </a:r>
            <a:r>
              <a:rPr lang="it-IT" sz="1400" b="1" dirty="0">
                <a:solidFill>
                  <a:srgbClr val="000000"/>
                </a:solidFill>
                <a:latin typeface="Titillium Web"/>
                <a:cs typeface="Arial" panose="020B0604020202020204" pitchFamily="34" charset="0"/>
              </a:rPr>
              <a:t> e Data </a:t>
            </a:r>
            <a:r>
              <a:rPr lang="it-IT" sz="1400" b="1" dirty="0" err="1">
                <a:solidFill>
                  <a:srgbClr val="000000"/>
                </a:solidFill>
                <a:latin typeface="Titillium Web"/>
                <a:cs typeface="Arial" panose="020B0604020202020204" pitchFamily="34" charset="0"/>
              </a:rPr>
              <a:t>Virtualization</a:t>
            </a:r>
            <a:endParaRPr lang="en-US" sz="1400" b="1" dirty="0">
              <a:solidFill>
                <a:srgbClr val="000000"/>
              </a:solidFill>
              <a:latin typeface="Titillium Web"/>
              <a:cs typeface="Arial" panose="020B0604020202020204" pitchFamily="34" charset="0"/>
            </a:endParaRPr>
          </a:p>
          <a:p>
            <a:pPr marL="285750" indent="-285750" algn="just" defTabSz="914400">
              <a:lnSpc>
                <a:spcPct val="115000"/>
              </a:lnSpc>
              <a:buFont typeface="Arial" panose="020B0604020202020204" pitchFamily="34" charset="0"/>
              <a:buChar char="►"/>
              <a:tabLst>
                <a:tab pos="1609725" algn="l"/>
              </a:tabLst>
              <a:defRPr/>
            </a:pPr>
            <a:r>
              <a:rPr lang="it-IT" sz="1400" dirty="0">
                <a:solidFill>
                  <a:srgbClr val="000000"/>
                </a:solidFill>
                <a:latin typeface="Titillium Web"/>
                <a:cs typeface="Arial" panose="020B0604020202020204" pitchFamily="34" charset="0"/>
              </a:rPr>
              <a:t>Estensione Modelli e </a:t>
            </a:r>
            <a:r>
              <a:rPr lang="it-IT" sz="1400" b="1" dirty="0">
                <a:solidFill>
                  <a:srgbClr val="000000"/>
                </a:solidFill>
                <a:latin typeface="Titillium Web"/>
                <a:cs typeface="Arial" panose="020B0604020202020204" pitchFamily="34" charset="0"/>
              </a:rPr>
              <a:t>strumenti di Business Intelligence</a:t>
            </a:r>
            <a:endParaRPr lang="en-US" sz="1400" b="1" dirty="0">
              <a:solidFill>
                <a:srgbClr val="000000"/>
              </a:solidFill>
              <a:latin typeface="Titillium Web"/>
              <a:cs typeface="Arial" panose="020B0604020202020204" pitchFamily="34" charset="0"/>
            </a:endParaRPr>
          </a:p>
          <a:p>
            <a:pPr marL="285750" indent="-285750" algn="just" defTabSz="914400">
              <a:lnSpc>
                <a:spcPct val="115000"/>
              </a:lnSpc>
              <a:buFont typeface="Arial" panose="020B0604020202020204" pitchFamily="34" charset="0"/>
              <a:buChar char="►"/>
              <a:tabLst>
                <a:tab pos="1609725" algn="l"/>
              </a:tabLst>
              <a:defRPr/>
            </a:pPr>
            <a:r>
              <a:rPr lang="it-IT" sz="1400" dirty="0">
                <a:solidFill>
                  <a:srgbClr val="000000"/>
                </a:solidFill>
                <a:latin typeface="Titillium Web"/>
                <a:cs typeface="Arial" panose="020B0604020202020204" pitchFamily="34" charset="0"/>
              </a:rPr>
              <a:t>Implementazione e </a:t>
            </a:r>
            <a:r>
              <a:rPr lang="it-IT" sz="1400" b="1" dirty="0">
                <a:solidFill>
                  <a:srgbClr val="000000"/>
                </a:solidFill>
                <a:latin typeface="Titillium Web"/>
                <a:cs typeface="Arial" panose="020B0604020202020204" pitchFamily="34" charset="0"/>
              </a:rPr>
              <a:t>pubblicazione di </a:t>
            </a:r>
            <a:r>
              <a:rPr lang="it-IT" sz="1400" b="1" dirty="0" err="1">
                <a:solidFill>
                  <a:srgbClr val="000000"/>
                </a:solidFill>
                <a:latin typeface="Titillium Web"/>
                <a:cs typeface="Arial" panose="020B0604020202020204" pitchFamily="34" charset="0"/>
              </a:rPr>
              <a:t>Linked</a:t>
            </a:r>
            <a:r>
              <a:rPr lang="it-IT" sz="1400" b="1" dirty="0">
                <a:solidFill>
                  <a:srgbClr val="000000"/>
                </a:solidFill>
                <a:latin typeface="Titillium Web"/>
                <a:cs typeface="Arial" panose="020B0604020202020204" pitchFamily="34" charset="0"/>
              </a:rPr>
              <a:t> Open Data in ambito Cultura</a:t>
            </a:r>
            <a:endParaRPr lang="en-US" sz="1400" b="1" dirty="0">
              <a:solidFill>
                <a:srgbClr val="000000"/>
              </a:solidFill>
              <a:latin typeface="Titillium Web"/>
              <a:cs typeface="Arial" panose="020B0604020202020204" pitchFamily="34" charset="0"/>
            </a:endParaRPr>
          </a:p>
          <a:p>
            <a:pPr marL="285750" indent="-285750" algn="just" defTabSz="914400">
              <a:lnSpc>
                <a:spcPct val="115000"/>
              </a:lnSpc>
              <a:buFont typeface="Arial" panose="020B0604020202020204" pitchFamily="34" charset="0"/>
              <a:buChar char="►"/>
              <a:tabLst>
                <a:tab pos="1609725" algn="l"/>
              </a:tabLst>
              <a:defRPr/>
            </a:pPr>
            <a:r>
              <a:rPr lang="it-IT" sz="1400" b="1" dirty="0">
                <a:solidFill>
                  <a:srgbClr val="000000"/>
                </a:solidFill>
                <a:latin typeface="Titillium Web"/>
                <a:cs typeface="Arial" panose="020B0604020202020204" pitchFamily="34" charset="0"/>
              </a:rPr>
              <a:t>Sperimentazione della AI Generativa </a:t>
            </a:r>
            <a:r>
              <a:rPr lang="it-IT" sz="1400" dirty="0">
                <a:solidFill>
                  <a:srgbClr val="000000"/>
                </a:solidFill>
                <a:latin typeface="Titillium Web"/>
                <a:cs typeface="Arial" panose="020B0604020202020204" pitchFamily="34" charset="0"/>
              </a:rPr>
              <a:t>per la ricerca e la conoscenza del patrimonio informativo</a:t>
            </a:r>
          </a:p>
        </p:txBody>
      </p:sp>
      <p:sp>
        <p:nvSpPr>
          <p:cNvPr id="9" name="CasellaDiTesto 10">
            <a:extLst>
              <a:ext uri="{FF2B5EF4-FFF2-40B4-BE49-F238E27FC236}">
                <a16:creationId xmlns:a16="http://schemas.microsoft.com/office/drawing/2014/main" id="{CE1A3805-F1D3-5544-11FD-936A20695C07}"/>
              </a:ext>
            </a:extLst>
          </p:cNvPr>
          <p:cNvSpPr txBox="1"/>
          <p:nvPr/>
        </p:nvSpPr>
        <p:spPr>
          <a:xfrm>
            <a:off x="793780" y="4493223"/>
            <a:ext cx="1478547" cy="923330"/>
          </a:xfrm>
          <a:prstGeom prst="rect">
            <a:avLst/>
          </a:prstGeom>
          <a:noFill/>
        </p:spPr>
        <p:txBody>
          <a:bodyPr wrap="square" lIns="0" rtlCol="0" anchor="b">
            <a:spAutoFit/>
          </a:bodyPr>
          <a:lstStyle/>
          <a:p>
            <a:pPr defTabSz="609630">
              <a:defRPr/>
            </a:pPr>
            <a:r>
              <a:rPr lang="it-IT" b="1" dirty="0">
                <a:solidFill>
                  <a:prstClr val="white"/>
                </a:solidFill>
                <a:latin typeface="Titillium Web Black"/>
              </a:rPr>
              <a:t>ATTIVITÀ PROSSIMI ANNI</a:t>
            </a:r>
          </a:p>
        </p:txBody>
      </p:sp>
      <p:sp>
        <p:nvSpPr>
          <p:cNvPr id="10" name="CasellaDiTesto 2">
            <a:extLst>
              <a:ext uri="{FF2B5EF4-FFF2-40B4-BE49-F238E27FC236}">
                <a16:creationId xmlns:a16="http://schemas.microsoft.com/office/drawing/2014/main" id="{12D78260-D4E2-57A2-D0B0-8350D5E21923}"/>
              </a:ext>
            </a:extLst>
          </p:cNvPr>
          <p:cNvSpPr txBox="1"/>
          <p:nvPr/>
        </p:nvSpPr>
        <p:spPr>
          <a:xfrm>
            <a:off x="2272327" y="4493223"/>
            <a:ext cx="9125893" cy="13189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285750" indent="-285750" algn="just">
              <a:lnSpc>
                <a:spcPct val="115000"/>
              </a:lnSpc>
              <a:buFont typeface="Arial" panose="020B0604020202020204" pitchFamily="34" charset="0"/>
              <a:buChar char="►"/>
              <a:tabLst>
                <a:tab pos="1609725" algn="l"/>
              </a:tabLst>
              <a:defRPr sz="1400">
                <a:solidFill>
                  <a:srgbClr val="000000"/>
                </a:solidFill>
                <a:cs typeface="Arial" panose="020B0604020202020204" pitchFamily="34" charset="0"/>
              </a:defRPr>
            </a:lvl1pPr>
          </a:lstStyle>
          <a:p>
            <a:pPr defTabSz="914400">
              <a:defRPr/>
            </a:pPr>
            <a:r>
              <a:rPr lang="it-IT" b="1" dirty="0">
                <a:solidFill>
                  <a:prstClr val="white"/>
                </a:solidFill>
                <a:latin typeface="Titillium Web"/>
              </a:rPr>
              <a:t>Evoluzione</a:t>
            </a:r>
            <a:r>
              <a:rPr lang="it-IT" dirty="0">
                <a:solidFill>
                  <a:prstClr val="white"/>
                </a:solidFill>
                <a:latin typeface="Titillium Web"/>
              </a:rPr>
              <a:t> e diffusione di </a:t>
            </a:r>
            <a:r>
              <a:rPr lang="it-IT" b="1" dirty="0">
                <a:solidFill>
                  <a:prstClr val="white"/>
                </a:solidFill>
                <a:latin typeface="Titillium Web"/>
              </a:rPr>
              <a:t>Data </a:t>
            </a:r>
            <a:r>
              <a:rPr lang="it-IT" b="1" dirty="0" err="1">
                <a:solidFill>
                  <a:prstClr val="white"/>
                </a:solidFill>
                <a:latin typeface="Titillium Web"/>
              </a:rPr>
              <a:t>Catalog</a:t>
            </a:r>
            <a:r>
              <a:rPr lang="it-IT" b="1" dirty="0">
                <a:solidFill>
                  <a:prstClr val="white"/>
                </a:solidFill>
                <a:latin typeface="Titillium Web"/>
              </a:rPr>
              <a:t> e Data </a:t>
            </a:r>
            <a:r>
              <a:rPr lang="it-IT" b="1" dirty="0" err="1">
                <a:solidFill>
                  <a:prstClr val="white"/>
                </a:solidFill>
                <a:latin typeface="Titillium Web"/>
              </a:rPr>
              <a:t>Virtualization</a:t>
            </a:r>
            <a:endParaRPr lang="it-IT" b="1" dirty="0">
              <a:solidFill>
                <a:prstClr val="white"/>
              </a:solidFill>
              <a:latin typeface="Titillium Web"/>
            </a:endParaRPr>
          </a:p>
          <a:p>
            <a:pPr defTabSz="914400">
              <a:defRPr/>
            </a:pPr>
            <a:r>
              <a:rPr lang="it-IT" dirty="0">
                <a:solidFill>
                  <a:prstClr val="white"/>
                </a:solidFill>
                <a:latin typeface="Titillium Web"/>
              </a:rPr>
              <a:t>Evoluzione </a:t>
            </a:r>
            <a:r>
              <a:rPr lang="it-IT" b="1" dirty="0">
                <a:solidFill>
                  <a:prstClr val="white"/>
                </a:solidFill>
                <a:latin typeface="Titillium Web"/>
              </a:rPr>
              <a:t>Piattaforma Open Data</a:t>
            </a:r>
            <a:endParaRPr lang="en-US" b="1" dirty="0">
              <a:solidFill>
                <a:prstClr val="white"/>
              </a:solidFill>
              <a:latin typeface="Titillium Web"/>
            </a:endParaRPr>
          </a:p>
          <a:p>
            <a:pPr defTabSz="914400">
              <a:defRPr/>
            </a:pPr>
            <a:r>
              <a:rPr lang="it-IT" dirty="0">
                <a:solidFill>
                  <a:prstClr val="white"/>
                </a:solidFill>
                <a:latin typeface="Titillium Web"/>
              </a:rPr>
              <a:t>Estensione dei </a:t>
            </a:r>
            <a:r>
              <a:rPr lang="it-IT" b="1" dirty="0" err="1">
                <a:solidFill>
                  <a:prstClr val="white"/>
                </a:solidFill>
                <a:latin typeface="Titillium Web"/>
              </a:rPr>
              <a:t>Linked</a:t>
            </a:r>
            <a:r>
              <a:rPr lang="it-IT" b="1" dirty="0">
                <a:solidFill>
                  <a:prstClr val="white"/>
                </a:solidFill>
                <a:latin typeface="Titillium Web"/>
              </a:rPr>
              <a:t> Open Data a nuovi Domini</a:t>
            </a:r>
            <a:endParaRPr lang="en-US" b="1" dirty="0">
              <a:solidFill>
                <a:prstClr val="white"/>
              </a:solidFill>
              <a:latin typeface="Titillium Web"/>
            </a:endParaRPr>
          </a:p>
          <a:p>
            <a:pPr defTabSz="914400">
              <a:defRPr/>
            </a:pPr>
            <a:r>
              <a:rPr lang="it-IT" b="1" dirty="0">
                <a:solidFill>
                  <a:prstClr val="white"/>
                </a:solidFill>
                <a:latin typeface="Titillium Web"/>
              </a:rPr>
              <a:t>Adozione della AI Generativa </a:t>
            </a:r>
            <a:r>
              <a:rPr lang="it-IT" dirty="0">
                <a:solidFill>
                  <a:prstClr val="white"/>
                </a:solidFill>
                <a:latin typeface="Titillium Web"/>
              </a:rPr>
              <a:t>per la ricerca e la conoscenza del patrimonio informativo</a:t>
            </a:r>
            <a:endParaRPr lang="en-US" dirty="0">
              <a:solidFill>
                <a:prstClr val="white"/>
              </a:solidFill>
              <a:latin typeface="Titillium Web"/>
            </a:endParaRPr>
          </a:p>
          <a:p>
            <a:pPr defTabSz="914400">
              <a:defRPr/>
            </a:pPr>
            <a:r>
              <a:rPr lang="it-IT" b="1" dirty="0">
                <a:solidFill>
                  <a:prstClr val="white"/>
                </a:solidFill>
                <a:latin typeface="Titillium Web"/>
              </a:rPr>
              <a:t>Sperimentazione di tecnologie</a:t>
            </a:r>
            <a:r>
              <a:rPr lang="it-IT" dirty="0">
                <a:solidFill>
                  <a:prstClr val="white"/>
                </a:solidFill>
                <a:latin typeface="Titillium Web"/>
              </a:rPr>
              <a:t> abilitanti per la </a:t>
            </a:r>
            <a:r>
              <a:rPr lang="it-IT" b="1" dirty="0">
                <a:solidFill>
                  <a:prstClr val="white"/>
                </a:solidFill>
                <a:latin typeface="Titillium Web"/>
              </a:rPr>
              <a:t>realizzazione di un marketplace dei dati</a:t>
            </a:r>
            <a:endParaRPr lang="en-US" b="1" dirty="0">
              <a:solidFill>
                <a:prstClr val="white"/>
              </a:solidFill>
              <a:latin typeface="Titillium Web"/>
            </a:endParaRPr>
          </a:p>
        </p:txBody>
      </p:sp>
      <p:sp>
        <p:nvSpPr>
          <p:cNvPr id="11" name="CasellaDiTesto 2">
            <a:extLst>
              <a:ext uri="{FF2B5EF4-FFF2-40B4-BE49-F238E27FC236}">
                <a16:creationId xmlns:a16="http://schemas.microsoft.com/office/drawing/2014/main" id="{E2DB0946-F8C8-A750-AA3E-357AC97CA08B}"/>
              </a:ext>
            </a:extLst>
          </p:cNvPr>
          <p:cNvSpPr txBox="1"/>
          <p:nvPr/>
        </p:nvSpPr>
        <p:spPr>
          <a:xfrm>
            <a:off x="2272327" y="1340467"/>
            <a:ext cx="9125893" cy="5756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  <a:defRPr sz="1400">
                <a:solidFill>
                  <a:srgbClr val="000000"/>
                </a:solidFill>
                <a:cs typeface="Arial" panose="020B0604020202020204" pitchFamily="34" charset="0"/>
              </a:defRPr>
            </a:lvl1pPr>
          </a:lstStyle>
          <a:p>
            <a:pPr marL="0" indent="0" defTabSz="914400">
              <a:buFont typeface="Symbol" panose="05050102010706020507" pitchFamily="18" charset="2"/>
              <a:buNone/>
              <a:defRPr/>
            </a:pPr>
            <a:r>
              <a:rPr lang="it-IT" dirty="0">
                <a:latin typeface="Titillium Web"/>
              </a:rPr>
              <a:t>Sono state </a:t>
            </a:r>
            <a:r>
              <a:rPr lang="it-IT" b="1" dirty="0">
                <a:latin typeface="Titillium Web"/>
              </a:rPr>
              <a:t>condotte numerose attività di sviluppo, evoluzione e sperimentazione </a:t>
            </a:r>
            <a:r>
              <a:rPr lang="it-IT" dirty="0">
                <a:latin typeface="Titillium Web"/>
              </a:rPr>
              <a:t>di soluzioni per il potenziamento e </a:t>
            </a:r>
            <a:r>
              <a:rPr lang="it-IT" b="1" dirty="0">
                <a:latin typeface="Titillium Web"/>
              </a:rPr>
              <a:t>miglioramento dei servizi offerti dalla Data Platform</a:t>
            </a:r>
            <a:r>
              <a:rPr lang="it-IT" dirty="0">
                <a:latin typeface="Titillium Web"/>
              </a:rPr>
              <a:t>, tra cui:</a:t>
            </a:r>
            <a:endParaRPr lang="en-US" dirty="0">
              <a:latin typeface="Titillium Web"/>
            </a:endParaRPr>
          </a:p>
        </p:txBody>
      </p:sp>
      <p:sp>
        <p:nvSpPr>
          <p:cNvPr id="12" name="CasellaDiTesto 2">
            <a:extLst>
              <a:ext uri="{FF2B5EF4-FFF2-40B4-BE49-F238E27FC236}">
                <a16:creationId xmlns:a16="http://schemas.microsoft.com/office/drawing/2014/main" id="{6A92B3F9-EB31-89CD-DB82-03DFD0B36C83}"/>
              </a:ext>
            </a:extLst>
          </p:cNvPr>
          <p:cNvSpPr txBox="1"/>
          <p:nvPr/>
        </p:nvSpPr>
        <p:spPr>
          <a:xfrm>
            <a:off x="2272327" y="4141745"/>
            <a:ext cx="9125893" cy="3320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  <a:defRPr sz="1400">
                <a:solidFill>
                  <a:srgbClr val="000000"/>
                </a:solidFill>
                <a:cs typeface="Arial" panose="020B0604020202020204" pitchFamily="34" charset="0"/>
              </a:defRPr>
            </a:lvl1pPr>
          </a:lstStyle>
          <a:p>
            <a:pPr marL="0" indent="0" defTabSz="914400">
              <a:spcAft>
                <a:spcPts val="800"/>
              </a:spcAft>
              <a:buFont typeface="Symbol" panose="05050102010706020507" pitchFamily="18" charset="2"/>
              <a:buNone/>
              <a:defRPr/>
            </a:pPr>
            <a:r>
              <a:rPr lang="it-IT" dirty="0">
                <a:solidFill>
                  <a:prstClr val="white"/>
                </a:solidFill>
                <a:latin typeface="Titillium Web"/>
              </a:rPr>
              <a:t>Di seguito le </a:t>
            </a:r>
            <a:r>
              <a:rPr lang="it-IT" b="1" dirty="0">
                <a:solidFill>
                  <a:prstClr val="white"/>
                </a:solidFill>
                <a:latin typeface="Titillium Web"/>
              </a:rPr>
              <a:t>principali</a:t>
            </a:r>
            <a:r>
              <a:rPr lang="it-IT" dirty="0">
                <a:solidFill>
                  <a:prstClr val="white"/>
                </a:solidFill>
                <a:latin typeface="Titillium Web"/>
              </a:rPr>
              <a:t> </a:t>
            </a:r>
            <a:r>
              <a:rPr lang="it-IT" b="1" dirty="0">
                <a:solidFill>
                  <a:prstClr val="white"/>
                </a:solidFill>
                <a:latin typeface="Titillium Web"/>
              </a:rPr>
              <a:t>attività previste nel 2025:</a:t>
            </a:r>
            <a:endParaRPr lang="en-US" b="1" dirty="0">
              <a:solidFill>
                <a:prstClr val="white"/>
              </a:solidFill>
              <a:latin typeface="Titillium Web"/>
            </a:endParaRPr>
          </a:p>
        </p:txBody>
      </p:sp>
    </p:spTree>
    <p:extLst>
      <p:ext uri="{BB962C8B-B14F-4D97-AF65-F5344CB8AC3E}">
        <p14:creationId xmlns:p14="http://schemas.microsoft.com/office/powerpoint/2010/main" val="16606124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CDAAA6B4-52E9-4955-AD28-1CFE770560D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09" b="7770"/>
          <a:stretch/>
        </p:blipFill>
        <p:spPr>
          <a:xfrm>
            <a:off x="6724650" y="6174047"/>
            <a:ext cx="4914900" cy="372975"/>
          </a:xfrm>
          <a:prstGeom prst="rect">
            <a:avLst/>
          </a:prstGeom>
        </p:spPr>
      </p:pic>
      <p:pic>
        <p:nvPicPr>
          <p:cNvPr id="35" name="Immagine 34">
            <a:extLst>
              <a:ext uri="{FF2B5EF4-FFF2-40B4-BE49-F238E27FC236}">
                <a16:creationId xmlns:a16="http://schemas.microsoft.com/office/drawing/2014/main" id="{7DF3127E-8E01-4FB9-AF7B-1FA04B30AE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3177"/>
          <a:stretch/>
        </p:blipFill>
        <p:spPr>
          <a:xfrm>
            <a:off x="552450" y="103643"/>
            <a:ext cx="1219228" cy="593260"/>
          </a:xfrm>
          <a:prstGeom prst="rect">
            <a:avLst/>
          </a:prstGeom>
        </p:spPr>
      </p:pic>
      <p:cxnSp>
        <p:nvCxnSpPr>
          <p:cNvPr id="37" name="Connettore diritto 36">
            <a:extLst>
              <a:ext uri="{FF2B5EF4-FFF2-40B4-BE49-F238E27FC236}">
                <a16:creationId xmlns:a16="http://schemas.microsoft.com/office/drawing/2014/main" id="{1FF30456-04A3-251E-0384-AF3D33ACE66F}"/>
              </a:ext>
            </a:extLst>
          </p:cNvPr>
          <p:cNvCxnSpPr>
            <a:cxnSpLocks/>
          </p:cNvCxnSpPr>
          <p:nvPr/>
        </p:nvCxnSpPr>
        <p:spPr>
          <a:xfrm>
            <a:off x="609600" y="744798"/>
            <a:ext cx="11029950" cy="0"/>
          </a:xfrm>
          <a:prstGeom prst="line">
            <a:avLst/>
          </a:prstGeom>
          <a:ln>
            <a:solidFill>
              <a:srgbClr val="007239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6558DA36-1991-BECA-B53A-4D8716203D0C}"/>
              </a:ext>
            </a:extLst>
          </p:cNvPr>
          <p:cNvSpPr txBox="1"/>
          <p:nvPr/>
        </p:nvSpPr>
        <p:spPr>
          <a:xfrm>
            <a:off x="606426" y="2150073"/>
            <a:ext cx="1102995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latin typeface="Century Gothic" panose="020B0502020202020204" pitchFamily="34" charset="0"/>
              </a:rPr>
              <a:t>Grazie per l’attenzione</a:t>
            </a:r>
          </a:p>
          <a:p>
            <a:pPr algn="ctr"/>
            <a:endParaRPr lang="it-IT" dirty="0">
              <a:latin typeface="Century Gothic" panose="020B0502020202020204" pitchFamily="34" charset="0"/>
            </a:endParaRPr>
          </a:p>
          <a:p>
            <a:pPr algn="ctr"/>
            <a:endParaRPr lang="it-IT" dirty="0">
              <a:latin typeface="Century Gothic" panose="020B0502020202020204" pitchFamily="34" charset="0"/>
            </a:endParaRPr>
          </a:p>
          <a:p>
            <a:pPr algn="ctr"/>
            <a:endParaRPr lang="it-IT" dirty="0">
              <a:latin typeface="Century Gothic" panose="020B0502020202020204" pitchFamily="34" charset="0"/>
            </a:endParaRPr>
          </a:p>
          <a:p>
            <a:pPr algn="ctr"/>
            <a:endParaRPr lang="it-IT" dirty="0">
              <a:latin typeface="Century Gothic" panose="020B0502020202020204" pitchFamily="34" charset="0"/>
            </a:endParaRPr>
          </a:p>
          <a:p>
            <a:pPr algn="ctr"/>
            <a:endParaRPr lang="it-IT" dirty="0">
              <a:latin typeface="Century Gothic" panose="020B0502020202020204" pitchFamily="34" charset="0"/>
            </a:endParaRPr>
          </a:p>
          <a:p>
            <a:pPr algn="ctr"/>
            <a:endParaRPr lang="it-IT" dirty="0">
              <a:latin typeface="Century Gothic" panose="020B0502020202020204" pitchFamily="34" charset="0"/>
            </a:endParaRPr>
          </a:p>
          <a:p>
            <a:pPr algn="ctr"/>
            <a:r>
              <a:rPr lang="it-IT" b="1" dirty="0">
                <a:solidFill>
                  <a:srgbClr val="297A38"/>
                </a:solidFill>
                <a:latin typeface="Century Gothic" panose="020B0502020202020204" pitchFamily="34" charset="0"/>
              </a:rPr>
              <a:t>www.fesr.regione.lombardia.it</a:t>
            </a:r>
            <a:endParaRPr lang="it-IT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488974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1468</TotalTime>
  <Words>918</Words>
  <Application>Microsoft Office PowerPoint</Application>
  <PresentationFormat>Widescreen</PresentationFormat>
  <Paragraphs>71</Paragraphs>
  <Slides>7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9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17" baseType="lpstr">
      <vt:lpstr>Arial</vt:lpstr>
      <vt:lpstr>Calibri</vt:lpstr>
      <vt:lpstr>Calibri Light</vt:lpstr>
      <vt:lpstr>Century Gothic</vt:lpstr>
      <vt:lpstr>Symbol</vt:lpstr>
      <vt:lpstr>Times New Roman</vt:lpstr>
      <vt:lpstr>Titillium Web</vt:lpstr>
      <vt:lpstr>Titillium Web Black</vt:lpstr>
      <vt:lpstr>Titillium Web SemiBold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COMITATO DI SORVEGLIANZA PR FESR 2021-2027</dc:title>
  <dc:creator>Moreno Stambazzi</dc:creator>
  <cp:lastModifiedBy>MGB</cp:lastModifiedBy>
  <cp:revision>111</cp:revision>
  <dcterms:created xsi:type="dcterms:W3CDTF">2022-09-21T12:06:12Z</dcterms:created>
  <dcterms:modified xsi:type="dcterms:W3CDTF">2024-10-23T10:02:32Z</dcterms:modified>
</cp:coreProperties>
</file>