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  <p:sldMasterId id="2147483702" r:id="rId2"/>
  </p:sldMasterIdLst>
  <p:notesMasterIdLst>
    <p:notesMasterId r:id="rId14"/>
  </p:notesMasterIdLst>
  <p:sldIdLst>
    <p:sldId id="288" r:id="rId3"/>
    <p:sldId id="276" r:id="rId4"/>
    <p:sldId id="292" r:id="rId5"/>
    <p:sldId id="293" r:id="rId6"/>
    <p:sldId id="294" r:id="rId7"/>
    <p:sldId id="296" r:id="rId8"/>
    <p:sldId id="297" r:id="rId9"/>
    <p:sldId id="295" r:id="rId10"/>
    <p:sldId id="298" r:id="rId11"/>
    <p:sldId id="291" r:id="rId12"/>
    <p:sldId id="266" r:id="rId13"/>
  </p:sldIdLst>
  <p:sldSz cx="9144000" cy="5143500" type="screen16x9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1307" userDrawn="1">
          <p15:clr>
            <a:srgbClr val="A4A3A4"/>
          </p15:clr>
        </p15:guide>
        <p15:guide id="3" userDrawn="1">
          <p15:clr>
            <a:srgbClr val="A4A3A4"/>
          </p15:clr>
        </p15:guide>
        <p15:guide id="4" orient="horz" pos="1663" userDrawn="1">
          <p15:clr>
            <a:srgbClr val="A4A3A4"/>
          </p15:clr>
        </p15:guide>
        <p15:guide id="5" pos="4214" userDrawn="1">
          <p15:clr>
            <a:srgbClr val="A4A3A4"/>
          </p15:clr>
        </p15:guide>
        <p15:guide id="6" orient="horz" pos="2376" userDrawn="1">
          <p15:clr>
            <a:srgbClr val="A4A3A4"/>
          </p15:clr>
        </p15:guide>
        <p15:guide id="7" orient="horz" pos="634" userDrawn="1">
          <p15:clr>
            <a:srgbClr val="A4A3A4"/>
          </p15:clr>
        </p15:guide>
        <p15:guide id="8" pos="784" userDrawn="1">
          <p15:clr>
            <a:srgbClr val="A4A3A4"/>
          </p15:clr>
        </p15:guide>
        <p15:guide id="9" orient="horz" pos="1508" userDrawn="1">
          <p15:clr>
            <a:srgbClr val="A4A3A4"/>
          </p15:clr>
        </p15:guide>
        <p15:guide id="10" orient="horz" pos="11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68047"/>
    <a:srgbClr val="007239"/>
    <a:srgbClr val="E7E7E7"/>
    <a:srgbClr val="343433"/>
    <a:srgbClr val="EEEEEE"/>
    <a:srgbClr val="76988F"/>
    <a:srgbClr val="EAEAEA"/>
    <a:srgbClr val="F7F7F7"/>
    <a:srgbClr val="00A3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955"/>
    <p:restoredTop sz="94788"/>
  </p:normalViewPr>
  <p:slideViewPr>
    <p:cSldViewPr snapToGrid="0" snapToObjects="1" showGuides="1">
      <p:cViewPr varScale="1">
        <p:scale>
          <a:sx n="140" d="100"/>
          <a:sy n="140" d="100"/>
        </p:scale>
        <p:origin x="1386" y="114"/>
      </p:cViewPr>
      <p:guideLst>
        <p:guide orient="horz" pos="1307"/>
        <p:guide/>
        <p:guide orient="horz" pos="1663"/>
        <p:guide pos="4214"/>
        <p:guide orient="horz" pos="2376"/>
        <p:guide orient="horz" pos="634"/>
        <p:guide pos="784"/>
        <p:guide orient="horz" pos="1508"/>
        <p:guide orient="horz" pos="11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493BF-8B9D-D444-B8E1-F3B8CF9AE3F1}" type="datetimeFigureOut">
              <a:rPr lang="it-IT" smtClean="0"/>
              <a:t>28/10/2024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BBA6A-2424-814B-A196-1DBC8A3AE5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4032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BBA6A-2424-814B-A196-1DBC8A3AE57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110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BBA6A-2424-814B-A196-1DBC8A3AE57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2348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_cover_senza_immag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Elementi grafici, arte, creatività, design&#10;&#10;Descrizione generata automaticamente con attendibilità media">
            <a:extLst>
              <a:ext uri="{FF2B5EF4-FFF2-40B4-BE49-F238E27FC236}">
                <a16:creationId xmlns:a16="http://schemas.microsoft.com/office/drawing/2014/main" id="{3BAF8911-78C4-D634-7A92-E2570787C6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9F5B7B7-05F6-B140-9D7C-C932BB4AB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842507"/>
            <a:ext cx="5040000" cy="454762"/>
          </a:xfrm>
        </p:spPr>
        <p:txBody>
          <a:bodyPr>
            <a:noAutofit/>
          </a:bodyPr>
          <a:lstStyle>
            <a:lvl1pPr algn="l"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 della Presentazione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14ACDBA-BEF4-1746-8707-D483628BE6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438" y="3668532"/>
            <a:ext cx="2133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229CCB80-A20E-7D4D-BAB1-2BD8528003A9}" type="datetime4">
              <a:rPr lang="it-IT" smtClean="0"/>
              <a:pPr/>
              <a:t>28 ottobre 2024</a:t>
            </a:fld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E35F066-A880-0949-932D-77B770C10E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025" y="2399083"/>
            <a:ext cx="5040000" cy="736003"/>
          </a:xfrm>
        </p:spPr>
        <p:txBody>
          <a:bodyPr>
            <a:no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Sottotitolo della Presentazione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2AABDA3B-A331-8A47-B62E-83079A9AC71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2438" y="3377939"/>
            <a:ext cx="2224087" cy="317500"/>
          </a:xfrm>
        </p:spPr>
        <p:txBody>
          <a:bodyPr tIns="0" rIns="0" bIns="0" anchor="b">
            <a:normAutofit/>
          </a:bodyPr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Luogo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B58BC58-7AA7-BCEC-A558-3702B432F1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8278" y="346213"/>
            <a:ext cx="4556493" cy="47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08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96E205C9-A3CC-E04A-9985-FC5734258A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9144000" cy="47339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008F079-9669-B94E-8526-A555DA4478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D5800D3-D706-5708-52D8-2683D4EE6F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1014" y="4826897"/>
            <a:ext cx="912336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fld id="{DBDE2CB3-2695-C34B-8AC6-A10943221B01}" type="datetime4">
              <a:rPr lang="it-IT" smtClean="0"/>
              <a:pPr/>
              <a:t>28 ottobre 2024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B845171-E9BD-E36C-784E-0DD943A5C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23350" y="4826897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r>
              <a:rPr lang="it-IT"/>
              <a:t>Spazio per il titolo della presentazione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2984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  <p15:guide id="3" pos="2812">
          <p15:clr>
            <a:srgbClr val="FBAE40"/>
          </p15:clr>
        </p15:guide>
        <p15:guide id="4" pos="2948">
          <p15:clr>
            <a:srgbClr val="FBAE40"/>
          </p15:clr>
        </p15:guide>
        <p15:guide id="5" orient="horz" pos="304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1_cover_con_immagine-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edificio, aria aperta, Edificio commerciale, finestra&#10;&#10;Descrizione generata automaticamente">
            <a:extLst>
              <a:ext uri="{FF2B5EF4-FFF2-40B4-BE49-F238E27FC236}">
                <a16:creationId xmlns:a16="http://schemas.microsoft.com/office/drawing/2014/main" id="{49650A37-C061-ED7D-59FF-13C7039C90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0849" b="18400"/>
          <a:stretch/>
        </p:blipFill>
        <p:spPr>
          <a:xfrm>
            <a:off x="3097197" y="0"/>
            <a:ext cx="6046803" cy="5143500"/>
          </a:xfrm>
          <a:prstGeom prst="rect">
            <a:avLst/>
          </a:prstGeom>
        </p:spPr>
      </p:pic>
      <p:pic>
        <p:nvPicPr>
          <p:cNvPr id="5" name="Immagine 4" descr="Immagine che contiene Elementi grafici, arte&#10;&#10;Descrizione generata automaticamente">
            <a:extLst>
              <a:ext uri="{FF2B5EF4-FFF2-40B4-BE49-F238E27FC236}">
                <a16:creationId xmlns:a16="http://schemas.microsoft.com/office/drawing/2014/main" id="{7905EA8B-A1CC-9211-6632-3D6704685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9F5B7B7-05F6-B140-9D7C-C932BB4AB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842507"/>
            <a:ext cx="5040000" cy="454762"/>
          </a:xfrm>
        </p:spPr>
        <p:txBody>
          <a:bodyPr>
            <a:noAutofit/>
          </a:bodyPr>
          <a:lstStyle>
            <a:lvl1pPr algn="l"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 della Presentazione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14ACDBA-BEF4-1746-8707-D483628BE6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438" y="3668532"/>
            <a:ext cx="2133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229CCB80-A20E-7D4D-BAB1-2BD8528003A9}" type="datetime4">
              <a:rPr lang="it-IT" smtClean="0"/>
              <a:pPr/>
              <a:t>28 ottobre 2024</a:t>
            </a:fld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E35F066-A880-0949-932D-77B770C10E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025" y="2399083"/>
            <a:ext cx="5040000" cy="736003"/>
          </a:xfrm>
        </p:spPr>
        <p:txBody>
          <a:bodyPr>
            <a:no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Sottotitolo della Presentazione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2AABDA3B-A331-8A47-B62E-83079A9AC71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2438" y="3377939"/>
            <a:ext cx="2224087" cy="317500"/>
          </a:xfrm>
        </p:spPr>
        <p:txBody>
          <a:bodyPr tIns="0" rIns="0" bIns="0" anchor="b">
            <a:normAutofit/>
          </a:bodyPr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Luogo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617F5EB-FD9B-FFF6-D026-00E9253879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8278" y="346213"/>
            <a:ext cx="4556493" cy="47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19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1_cover_con_immagine-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Elementi grafici, arte&#10;&#10;Descrizione generata automaticamente">
            <a:extLst>
              <a:ext uri="{FF2B5EF4-FFF2-40B4-BE49-F238E27FC236}">
                <a16:creationId xmlns:a16="http://schemas.microsoft.com/office/drawing/2014/main" id="{B90D862E-0A67-7CD7-00C1-EC29D239F8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9F5B7B7-05F6-B140-9D7C-C932BB4AB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842507"/>
            <a:ext cx="5040000" cy="454762"/>
          </a:xfrm>
        </p:spPr>
        <p:txBody>
          <a:bodyPr>
            <a:noAutofit/>
          </a:bodyPr>
          <a:lstStyle>
            <a:lvl1pPr algn="l"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 della Presentazione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14ACDBA-BEF4-1746-8707-D483628BE6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438" y="3668532"/>
            <a:ext cx="2133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229CCB80-A20E-7D4D-BAB1-2BD8528003A9}" type="datetime4">
              <a:rPr lang="it-IT" smtClean="0"/>
              <a:pPr/>
              <a:t>28 ottobre 2024</a:t>
            </a:fld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E35F066-A880-0949-932D-77B770C10E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025" y="2399083"/>
            <a:ext cx="5040000" cy="736003"/>
          </a:xfrm>
        </p:spPr>
        <p:txBody>
          <a:bodyPr>
            <a:no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Sottotitolo della Presentazione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2AABDA3B-A331-8A47-B62E-83079A9AC71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2438" y="3377939"/>
            <a:ext cx="2224087" cy="317500"/>
          </a:xfrm>
        </p:spPr>
        <p:txBody>
          <a:bodyPr tIns="0" rIns="0" bIns="0" anchor="b">
            <a:normAutofit/>
          </a:bodyPr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Luogo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C091CC9-826D-DB4D-D9D0-E988C903E5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8278" y="346213"/>
            <a:ext cx="4556493" cy="47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64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neutro_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nero, Elementi grafici, bianco e nero, arte&#10;&#10;Descrizione generata automaticamente">
            <a:extLst>
              <a:ext uri="{FF2B5EF4-FFF2-40B4-BE49-F238E27FC236}">
                <a16:creationId xmlns:a16="http://schemas.microsoft.com/office/drawing/2014/main" id="{5BF0B1F4-0DD3-DB7D-D39F-1E131C7DC8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2512" y="0"/>
            <a:ext cx="4281488" cy="5143500"/>
          </a:xfrm>
          <a:prstGeom prst="rect">
            <a:avLst/>
          </a:prstGeom>
        </p:spPr>
      </p:pic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A1A3A089-3317-3144-92C3-52B651962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92651"/>
            <a:ext cx="2081213" cy="429338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</a:defRPr>
            </a:lvl1pPr>
          </a:lstStyle>
          <a:p>
            <a:r>
              <a:rPr lang="it-IT" dirty="0"/>
              <a:t>00</a:t>
            </a:r>
          </a:p>
        </p:txBody>
      </p:sp>
      <p:sp>
        <p:nvSpPr>
          <p:cNvPr id="6" name="Segnaposto data 2">
            <a:extLst>
              <a:ext uri="{FF2B5EF4-FFF2-40B4-BE49-F238E27FC236}">
                <a16:creationId xmlns:a16="http://schemas.microsoft.com/office/drawing/2014/main" id="{1E9BF24D-6B8E-D614-5ABA-04DD88C80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11014" y="4826897"/>
            <a:ext cx="912336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DE2CB3-2695-C34B-8AC6-A10943221B01}" type="datetime4">
              <a:rPr lang="it-IT" smtClean="0"/>
              <a:pPr/>
              <a:t>28 ottobre 2024</a:t>
            </a:fld>
            <a:endParaRPr lang="it-IT" dirty="0"/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9A09FEDF-6F8E-E34B-43C5-2196816A3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3350" y="4826897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Spazio per il titolo della presentazione</a:t>
            </a:r>
          </a:p>
        </p:txBody>
      </p:sp>
      <p:sp>
        <p:nvSpPr>
          <p:cNvPr id="8" name="Segnaposto numero diapositiva 4">
            <a:extLst>
              <a:ext uri="{FF2B5EF4-FFF2-40B4-BE49-F238E27FC236}">
                <a16:creationId xmlns:a16="http://schemas.microsoft.com/office/drawing/2014/main" id="{B31B8824-FA7D-1DCD-3BC6-1AC7F1335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4804" y="4840032"/>
            <a:ext cx="371996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25C678E-4F8A-3F41-9C87-B58FCDFA0442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D3C83BD2-89E8-CF99-75C8-8BAB0C361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037542"/>
            <a:ext cx="7020000" cy="1080000"/>
          </a:xfrm>
        </p:spPr>
        <p:txBody>
          <a:bodyPr anchor="t">
            <a:normAutofit/>
          </a:bodyPr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it-IT" dirty="0"/>
              <a:t>Titolo del Divisorio - Generale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5787E5-32D6-36C9-94F0-E68A61E237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7555" y="4750602"/>
            <a:ext cx="3599645" cy="37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2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usur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Elementi grafici, arte, creatività, design&#10;&#10;Descrizione generata automaticamente con attendibilità media">
            <a:extLst>
              <a:ext uri="{FF2B5EF4-FFF2-40B4-BE49-F238E27FC236}">
                <a16:creationId xmlns:a16="http://schemas.microsoft.com/office/drawing/2014/main" id="{E44DF7E8-E0F0-65EF-1A93-5BDA6E8DBD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FEFB372-C975-042C-236C-4EB87F3BA2B7}"/>
              </a:ext>
            </a:extLst>
          </p:cNvPr>
          <p:cNvSpPr txBox="1"/>
          <p:nvPr userDrawn="1"/>
        </p:nvSpPr>
        <p:spPr>
          <a:xfrm>
            <a:off x="457200" y="1876806"/>
            <a:ext cx="3072809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2500" b="1" dirty="0">
                <a:solidFill>
                  <a:schemeClr val="bg1"/>
                </a:solidFill>
                <a:latin typeface="+mj-lt"/>
              </a:rPr>
              <a:t>Grazie.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5B8DAC3-78CB-77C8-5900-2DD978E635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8278" y="346213"/>
            <a:ext cx="4556493" cy="47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72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ola colon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2B8283-F383-764C-BEF3-A49B5106B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C3F81581-1F0F-A645-B943-AC93B4A185F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68313" y="1416050"/>
            <a:ext cx="6984000" cy="3135313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26B568C8-C48B-7745-9138-EA5FC0311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9" name="Segnaposto testo 10">
            <a:extLst>
              <a:ext uri="{FF2B5EF4-FFF2-40B4-BE49-F238E27FC236}">
                <a16:creationId xmlns:a16="http://schemas.microsoft.com/office/drawing/2014/main" id="{D2C93101-2B48-8741-8D92-DE207CEE8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772457"/>
            <a:ext cx="4883150" cy="398463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 dirty="0"/>
              <a:t>Spazio Sottotitolo</a:t>
            </a:r>
          </a:p>
        </p:txBody>
      </p:sp>
      <p:pic>
        <p:nvPicPr>
          <p:cNvPr id="2" name="Immagine 1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C286DA3-8411-386E-53A7-2ACA867EC0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4862512" y="0"/>
            <a:ext cx="4281488" cy="5143500"/>
          </a:xfrm>
          <a:prstGeom prst="rect">
            <a:avLst/>
          </a:prstGeom>
        </p:spPr>
      </p:pic>
      <p:sp>
        <p:nvSpPr>
          <p:cNvPr id="4" name="Segnaposto data 2">
            <a:extLst>
              <a:ext uri="{FF2B5EF4-FFF2-40B4-BE49-F238E27FC236}">
                <a16:creationId xmlns:a16="http://schemas.microsoft.com/office/drawing/2014/main" id="{346F9973-2AF2-81A8-F68A-C21756290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1014" y="4826897"/>
            <a:ext cx="912336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fld id="{DBDE2CB3-2695-C34B-8AC6-A10943221B01}" type="datetime4">
              <a:rPr lang="it-IT" smtClean="0"/>
              <a:pPr/>
              <a:t>28 ottobre 2024</a:t>
            </a:fld>
            <a:endParaRPr lang="it-IT" dirty="0"/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ACCB01BE-E387-9E2B-25C5-CF7E7A47C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23350" y="4826897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r>
              <a:rPr lang="it-IT"/>
              <a:t>Spazio per il titolo della presentazione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0893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  <p15:guide id="3" pos="2812">
          <p15:clr>
            <a:srgbClr val="FBAE40"/>
          </p15:clr>
        </p15:guide>
        <p15:guide id="4" pos="294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ppia colonna solo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2B8283-F383-764C-BEF3-A49B5106B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800561-E46D-2F48-8885-3F2B2722BB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314" y="1416051"/>
            <a:ext cx="6984000" cy="3135312"/>
          </a:xfrm>
        </p:spPr>
        <p:txBody>
          <a:bodyPr tIns="0" bIns="0" numCol="2" spcCol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F949DBB2-4A87-6D4A-98DD-32BA1D689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9" name="Segnaposto testo 10">
            <a:extLst>
              <a:ext uri="{FF2B5EF4-FFF2-40B4-BE49-F238E27FC236}">
                <a16:creationId xmlns:a16="http://schemas.microsoft.com/office/drawing/2014/main" id="{0D1BED97-E787-3E4F-8AB7-D5BD6F7231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772457"/>
            <a:ext cx="4883150" cy="398463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 dirty="0"/>
              <a:t>Spazio Sottotitolo</a:t>
            </a:r>
          </a:p>
        </p:txBody>
      </p:sp>
      <p:sp>
        <p:nvSpPr>
          <p:cNvPr id="2" name="Segnaposto data 2">
            <a:extLst>
              <a:ext uri="{FF2B5EF4-FFF2-40B4-BE49-F238E27FC236}">
                <a16:creationId xmlns:a16="http://schemas.microsoft.com/office/drawing/2014/main" id="{11DBB895-2E78-2AAB-3FB0-AFA8AB8B7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1014" y="4826897"/>
            <a:ext cx="912336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fld id="{DBDE2CB3-2695-C34B-8AC6-A10943221B01}" type="datetime4">
              <a:rPr lang="it-IT" smtClean="0"/>
              <a:pPr/>
              <a:t>28 ottobre 2024</a:t>
            </a:fld>
            <a:endParaRPr lang="it-IT" dirty="0"/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F59C88BB-8EDA-BD03-FB8C-FDE6BB376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23350" y="4826897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r>
              <a:rPr lang="it-IT"/>
              <a:t>Spazio per il titolo della presentazione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5377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  <p15:guide id="3" pos="2812">
          <p15:clr>
            <a:srgbClr val="FBAE40"/>
          </p15:clr>
        </p15:guide>
        <p15:guide id="4" pos="294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ppia colonna txt+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2B8283-F383-764C-BEF3-A49B5106B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5578DE73-EA6F-234F-858C-A5136B0E7A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1427486"/>
            <a:ext cx="3995737" cy="3123878"/>
          </a:xfrm>
        </p:spPr>
        <p:txBody>
          <a:bodyPr t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8" name="Segnaposto contenuto 6">
            <a:extLst>
              <a:ext uri="{FF2B5EF4-FFF2-40B4-BE49-F238E27FC236}">
                <a16:creationId xmlns:a16="http://schemas.microsoft.com/office/drawing/2014/main" id="{DA9F3622-73DE-B04B-9E81-6A7956CEDC9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79950" y="-1"/>
            <a:ext cx="4464050" cy="4733925"/>
          </a:xfrm>
        </p:spPr>
        <p:txBody>
          <a:bodyPr t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DD3B5D0D-5468-1E4B-9ED3-DD0E1C2C6D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</a:t>
            </a:r>
            <a:br>
              <a:rPr lang="it-IT" dirty="0"/>
            </a:br>
            <a:r>
              <a:rPr lang="it-IT" dirty="0"/>
              <a:t>titolo dello schema</a:t>
            </a:r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11914E5D-D88E-CD41-BCAA-D787580B0E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772457"/>
            <a:ext cx="4883150" cy="398463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 dirty="0"/>
              <a:t>Spazio Sottotitolo</a:t>
            </a:r>
          </a:p>
        </p:txBody>
      </p:sp>
      <p:sp>
        <p:nvSpPr>
          <p:cNvPr id="2" name="Segnaposto data 2">
            <a:extLst>
              <a:ext uri="{FF2B5EF4-FFF2-40B4-BE49-F238E27FC236}">
                <a16:creationId xmlns:a16="http://schemas.microsoft.com/office/drawing/2014/main" id="{036E0673-F6E4-EC73-6103-8161795290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1014" y="4826897"/>
            <a:ext cx="912336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fld id="{DBDE2CB3-2695-C34B-8AC6-A10943221B01}" type="datetime4">
              <a:rPr lang="it-IT" smtClean="0"/>
              <a:pPr/>
              <a:t>28 ottobre 2024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E40BBA-D0C2-F15F-A937-29F8C095F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23350" y="4826897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r>
              <a:rPr lang="it-IT"/>
              <a:t>Spazio per il titolo della presentazione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7270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295" userDrawn="1">
          <p15:clr>
            <a:srgbClr val="FBAE40"/>
          </p15:clr>
        </p15:guide>
        <p15:guide id="3" pos="2812" userDrawn="1">
          <p15:clr>
            <a:srgbClr val="FBAE40"/>
          </p15:clr>
        </p15:guide>
        <p15:guide id="4" pos="294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2B8283-F383-764C-BEF3-A49B5106B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DD3B5D0D-5468-1E4B-9ED3-DD0E1C2C6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11914E5D-D88E-CD41-BCAA-D787580B0E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772457"/>
            <a:ext cx="4883150" cy="398463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 dirty="0"/>
              <a:t>Spazio Sottotitolo</a:t>
            </a:r>
          </a:p>
        </p:txBody>
      </p:sp>
      <p:sp>
        <p:nvSpPr>
          <p:cNvPr id="2" name="Segnaposto data 2">
            <a:extLst>
              <a:ext uri="{FF2B5EF4-FFF2-40B4-BE49-F238E27FC236}">
                <a16:creationId xmlns:a16="http://schemas.microsoft.com/office/drawing/2014/main" id="{D1CF3B87-5363-D8ED-DA2C-DE53C27A4A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1014" y="4826897"/>
            <a:ext cx="912336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fld id="{DBDE2CB3-2695-C34B-8AC6-A10943221B01}" type="datetime4">
              <a:rPr lang="it-IT" smtClean="0"/>
              <a:pPr/>
              <a:t>28 ottobre 2024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40514EB-CD4D-61C7-253A-C06A4A006B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23350" y="4826897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r>
              <a:rPr lang="it-IT"/>
              <a:t>Spazio per il titolo della presentazione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9267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  <p15:guide id="3" pos="2812">
          <p15:clr>
            <a:srgbClr val="FBAE40"/>
          </p15:clr>
        </p15:guide>
        <p15:guide id="4" pos="294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176152"/>
            <a:ext cx="8229600" cy="737020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it-IT" dirty="0"/>
              <a:t>Spazio dedicato al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64431"/>
            <a:ext cx="8229600" cy="356790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314804" y="4840032"/>
            <a:ext cx="371996" cy="273844"/>
          </a:xfrm>
          <a:prstGeom prst="rect">
            <a:avLst/>
          </a:prstGeom>
        </p:spPr>
        <p:txBody>
          <a:bodyPr vert="horz" lIns="91440" tIns="0" rIns="0" bIns="45720" rtlCol="0" anchor="ctr"/>
          <a:lstStyle>
            <a:lvl1pPr algn="r">
              <a:defRPr sz="675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C25C678E-4F8A-3F41-9C87-B58FCDFA0442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data 2">
            <a:extLst>
              <a:ext uri="{FF2B5EF4-FFF2-40B4-BE49-F238E27FC236}">
                <a16:creationId xmlns:a16="http://schemas.microsoft.com/office/drawing/2014/main" id="{4CD9FC5B-3E69-D545-7D86-73EA6A83D4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1014" y="4826897"/>
            <a:ext cx="912336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fld id="{DBDE2CB3-2695-C34B-8AC6-A10943221B01}" type="datetime4">
              <a:rPr lang="it-IT" smtClean="0"/>
              <a:pPr/>
              <a:t>28 ottobre 2024</a:t>
            </a:fld>
            <a:endParaRPr lang="it-IT" dirty="0"/>
          </a:p>
        </p:txBody>
      </p:sp>
      <p:sp>
        <p:nvSpPr>
          <p:cNvPr id="8" name="Segnaposto piè di pagina 3">
            <a:extLst>
              <a:ext uri="{FF2B5EF4-FFF2-40B4-BE49-F238E27FC236}">
                <a16:creationId xmlns:a16="http://schemas.microsoft.com/office/drawing/2014/main" id="{8F97B45E-B00A-ED4C-4D11-A75A7393BC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23350" y="4826897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r>
              <a:rPr lang="it-IT"/>
              <a:t>Spazio per il titolo della presentazione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21988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4" r:id="rId2"/>
    <p:sldLayoutId id="2147483725" r:id="rId3"/>
    <p:sldLayoutId id="2147483723" r:id="rId4"/>
    <p:sldLayoutId id="2147483711" r:id="rId5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35731" indent="-135731" algn="l" defTabSz="342900" rtl="0" eaLnBrk="1" latinLnBrk="0" hangingPunct="1">
        <a:lnSpc>
          <a:spcPct val="110000"/>
        </a:lnSpc>
        <a:spcBef>
          <a:spcPct val="20000"/>
        </a:spcBef>
        <a:buClr>
          <a:schemeClr val="bg2"/>
        </a:buClr>
        <a:buFont typeface="Arial"/>
        <a:buChar char="•"/>
        <a:tabLst/>
        <a:defRPr sz="1050" kern="1200">
          <a:solidFill>
            <a:schemeClr val="tx1"/>
          </a:solidFill>
          <a:latin typeface="Arial"/>
          <a:ea typeface="+mn-ea"/>
          <a:cs typeface="Arial"/>
        </a:defRPr>
      </a:lvl1pPr>
      <a:lvl2pPr marL="403622" indent="-136922" algn="l" defTabSz="342900" rtl="0" eaLnBrk="1" latinLnBrk="0" hangingPunct="1">
        <a:lnSpc>
          <a:spcPct val="110000"/>
        </a:lnSpc>
        <a:spcBef>
          <a:spcPct val="20000"/>
        </a:spcBef>
        <a:buClr>
          <a:schemeClr val="bg2"/>
        </a:buClr>
        <a:buFont typeface="Arial"/>
        <a:buChar char="–"/>
        <a:tabLst/>
        <a:defRPr sz="1050" kern="1200">
          <a:solidFill>
            <a:schemeClr val="tx1"/>
          </a:solidFill>
          <a:latin typeface="Arial"/>
          <a:ea typeface="+mn-ea"/>
          <a:cs typeface="Arial"/>
        </a:defRPr>
      </a:lvl2pPr>
      <a:lvl3pPr marL="670322" indent="-135731" algn="l" defTabSz="342900" rtl="0" eaLnBrk="1" latinLnBrk="0" hangingPunct="1">
        <a:lnSpc>
          <a:spcPct val="110000"/>
        </a:lnSpc>
        <a:spcBef>
          <a:spcPct val="20000"/>
        </a:spcBef>
        <a:buClr>
          <a:schemeClr val="bg2"/>
        </a:buClr>
        <a:buFont typeface="Arial"/>
        <a:buChar char="•"/>
        <a:tabLst/>
        <a:defRPr sz="900" kern="1200">
          <a:solidFill>
            <a:schemeClr val="tx1"/>
          </a:solidFill>
          <a:latin typeface="Arial"/>
          <a:ea typeface="+mn-ea"/>
          <a:cs typeface="Arial"/>
        </a:defRPr>
      </a:lvl3pPr>
      <a:lvl4pPr marL="933450" indent="-130969" algn="l" defTabSz="342900" rtl="0" eaLnBrk="1" latinLnBrk="0" hangingPunct="1">
        <a:lnSpc>
          <a:spcPct val="110000"/>
        </a:lnSpc>
        <a:spcBef>
          <a:spcPct val="20000"/>
        </a:spcBef>
        <a:buClr>
          <a:schemeClr val="bg2"/>
        </a:buClr>
        <a:buFont typeface="Arial"/>
        <a:buChar char="–"/>
        <a:tabLst/>
        <a:defRPr sz="900" kern="1200">
          <a:solidFill>
            <a:schemeClr val="tx1"/>
          </a:solidFill>
          <a:latin typeface="Arial"/>
          <a:ea typeface="+mn-ea"/>
          <a:cs typeface="Arial"/>
        </a:defRPr>
      </a:lvl4pPr>
      <a:lvl5pPr marL="1201341" indent="-130969" algn="l" defTabSz="342900" rtl="0" eaLnBrk="1" latinLnBrk="0" hangingPunct="1">
        <a:lnSpc>
          <a:spcPct val="110000"/>
        </a:lnSpc>
        <a:spcBef>
          <a:spcPct val="20000"/>
        </a:spcBef>
        <a:buClr>
          <a:schemeClr val="bg2"/>
        </a:buClr>
        <a:buFont typeface="Arial"/>
        <a:buChar char="»"/>
        <a:tabLst/>
        <a:defRPr sz="90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981" userDrawn="1">
          <p15:clr>
            <a:srgbClr val="F26B43"/>
          </p15:clr>
        </p15:guide>
        <p15:guide id="3" orient="horz" pos="1371" userDrawn="1">
          <p15:clr>
            <a:srgbClr val="F26B43"/>
          </p15:clr>
        </p15:guide>
        <p15:guide id="4" pos="285" userDrawn="1">
          <p15:clr>
            <a:srgbClr val="F26B43"/>
          </p15:clr>
        </p15:guide>
        <p15:guide id="5" pos="111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815789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it-IT" dirty="0"/>
              <a:t>Spazio dedicato al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416050"/>
            <a:ext cx="8243888" cy="330676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314804" y="4840032"/>
            <a:ext cx="371996" cy="273844"/>
          </a:xfrm>
          <a:prstGeom prst="rect">
            <a:avLst/>
          </a:prstGeom>
        </p:spPr>
        <p:txBody>
          <a:bodyPr vert="horz" lIns="91440" tIns="0" rIns="0" bIns="45720" rtlCol="0" anchor="ctr"/>
          <a:lstStyle>
            <a:lvl1pPr algn="r">
              <a:defRPr sz="675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C25C678E-4F8A-3F41-9C87-B58FCDFA0442}" type="slidenum">
              <a:rPr lang="it-IT" smtClean="0"/>
              <a:pPr/>
              <a:t>‹N›</a:t>
            </a:fld>
            <a:endParaRPr lang="it-IT" dirty="0"/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0E464CC2-2705-1541-AA67-3F14E80A5C1B}"/>
              </a:ext>
            </a:extLst>
          </p:cNvPr>
          <p:cNvCxnSpPr/>
          <p:nvPr userDrawn="1"/>
        </p:nvCxnSpPr>
        <p:spPr>
          <a:xfrm>
            <a:off x="0" y="4732338"/>
            <a:ext cx="9144000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egnaposto data 2">
            <a:extLst>
              <a:ext uri="{FF2B5EF4-FFF2-40B4-BE49-F238E27FC236}">
                <a16:creationId xmlns:a16="http://schemas.microsoft.com/office/drawing/2014/main" id="{A743C3EC-B430-CC91-E657-F14C17AFEF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1014" y="4826897"/>
            <a:ext cx="912336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fld id="{DBDE2CB3-2695-C34B-8AC6-A10943221B01}" type="datetime4">
              <a:rPr lang="it-IT" smtClean="0"/>
              <a:pPr/>
              <a:t>28 ottobre 2024</a:t>
            </a:fld>
            <a:endParaRPr lang="it-IT" dirty="0"/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E2516AFE-E54E-2802-7F3C-34AD18CF0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23350" y="4826897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r>
              <a:rPr lang="it-IT"/>
              <a:t>Spazio per il titolo della presentazione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3C13A04-6F36-EB8C-A0D2-4618BD2EE0C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7555" y="4750602"/>
            <a:ext cx="3599645" cy="37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3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2" r:id="rId2"/>
    <p:sldLayoutId id="2147483706" r:id="rId3"/>
    <p:sldLayoutId id="2147483716" r:id="rId4"/>
    <p:sldLayoutId id="2147483708" r:id="rId5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35731" indent="-135731" algn="l" defTabSz="342900" rtl="0" eaLnBrk="1" latinLnBrk="0" hangingPunct="1">
        <a:lnSpc>
          <a:spcPct val="110000"/>
        </a:lnSpc>
        <a:spcBef>
          <a:spcPts val="900"/>
        </a:spcBef>
        <a:buClr>
          <a:schemeClr val="bg2"/>
        </a:buClr>
        <a:buFont typeface="Arial"/>
        <a:buChar char="•"/>
        <a:tabLst/>
        <a:defRPr sz="1200" kern="1200">
          <a:solidFill>
            <a:schemeClr val="tx1"/>
          </a:solidFill>
          <a:latin typeface="Arial"/>
          <a:ea typeface="+mn-ea"/>
          <a:cs typeface="Arial"/>
        </a:defRPr>
      </a:lvl1pPr>
      <a:lvl2pPr marL="403622" indent="-136922" algn="l" defTabSz="342900" rtl="0" eaLnBrk="1" latinLnBrk="0" hangingPunct="1">
        <a:lnSpc>
          <a:spcPct val="110000"/>
        </a:lnSpc>
        <a:spcBef>
          <a:spcPts val="900"/>
        </a:spcBef>
        <a:buClr>
          <a:schemeClr val="bg2"/>
        </a:buClr>
        <a:buFont typeface="Arial"/>
        <a:buChar char="–"/>
        <a:tabLst/>
        <a:defRPr sz="1200" kern="1200">
          <a:solidFill>
            <a:schemeClr val="tx1"/>
          </a:solidFill>
          <a:latin typeface="Arial"/>
          <a:ea typeface="+mn-ea"/>
          <a:cs typeface="Arial"/>
        </a:defRPr>
      </a:lvl2pPr>
      <a:lvl3pPr marL="670322" indent="-135731" algn="l" defTabSz="342900" rtl="0" eaLnBrk="1" latinLnBrk="0" hangingPunct="1">
        <a:lnSpc>
          <a:spcPct val="110000"/>
        </a:lnSpc>
        <a:spcBef>
          <a:spcPts val="900"/>
        </a:spcBef>
        <a:buClr>
          <a:schemeClr val="bg2"/>
        </a:buClr>
        <a:buFont typeface="Arial"/>
        <a:buChar char="•"/>
        <a:tabLst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933450" indent="-130969" algn="l" defTabSz="342900" rtl="0" eaLnBrk="1" latinLnBrk="0" hangingPunct="1">
        <a:lnSpc>
          <a:spcPct val="110000"/>
        </a:lnSpc>
        <a:spcBef>
          <a:spcPts val="900"/>
        </a:spcBef>
        <a:buClr>
          <a:schemeClr val="bg2"/>
        </a:buClr>
        <a:buFont typeface="Arial"/>
        <a:buChar char="–"/>
        <a:tabLst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1201341" indent="-130969" algn="l" defTabSz="342900" rtl="0" eaLnBrk="1" latinLnBrk="0" hangingPunct="1">
        <a:lnSpc>
          <a:spcPct val="110000"/>
        </a:lnSpc>
        <a:spcBef>
          <a:spcPts val="900"/>
        </a:spcBef>
        <a:buClr>
          <a:schemeClr val="bg2"/>
        </a:buClr>
        <a:buFont typeface="Arial"/>
        <a:buChar char="»"/>
        <a:tabLst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4" userDrawn="1">
          <p15:clr>
            <a:srgbClr val="F26B43"/>
          </p15:clr>
        </p15:guide>
        <p15:guide id="2" orient="horz" pos="3143">
          <p15:clr>
            <a:srgbClr val="F26B43"/>
          </p15:clr>
        </p15:guide>
        <p15:guide id="3" orient="horz" pos="2982" userDrawn="1">
          <p15:clr>
            <a:srgbClr val="F26B43"/>
          </p15:clr>
        </p15:guide>
        <p15:guide id="4" orient="horz" pos="367" userDrawn="1">
          <p15:clr>
            <a:srgbClr val="F26B43"/>
          </p15:clr>
        </p15:guide>
        <p15:guide id="6" orient="horz" pos="2867" userDrawn="1">
          <p15:clr>
            <a:srgbClr val="F26B43"/>
          </p15:clr>
        </p15:guide>
        <p15:guide id="7" pos="54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D9772AA-873A-EA7F-9339-5F46743090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/>
              <a:t>11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821752-50D3-FF41-D4D3-2EFCC8DF0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E2CB3-2695-C34B-8AC6-A10943221B01}" type="datetime4">
              <a:rPr lang="it-IT" smtClean="0"/>
              <a:pPr/>
              <a:t>28 ottobre 2024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B6AA54-0EF6-633C-8851-7DABFCC35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Attività di comunicazione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AFF81A-774C-533E-7AC9-D61A0A624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1</a:t>
            </a:fld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F704E25-6F8D-F6C0-13ED-B97488516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Attività di comunicazione</a:t>
            </a:r>
            <a:br>
              <a:rPr lang="it-IT" dirty="0"/>
            </a:br>
            <a:r>
              <a:rPr lang="it-IT" sz="1600" dirty="0"/>
              <a:t>DG Università, Ricerca, Innovazione</a:t>
            </a:r>
            <a:br>
              <a:rPr lang="it-IT" sz="1600" dirty="0"/>
            </a:br>
            <a:r>
              <a:rPr lang="it-IT" sz="1600" i="1" dirty="0"/>
              <a:t>Giorgio Bocca – Giuditta Muzzi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950199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Elementi grafici, creatività, arte&#10;&#10;Descrizione generata automaticamente">
            <a:extLst>
              <a:ext uri="{FF2B5EF4-FFF2-40B4-BE49-F238E27FC236}">
                <a16:creationId xmlns:a16="http://schemas.microsoft.com/office/drawing/2014/main" id="{4AEF82C2-0963-B59B-649C-2BD0B9040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512" y="0"/>
            <a:ext cx="4281488" cy="5143500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73A1A61-E2D7-DB48-B051-99F30B93B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D447EDE-EC23-7E4F-BD9E-68A7C6BFC87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>
                <a:latin typeface="+mj-lt"/>
              </a:rPr>
              <a:t>www.fesr.regione.lombardia.it</a:t>
            </a:r>
          </a:p>
          <a:p>
            <a:pPr marL="0" indent="0">
              <a:buNone/>
            </a:pPr>
            <a:r>
              <a:rPr lang="it-IT" b="1" dirty="0">
                <a:latin typeface="+mj-lt"/>
              </a:rPr>
              <a:t>comunicazione-fesr21-27@regione.lombardia.it</a:t>
            </a:r>
          </a:p>
        </p:txBody>
      </p:sp>
      <p:sp>
        <p:nvSpPr>
          <p:cNvPr id="7" name="Segnaposto data 2">
            <a:extLst>
              <a:ext uri="{FF2B5EF4-FFF2-40B4-BE49-F238E27FC236}">
                <a16:creationId xmlns:a16="http://schemas.microsoft.com/office/drawing/2014/main" id="{65A9C2CA-8716-6D07-D7E4-A2D63C0B8D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1014" y="4826897"/>
            <a:ext cx="912336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fld id="{DBDE2CB3-2695-C34B-8AC6-A10943221B01}" type="datetime4">
              <a:rPr lang="it-IT" smtClean="0"/>
              <a:pPr/>
              <a:t>28 ottobre 2024</a:t>
            </a:fld>
            <a:endParaRPr lang="it-IT" dirty="0"/>
          </a:p>
        </p:txBody>
      </p:sp>
      <p:sp>
        <p:nvSpPr>
          <p:cNvPr id="9" name="Segnaposto piè di pagina 3">
            <a:extLst>
              <a:ext uri="{FF2B5EF4-FFF2-40B4-BE49-F238E27FC236}">
                <a16:creationId xmlns:a16="http://schemas.microsoft.com/office/drawing/2014/main" id="{1A4E8912-BA06-3D4D-90EA-C92F0B900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23350" y="4826897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Attività di Comunicazione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E75C5FF4-2B1C-9D5F-12F2-886AE8579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522" y="1232335"/>
            <a:ext cx="2074438" cy="207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9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761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36AD8F0-5338-244E-812E-31B33DBFC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09BE1E7F-41D3-3E4F-BBF2-EC4AD7AE339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8313" y="1416050"/>
            <a:ext cx="8354965" cy="313531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it-IT" sz="1600" dirty="0"/>
              <a:t>Tour «</a:t>
            </a:r>
            <a:r>
              <a:rPr lang="it-IT" sz="1600" i="1" dirty="0"/>
              <a:t>Milioni di opportunità per imprese ed enti del territorio</a:t>
            </a:r>
            <a:r>
              <a:rPr lang="it-IT" sz="1600" dirty="0"/>
              <a:t>»</a:t>
            </a:r>
          </a:p>
          <a:p>
            <a:pPr>
              <a:spcBef>
                <a:spcPts val="600"/>
              </a:spcBef>
            </a:pPr>
            <a:r>
              <a:rPr lang="it-IT" sz="1600" dirty="0"/>
              <a:t>Evento annuale «</a:t>
            </a:r>
            <a:r>
              <a:rPr lang="it-IT" sz="1600" i="1" dirty="0"/>
              <a:t>Energia, sviluppo, innovazione</a:t>
            </a:r>
            <a:r>
              <a:rPr lang="it-IT" sz="1600" dirty="0"/>
              <a:t>»</a:t>
            </a:r>
          </a:p>
          <a:p>
            <a:pPr>
              <a:spcBef>
                <a:spcPts val="600"/>
              </a:spcBef>
            </a:pPr>
            <a:r>
              <a:rPr lang="it-IT" sz="1600" dirty="0"/>
              <a:t>Campagna comunicazione «</a:t>
            </a:r>
            <a:r>
              <a:rPr lang="it-IT" sz="1600" i="1" dirty="0" err="1"/>
              <a:t>Collabora&amp;Innova</a:t>
            </a:r>
            <a:r>
              <a:rPr lang="it-IT" sz="1600" dirty="0"/>
              <a:t>»</a:t>
            </a:r>
          </a:p>
          <a:p>
            <a:pPr>
              <a:spcBef>
                <a:spcPts val="600"/>
              </a:spcBef>
            </a:pPr>
            <a:r>
              <a:rPr lang="it-IT" sz="1600" dirty="0"/>
              <a:t>Stand </a:t>
            </a:r>
            <a:r>
              <a:rPr lang="it-IT" sz="1600" i="1" dirty="0"/>
              <a:t>SMAU 2024</a:t>
            </a:r>
          </a:p>
          <a:p>
            <a:pPr>
              <a:spcBef>
                <a:spcPts val="600"/>
              </a:spcBef>
            </a:pPr>
            <a:r>
              <a:rPr lang="it-IT" sz="1600" dirty="0"/>
              <a:t>Mostra multimediale «</a:t>
            </a:r>
            <a:r>
              <a:rPr lang="it-IT" sz="1600" i="1" dirty="0"/>
              <a:t>L’Italia in Europa, l’Europa in Italia</a:t>
            </a:r>
            <a:r>
              <a:rPr lang="it-IT" sz="1600" dirty="0"/>
              <a:t>»</a:t>
            </a:r>
          </a:p>
          <a:p>
            <a:pPr>
              <a:spcBef>
                <a:spcPts val="600"/>
              </a:spcBef>
            </a:pPr>
            <a:r>
              <a:rPr lang="it-IT" sz="1600" dirty="0"/>
              <a:t>Bando «</a:t>
            </a:r>
            <a:r>
              <a:rPr lang="it-IT" sz="1600" i="1" dirty="0"/>
              <a:t>Lombardia per il Cinema</a:t>
            </a:r>
            <a:r>
              <a:rPr lang="it-IT" sz="1600" dirty="0"/>
              <a:t>» alla Mostra del Cinema di Venezia 2024 (DG Cultura)</a:t>
            </a:r>
          </a:p>
          <a:p>
            <a:pPr>
              <a:spcBef>
                <a:spcPts val="600"/>
              </a:spcBef>
            </a:pPr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A7D84D-4FAC-064B-98E2-883C3E203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Attività di comunicazione 2024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66A0311C-E3AD-794F-906E-9B7F84B605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it-IT" dirty="0"/>
              <a:t>Indice</a:t>
            </a:r>
          </a:p>
        </p:txBody>
      </p:sp>
      <p:sp>
        <p:nvSpPr>
          <p:cNvPr id="6" name="Segnaposto data 2">
            <a:extLst>
              <a:ext uri="{FF2B5EF4-FFF2-40B4-BE49-F238E27FC236}">
                <a16:creationId xmlns:a16="http://schemas.microsoft.com/office/drawing/2014/main" id="{91CAAA23-A6FE-A599-C7CE-FC7290804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1013" y="4826897"/>
            <a:ext cx="1033505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23 e 24 ottobre 2024</a:t>
            </a:r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F66802CD-13BE-D920-7A69-6F6120312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23350" y="4826897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Indice</a:t>
            </a:r>
          </a:p>
        </p:txBody>
      </p:sp>
    </p:spTree>
    <p:extLst>
      <p:ext uri="{BB962C8B-B14F-4D97-AF65-F5344CB8AC3E}">
        <p14:creationId xmlns:p14="http://schemas.microsoft.com/office/powerpoint/2010/main" val="1663304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4FFF94A5-4F57-CDE8-DAB0-F9A3538A2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003" y="891169"/>
            <a:ext cx="2721264" cy="179836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91D60B7-731E-0343-511D-5291CD057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63" r="15569" b="7049"/>
          <a:stretch/>
        </p:blipFill>
        <p:spPr>
          <a:xfrm>
            <a:off x="1225768" y="4376908"/>
            <a:ext cx="1037524" cy="29439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9CE22FE-68FF-8360-B089-C2F0EFC45B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762"/>
          <a:stretch/>
        </p:blipFill>
        <p:spPr>
          <a:xfrm>
            <a:off x="126963" y="1609883"/>
            <a:ext cx="3092523" cy="2258558"/>
          </a:xfrm>
          <a:prstGeom prst="rect">
            <a:avLst/>
          </a:prstGeom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06D27F86-78BC-FC1E-6FFC-F8B08FF08021}"/>
              </a:ext>
            </a:extLst>
          </p:cNvPr>
          <p:cNvSpPr/>
          <p:nvPr/>
        </p:nvSpPr>
        <p:spPr>
          <a:xfrm>
            <a:off x="813275" y="2464309"/>
            <a:ext cx="99375" cy="107441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50DE2C3-F53C-1355-DD89-581E7CE5C7EA}"/>
              </a:ext>
            </a:extLst>
          </p:cNvPr>
          <p:cNvSpPr txBox="1"/>
          <p:nvPr/>
        </p:nvSpPr>
        <p:spPr>
          <a:xfrm>
            <a:off x="1369770" y="1155378"/>
            <a:ext cx="11736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7239"/>
                </a:solidFill>
              </a:rPr>
              <a:t>COMO</a:t>
            </a:r>
            <a:r>
              <a:rPr lang="it-IT" sz="900" dirty="0"/>
              <a:t> – </a:t>
            </a:r>
            <a:r>
              <a:rPr lang="it-IT" sz="900" b="1" dirty="0">
                <a:solidFill>
                  <a:srgbClr val="007239"/>
                </a:solidFill>
              </a:rPr>
              <a:t>LECCO</a:t>
            </a:r>
          </a:p>
          <a:p>
            <a:r>
              <a:rPr lang="it-IT" sz="900" dirty="0"/>
              <a:t>15 novembre 2023</a:t>
            </a:r>
          </a:p>
          <a:p>
            <a:r>
              <a:rPr lang="it-IT" sz="900" i="1" dirty="0"/>
              <a:t>120 partecipanti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722A99FC-73D3-93C8-831B-A9A7E3C31E4F}"/>
              </a:ext>
            </a:extLst>
          </p:cNvPr>
          <p:cNvCxnSpPr>
            <a:cxnSpLocks/>
            <a:stCxn id="17" idx="7"/>
            <a:endCxn id="18" idx="2"/>
          </p:cNvCxnSpPr>
          <p:nvPr/>
        </p:nvCxnSpPr>
        <p:spPr>
          <a:xfrm flipV="1">
            <a:off x="898097" y="1663209"/>
            <a:ext cx="1058478" cy="816834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Ovale 19">
            <a:extLst>
              <a:ext uri="{FF2B5EF4-FFF2-40B4-BE49-F238E27FC236}">
                <a16:creationId xmlns:a16="http://schemas.microsoft.com/office/drawing/2014/main" id="{59F6CEF1-D803-D865-D721-3BE61B50E370}"/>
              </a:ext>
            </a:extLst>
          </p:cNvPr>
          <p:cNvSpPr/>
          <p:nvPr/>
        </p:nvSpPr>
        <p:spPr>
          <a:xfrm>
            <a:off x="1026678" y="3042776"/>
            <a:ext cx="99375" cy="107441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6C88894B-E232-F55B-0C02-CD96D5E101D3}"/>
              </a:ext>
            </a:extLst>
          </p:cNvPr>
          <p:cNvCxnSpPr>
            <a:cxnSpLocks/>
            <a:stCxn id="22" idx="0"/>
            <a:endCxn id="20" idx="5"/>
          </p:cNvCxnSpPr>
          <p:nvPr/>
        </p:nvCxnSpPr>
        <p:spPr>
          <a:xfrm flipH="1" flipV="1">
            <a:off x="1111500" y="3134483"/>
            <a:ext cx="514448" cy="47142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5C01DF5-B62E-7CD8-D139-1454F33A8CB7}"/>
              </a:ext>
            </a:extLst>
          </p:cNvPr>
          <p:cNvSpPr txBox="1"/>
          <p:nvPr/>
        </p:nvSpPr>
        <p:spPr>
          <a:xfrm>
            <a:off x="1093499" y="3605903"/>
            <a:ext cx="10648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7239"/>
                </a:solidFill>
              </a:rPr>
              <a:t>LODI</a:t>
            </a:r>
          </a:p>
          <a:p>
            <a:r>
              <a:rPr lang="it-IT" sz="900" dirty="0"/>
              <a:t>12 gennaio 2024</a:t>
            </a:r>
          </a:p>
          <a:p>
            <a:r>
              <a:rPr lang="it-IT" sz="900" i="1" dirty="0"/>
              <a:t>80 partecipanti</a:t>
            </a: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317C85AE-9C70-DC43-ED55-E4D50C603E82}"/>
              </a:ext>
            </a:extLst>
          </p:cNvPr>
          <p:cNvSpPr/>
          <p:nvPr/>
        </p:nvSpPr>
        <p:spPr>
          <a:xfrm>
            <a:off x="492962" y="2488069"/>
            <a:ext cx="99375" cy="107441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307F2877-4397-739A-707C-688F220D9A61}"/>
              </a:ext>
            </a:extLst>
          </p:cNvPr>
          <p:cNvCxnSpPr>
            <a:cxnSpLocks/>
            <a:stCxn id="23" idx="0"/>
            <a:endCxn id="25" idx="2"/>
          </p:cNvCxnSpPr>
          <p:nvPr/>
        </p:nvCxnSpPr>
        <p:spPr>
          <a:xfrm flipV="1">
            <a:off x="542650" y="1621764"/>
            <a:ext cx="371733" cy="866305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807BCDD-F680-0C07-4FD7-412701DE7FFA}"/>
              </a:ext>
            </a:extLst>
          </p:cNvPr>
          <p:cNvSpPr txBox="1"/>
          <p:nvPr/>
        </p:nvSpPr>
        <p:spPr>
          <a:xfrm>
            <a:off x="393091" y="1113933"/>
            <a:ext cx="10425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7239"/>
                </a:solidFill>
              </a:rPr>
              <a:t>VARESE</a:t>
            </a:r>
          </a:p>
          <a:p>
            <a:r>
              <a:rPr lang="it-IT" sz="900" dirty="0"/>
              <a:t>23 febbraio 2024</a:t>
            </a:r>
          </a:p>
          <a:p>
            <a:r>
              <a:rPr lang="it-IT" sz="900" i="1" dirty="0"/>
              <a:t>200 partecipanti</a:t>
            </a:r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99DE9D13-B1A7-7929-6E5E-59D309643A8F}"/>
              </a:ext>
            </a:extLst>
          </p:cNvPr>
          <p:cNvSpPr/>
          <p:nvPr/>
        </p:nvSpPr>
        <p:spPr>
          <a:xfrm>
            <a:off x="1154393" y="2635816"/>
            <a:ext cx="99375" cy="107441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D6B1CD71-D99F-6578-2111-7022A3389EEA}"/>
              </a:ext>
            </a:extLst>
          </p:cNvPr>
          <p:cNvCxnSpPr>
            <a:cxnSpLocks/>
            <a:stCxn id="26" idx="6"/>
            <a:endCxn id="28" idx="1"/>
          </p:cNvCxnSpPr>
          <p:nvPr/>
        </p:nvCxnSpPr>
        <p:spPr>
          <a:xfrm flipV="1">
            <a:off x="1253768" y="2296000"/>
            <a:ext cx="981524" cy="393537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650A2B9-AF6D-5FAD-723C-1F8795C4A0B9}"/>
              </a:ext>
            </a:extLst>
          </p:cNvPr>
          <p:cNvSpPr txBox="1"/>
          <p:nvPr/>
        </p:nvSpPr>
        <p:spPr>
          <a:xfrm>
            <a:off x="2235292" y="2042084"/>
            <a:ext cx="10008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7239"/>
                </a:solidFill>
              </a:rPr>
              <a:t>BERGAMO</a:t>
            </a:r>
          </a:p>
          <a:p>
            <a:r>
              <a:rPr lang="it-IT" sz="900" dirty="0"/>
              <a:t>15 marzo 2024</a:t>
            </a:r>
          </a:p>
          <a:p>
            <a:r>
              <a:rPr lang="it-IT" sz="900" i="1" dirty="0"/>
              <a:t>110 partecipanti</a:t>
            </a:r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8C16C758-3115-1885-F3CA-8AC9C4EE7D24}"/>
              </a:ext>
            </a:extLst>
          </p:cNvPr>
          <p:cNvSpPr/>
          <p:nvPr/>
        </p:nvSpPr>
        <p:spPr>
          <a:xfrm>
            <a:off x="756135" y="3189497"/>
            <a:ext cx="99375" cy="107441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7C0FE823-8DC1-A4A1-99F3-4BAFEF7F6CC0}"/>
              </a:ext>
            </a:extLst>
          </p:cNvPr>
          <p:cNvCxnSpPr>
            <a:cxnSpLocks/>
            <a:stCxn id="31" idx="0"/>
            <a:endCxn id="29" idx="4"/>
          </p:cNvCxnSpPr>
          <p:nvPr/>
        </p:nvCxnSpPr>
        <p:spPr>
          <a:xfrm flipH="1" flipV="1">
            <a:off x="805823" y="3296938"/>
            <a:ext cx="59704" cy="519358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5B01E76-EE4D-14AB-56AC-05B9A60B8451}"/>
              </a:ext>
            </a:extLst>
          </p:cNvPr>
          <p:cNvSpPr txBox="1"/>
          <p:nvPr/>
        </p:nvSpPr>
        <p:spPr>
          <a:xfrm>
            <a:off x="382930" y="3816296"/>
            <a:ext cx="9651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7239"/>
                </a:solidFill>
              </a:rPr>
              <a:t>PAVIA</a:t>
            </a:r>
          </a:p>
          <a:p>
            <a:r>
              <a:rPr lang="it-IT" sz="900" dirty="0"/>
              <a:t>4 aprile 2024</a:t>
            </a:r>
          </a:p>
          <a:p>
            <a:r>
              <a:rPr lang="it-IT" sz="900" i="1" dirty="0"/>
              <a:t>70 partecipanti</a:t>
            </a:r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19184829-050B-C7E8-9B89-F4ABF30A939B}"/>
              </a:ext>
            </a:extLst>
          </p:cNvPr>
          <p:cNvSpPr/>
          <p:nvPr/>
        </p:nvSpPr>
        <p:spPr>
          <a:xfrm>
            <a:off x="1468389" y="3250487"/>
            <a:ext cx="99375" cy="107441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A4556D5D-3E9C-75B6-C18F-5B6F0D687C95}"/>
              </a:ext>
            </a:extLst>
          </p:cNvPr>
          <p:cNvCxnSpPr>
            <a:cxnSpLocks/>
            <a:stCxn id="32" idx="5"/>
            <a:endCxn id="34" idx="0"/>
          </p:cNvCxnSpPr>
          <p:nvPr/>
        </p:nvCxnSpPr>
        <p:spPr>
          <a:xfrm>
            <a:off x="1553211" y="3342194"/>
            <a:ext cx="1064836" cy="28180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D9CD4931-5048-4E48-738B-B8B3ABDA734A}"/>
              </a:ext>
            </a:extLst>
          </p:cNvPr>
          <p:cNvSpPr txBox="1"/>
          <p:nvPr/>
        </p:nvSpPr>
        <p:spPr>
          <a:xfrm>
            <a:off x="2123012" y="3623994"/>
            <a:ext cx="9900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7239"/>
                </a:solidFill>
              </a:rPr>
              <a:t>CREMONA</a:t>
            </a:r>
          </a:p>
          <a:p>
            <a:r>
              <a:rPr lang="it-IT" sz="900" dirty="0"/>
              <a:t>8 maggio 2024</a:t>
            </a:r>
          </a:p>
          <a:p>
            <a:r>
              <a:rPr lang="it-IT" sz="900" i="1" dirty="0"/>
              <a:t>60 partecipanti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A920CEB1-044E-F835-EEF9-8A47F63F3971}"/>
              </a:ext>
            </a:extLst>
          </p:cNvPr>
          <p:cNvCxnSpPr>
            <a:cxnSpLocks/>
            <a:stCxn id="36" idx="5"/>
            <a:endCxn id="37" idx="1"/>
          </p:cNvCxnSpPr>
          <p:nvPr/>
        </p:nvCxnSpPr>
        <p:spPr>
          <a:xfrm>
            <a:off x="2160721" y="3334925"/>
            <a:ext cx="624423" cy="101763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6" name="Ovale 35">
            <a:extLst>
              <a:ext uri="{FF2B5EF4-FFF2-40B4-BE49-F238E27FC236}">
                <a16:creationId xmlns:a16="http://schemas.microsoft.com/office/drawing/2014/main" id="{C70703D6-B92F-F367-9B6B-D4BC805E6C25}"/>
              </a:ext>
            </a:extLst>
          </p:cNvPr>
          <p:cNvSpPr/>
          <p:nvPr/>
        </p:nvSpPr>
        <p:spPr>
          <a:xfrm>
            <a:off x="2075899" y="3243218"/>
            <a:ext cx="99375" cy="107441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4F40DE4-D71D-98D9-33E1-AE8612CBABE9}"/>
              </a:ext>
            </a:extLst>
          </p:cNvPr>
          <p:cNvSpPr txBox="1"/>
          <p:nvPr/>
        </p:nvSpPr>
        <p:spPr>
          <a:xfrm>
            <a:off x="2785144" y="3182772"/>
            <a:ext cx="10388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7239"/>
                </a:solidFill>
              </a:rPr>
              <a:t>MANTOVA</a:t>
            </a:r>
          </a:p>
          <a:p>
            <a:r>
              <a:rPr lang="it-IT" sz="900" dirty="0"/>
              <a:t>17 maggio 2024</a:t>
            </a:r>
          </a:p>
          <a:p>
            <a:r>
              <a:rPr lang="it-IT" sz="900" i="1" dirty="0"/>
              <a:t>60 partecipanti</a:t>
            </a: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764E11DB-844D-4A32-6EE2-637BD21FD788}"/>
              </a:ext>
            </a:extLst>
          </p:cNvPr>
          <p:cNvSpPr/>
          <p:nvPr/>
        </p:nvSpPr>
        <p:spPr>
          <a:xfrm>
            <a:off x="1339957" y="2091302"/>
            <a:ext cx="99375" cy="107441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2246F3E2-215E-D2AD-12FA-8A07DFDA1EFC}"/>
              </a:ext>
            </a:extLst>
          </p:cNvPr>
          <p:cNvSpPr txBox="1"/>
          <p:nvPr/>
        </p:nvSpPr>
        <p:spPr>
          <a:xfrm>
            <a:off x="2398098" y="1506425"/>
            <a:ext cx="10235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7239"/>
                </a:solidFill>
              </a:rPr>
              <a:t>SONDRIO</a:t>
            </a:r>
          </a:p>
          <a:p>
            <a:r>
              <a:rPr lang="it-IT" sz="900" dirty="0"/>
              <a:t>20 giugno 2024</a:t>
            </a:r>
          </a:p>
          <a:p>
            <a:r>
              <a:rPr lang="it-IT" sz="900" i="1" dirty="0"/>
              <a:t>60 partecipanti</a:t>
            </a:r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4A899784-F745-AE53-1B21-DEA7F926537C}"/>
              </a:ext>
            </a:extLst>
          </p:cNvPr>
          <p:cNvCxnSpPr>
            <a:cxnSpLocks/>
            <a:stCxn id="38" idx="6"/>
            <a:endCxn id="39" idx="1"/>
          </p:cNvCxnSpPr>
          <p:nvPr/>
        </p:nvCxnSpPr>
        <p:spPr>
          <a:xfrm flipV="1">
            <a:off x="1439332" y="1760341"/>
            <a:ext cx="958766" cy="384682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F0852A39-99A6-7B7A-3BA6-2894AC752CB8}"/>
              </a:ext>
            </a:extLst>
          </p:cNvPr>
          <p:cNvCxnSpPr>
            <a:cxnSpLocks/>
            <a:stCxn id="42" idx="6"/>
            <a:endCxn id="43" idx="1"/>
          </p:cNvCxnSpPr>
          <p:nvPr/>
        </p:nvCxnSpPr>
        <p:spPr>
          <a:xfrm>
            <a:off x="1712164" y="2861362"/>
            <a:ext cx="666297" cy="32341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2" name="Ovale 41">
            <a:extLst>
              <a:ext uri="{FF2B5EF4-FFF2-40B4-BE49-F238E27FC236}">
                <a16:creationId xmlns:a16="http://schemas.microsoft.com/office/drawing/2014/main" id="{2AC47D92-28E7-AF9E-11BE-38DEE384D209}"/>
              </a:ext>
            </a:extLst>
          </p:cNvPr>
          <p:cNvSpPr/>
          <p:nvPr/>
        </p:nvSpPr>
        <p:spPr>
          <a:xfrm>
            <a:off x="1612789" y="2807641"/>
            <a:ext cx="99375" cy="107441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2A15F57F-F1D9-CFAF-8F32-BB03572BB0D9}"/>
              </a:ext>
            </a:extLst>
          </p:cNvPr>
          <p:cNvSpPr txBox="1"/>
          <p:nvPr/>
        </p:nvSpPr>
        <p:spPr>
          <a:xfrm>
            <a:off x="2378461" y="2639787"/>
            <a:ext cx="9808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7239"/>
                </a:solidFill>
              </a:rPr>
              <a:t>BRESCIA</a:t>
            </a:r>
          </a:p>
          <a:p>
            <a:r>
              <a:rPr lang="it-IT" sz="900" dirty="0"/>
              <a:t>26 giugno 2024</a:t>
            </a:r>
          </a:p>
          <a:p>
            <a:r>
              <a:rPr lang="it-IT" sz="900" i="1" dirty="0"/>
              <a:t>60 partecipanti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9721A405-12A5-29D2-D351-1E1B71F8E2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" r="28168" b="5863"/>
          <a:stretch/>
        </p:blipFill>
        <p:spPr>
          <a:xfrm>
            <a:off x="4934194" y="1363906"/>
            <a:ext cx="1284456" cy="193105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78925AE4-F11C-0F18-EDA7-AC7FD08BD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24" t="5303" r="36085" b="6984"/>
          <a:stretch/>
        </p:blipFill>
        <p:spPr>
          <a:xfrm>
            <a:off x="424802" y="4351587"/>
            <a:ext cx="729591" cy="336730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F4A31A8B-FF3D-C9A8-666D-9424E8307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1754" y="1591461"/>
            <a:ext cx="959416" cy="307457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F108BBB5-30A7-F5EE-54F5-DFF4B518C8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8254" y="1646689"/>
            <a:ext cx="1206610" cy="424548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CDB40513-0423-F4DC-CA3B-7549060159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656" t="13462" r="3010" b="15503"/>
          <a:stretch/>
        </p:blipFill>
        <p:spPr>
          <a:xfrm>
            <a:off x="4647073" y="2076183"/>
            <a:ext cx="1161125" cy="214792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BDFCF4A6-2D62-5EC0-4972-E369A46ECE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9477" y="1027034"/>
            <a:ext cx="946404" cy="244359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3431E2C4-C81B-7FF3-40D2-673FC7E8A8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1909" y="1284004"/>
            <a:ext cx="745351" cy="307457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D53EF69B-7014-CDC3-5A97-FD3322B93A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428745">
            <a:off x="4040206" y="2649165"/>
            <a:ext cx="1248470" cy="2144204"/>
          </a:xfrm>
          <a:prstGeom prst="rect">
            <a:avLst/>
          </a:prstGeom>
        </p:spPr>
      </p:pic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C4886C0D-165A-090D-91A7-04669670F74E}"/>
              </a:ext>
            </a:extLst>
          </p:cNvPr>
          <p:cNvSpPr txBox="1"/>
          <p:nvPr/>
        </p:nvSpPr>
        <p:spPr>
          <a:xfrm>
            <a:off x="6696055" y="1030058"/>
            <a:ext cx="1990745" cy="1720151"/>
          </a:xfrm>
          <a:prstGeom prst="rect">
            <a:avLst/>
          </a:prstGeom>
          <a:noFill/>
          <a:ln>
            <a:solidFill>
              <a:srgbClr val="007239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200" dirty="0"/>
              <a:t>+</a:t>
            </a:r>
            <a:r>
              <a:rPr lang="it-IT" sz="1200" b="1" dirty="0">
                <a:solidFill>
                  <a:srgbClr val="007239"/>
                </a:solidFill>
              </a:rPr>
              <a:t>850 partecipanti </a:t>
            </a:r>
            <a:r>
              <a:rPr lang="it-IT" sz="800" dirty="0"/>
              <a:t>live</a:t>
            </a:r>
          </a:p>
          <a:p>
            <a:pPr>
              <a:lnSpc>
                <a:spcPct val="150000"/>
              </a:lnSpc>
            </a:pPr>
            <a:r>
              <a:rPr lang="it-IT" sz="1200" dirty="0"/>
              <a:t>+</a:t>
            </a:r>
            <a:r>
              <a:rPr lang="it-IT" sz="1200" b="1" dirty="0">
                <a:solidFill>
                  <a:srgbClr val="007239"/>
                </a:solidFill>
              </a:rPr>
              <a:t>900 collegamenti </a:t>
            </a:r>
            <a:r>
              <a:rPr lang="it-IT" sz="800" dirty="0"/>
              <a:t>streaming</a:t>
            </a:r>
            <a:r>
              <a:rPr lang="it-IT" sz="1200" dirty="0"/>
              <a:t> </a:t>
            </a:r>
          </a:p>
          <a:p>
            <a:pPr>
              <a:lnSpc>
                <a:spcPct val="150000"/>
              </a:lnSpc>
            </a:pPr>
            <a:r>
              <a:rPr lang="it-IT" sz="1200" dirty="0"/>
              <a:t>+</a:t>
            </a:r>
            <a:r>
              <a:rPr lang="it-IT" sz="1200" b="1" dirty="0">
                <a:solidFill>
                  <a:srgbClr val="007239"/>
                </a:solidFill>
              </a:rPr>
              <a:t>600 visualizzazioni </a:t>
            </a:r>
            <a:r>
              <a:rPr lang="it-IT" sz="1200" dirty="0"/>
              <a:t>YT</a:t>
            </a:r>
          </a:p>
          <a:p>
            <a:pPr>
              <a:lnSpc>
                <a:spcPct val="150000"/>
              </a:lnSpc>
            </a:pPr>
            <a:r>
              <a:rPr lang="it-IT" sz="1200" dirty="0"/>
              <a:t>+</a:t>
            </a:r>
            <a:r>
              <a:rPr lang="it-IT" sz="1200" b="1" dirty="0">
                <a:solidFill>
                  <a:srgbClr val="007239"/>
                </a:solidFill>
              </a:rPr>
              <a:t>60 notizie </a:t>
            </a:r>
            <a:r>
              <a:rPr lang="it-IT" sz="1200" dirty="0"/>
              <a:t>e comunicati</a:t>
            </a:r>
          </a:p>
          <a:p>
            <a:pPr>
              <a:lnSpc>
                <a:spcPct val="150000"/>
              </a:lnSpc>
            </a:pPr>
            <a:r>
              <a:rPr lang="it-IT" sz="1200" dirty="0"/>
              <a:t>+</a:t>
            </a:r>
            <a:r>
              <a:rPr lang="it-IT" sz="1200" b="1" dirty="0">
                <a:solidFill>
                  <a:srgbClr val="007239"/>
                </a:solidFill>
              </a:rPr>
              <a:t>150 post </a:t>
            </a:r>
            <a:r>
              <a:rPr lang="it-IT" sz="1200" dirty="0"/>
              <a:t>social</a:t>
            </a:r>
          </a:p>
          <a:p>
            <a:pPr algn="ctr">
              <a:lnSpc>
                <a:spcPct val="150000"/>
              </a:lnSpc>
            </a:pPr>
            <a:r>
              <a:rPr lang="it-IT" sz="1200" b="1" dirty="0">
                <a:solidFill>
                  <a:srgbClr val="007239"/>
                </a:solidFill>
              </a:rPr>
              <a:t>1 mln </a:t>
            </a:r>
            <a:r>
              <a:rPr lang="it-IT" sz="1200" dirty="0"/>
              <a:t>contatti</a:t>
            </a:r>
          </a:p>
        </p:txBody>
      </p:sp>
      <p:pic>
        <p:nvPicPr>
          <p:cNvPr id="54" name="Immagine 53">
            <a:extLst>
              <a:ext uri="{FF2B5EF4-FFF2-40B4-BE49-F238E27FC236}">
                <a16:creationId xmlns:a16="http://schemas.microsoft.com/office/drawing/2014/main" id="{7B86B656-A6AB-8B7B-F486-134C3B54FD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71018" y="3151113"/>
            <a:ext cx="3354367" cy="1599649"/>
          </a:xfrm>
          <a:prstGeom prst="rect">
            <a:avLst/>
          </a:prstGeom>
        </p:spPr>
      </p:pic>
      <p:sp>
        <p:nvSpPr>
          <p:cNvPr id="127" name="Segnaposto numero diapositiva 2">
            <a:extLst>
              <a:ext uri="{FF2B5EF4-FFF2-40B4-BE49-F238E27FC236}">
                <a16:creationId xmlns:a16="http://schemas.microsoft.com/office/drawing/2014/main" id="{F929B377-648C-A363-D895-5D23C1231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4804" y="4840032"/>
            <a:ext cx="371996" cy="273844"/>
          </a:xfrm>
        </p:spPr>
        <p:txBody>
          <a:bodyPr/>
          <a:lstStyle/>
          <a:p>
            <a:fld id="{C25C678E-4F8A-3F41-9C87-B58FCDFA0442}" type="slidenum">
              <a:rPr lang="it-IT" smtClean="0"/>
              <a:pPr/>
              <a:t>3</a:t>
            </a:fld>
            <a:endParaRPr lang="it-IT" dirty="0"/>
          </a:p>
        </p:txBody>
      </p:sp>
      <p:sp>
        <p:nvSpPr>
          <p:cNvPr id="128" name="Segnaposto data 2">
            <a:extLst>
              <a:ext uri="{FF2B5EF4-FFF2-40B4-BE49-F238E27FC236}">
                <a16:creationId xmlns:a16="http://schemas.microsoft.com/office/drawing/2014/main" id="{F3E956EB-0A7A-6D9A-517B-BF0BB297C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1013" y="4826897"/>
            <a:ext cx="1033505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23 e 24 ottobre 2024</a:t>
            </a:r>
          </a:p>
        </p:txBody>
      </p:sp>
      <p:sp>
        <p:nvSpPr>
          <p:cNvPr id="129" name="Segnaposto piè di pagina 3">
            <a:extLst>
              <a:ext uri="{FF2B5EF4-FFF2-40B4-BE49-F238E27FC236}">
                <a16:creationId xmlns:a16="http://schemas.microsoft.com/office/drawing/2014/main" id="{C9083509-C761-43A5-D699-4B677D69A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23350" y="4826897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TOUR «Milioni di opportunità per imprese ed enti del territorio»</a:t>
            </a:r>
          </a:p>
        </p:txBody>
      </p:sp>
      <p:sp>
        <p:nvSpPr>
          <p:cNvPr id="130" name="Titolo 1">
            <a:extLst>
              <a:ext uri="{FF2B5EF4-FFF2-40B4-BE49-F238E27FC236}">
                <a16:creationId xmlns:a16="http://schemas.microsoft.com/office/drawing/2014/main" id="{C44254F8-0D72-0333-FC3F-F8B806C2E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815789"/>
          </a:xfrm>
        </p:spPr>
        <p:txBody>
          <a:bodyPr/>
          <a:lstStyle/>
          <a:p>
            <a:r>
              <a:rPr lang="it-IT" dirty="0"/>
              <a:t>Tour «Milioni di opportunità per imprese ed enti del territorio»</a:t>
            </a:r>
          </a:p>
        </p:txBody>
      </p:sp>
      <p:sp>
        <p:nvSpPr>
          <p:cNvPr id="131" name="Segnaposto testo 8">
            <a:extLst>
              <a:ext uri="{FF2B5EF4-FFF2-40B4-BE49-F238E27FC236}">
                <a16:creationId xmlns:a16="http://schemas.microsoft.com/office/drawing/2014/main" id="{272CD4A7-D663-EEB4-10EE-BB83270A94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313" y="772457"/>
            <a:ext cx="4883150" cy="398463"/>
          </a:xfrm>
        </p:spPr>
        <p:txBody>
          <a:bodyPr/>
          <a:lstStyle/>
          <a:p>
            <a:r>
              <a:rPr lang="it-IT" dirty="0"/>
              <a:t>novembre 2023 – giugno 2024</a:t>
            </a:r>
          </a:p>
        </p:txBody>
      </p:sp>
    </p:spTree>
    <p:extLst>
      <p:ext uri="{BB962C8B-B14F-4D97-AF65-F5344CB8AC3E}">
        <p14:creationId xmlns:p14="http://schemas.microsoft.com/office/powerpoint/2010/main" val="49851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7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75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7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7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75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75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7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75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75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17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75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3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75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7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7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6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74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175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2250"/>
                            </p:stCondLst>
                            <p:childTnLst>
                              <p:par>
                                <p:cTn id="15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4250"/>
                            </p:stCondLst>
                            <p:childTnLst>
                              <p:par>
                                <p:cTn id="16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0" grpId="0" animBg="1"/>
      <p:bldP spid="22" grpId="0"/>
      <p:bldP spid="23" grpId="0" animBg="1"/>
      <p:bldP spid="25" grpId="0"/>
      <p:bldP spid="26" grpId="0" animBg="1"/>
      <p:bldP spid="28" grpId="0"/>
      <p:bldP spid="29" grpId="0" animBg="1"/>
      <p:bldP spid="31" grpId="0"/>
      <p:bldP spid="32" grpId="0" animBg="1"/>
      <p:bldP spid="34" grpId="0"/>
      <p:bldP spid="36" grpId="0" animBg="1"/>
      <p:bldP spid="37" grpId="0"/>
      <p:bldP spid="38" grpId="0" animBg="1"/>
      <p:bldP spid="39" grpId="0"/>
      <p:bldP spid="42" grpId="0" animBg="1"/>
      <p:bldP spid="43" grpId="0"/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36AD8F0-5338-244E-812E-31B33DBFC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4</a:t>
            </a:fld>
            <a:endParaRPr lang="it-IT" dirty="0"/>
          </a:p>
        </p:txBody>
      </p:sp>
      <p:sp>
        <p:nvSpPr>
          <p:cNvPr id="6" name="Segnaposto data 2">
            <a:extLst>
              <a:ext uri="{FF2B5EF4-FFF2-40B4-BE49-F238E27FC236}">
                <a16:creationId xmlns:a16="http://schemas.microsoft.com/office/drawing/2014/main" id="{91CAAA23-A6FE-A599-C7CE-FC7290804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1013" y="4826897"/>
            <a:ext cx="1033505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23 e 24 ottobre 2024</a:t>
            </a:r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F66802CD-13BE-D920-7A69-6F6120312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23350" y="4826897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Evento annuale «Energia, sviluppo innovazione»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36983863-38A4-9BA9-4C25-EFB741F8F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705" y="1081607"/>
            <a:ext cx="7348358" cy="347947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CA8A451-0255-203E-BB98-4D6D05A0CB19}"/>
              </a:ext>
            </a:extLst>
          </p:cNvPr>
          <p:cNvSpPr txBox="1"/>
          <p:nvPr/>
        </p:nvSpPr>
        <p:spPr>
          <a:xfrm>
            <a:off x="5642168" y="2817918"/>
            <a:ext cx="2652542" cy="864000"/>
          </a:xfrm>
          <a:prstGeom prst="rect">
            <a:avLst/>
          </a:prstGeom>
          <a:solidFill>
            <a:srgbClr val="5F90B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50"/>
              </a:spcAft>
            </a:pPr>
            <a:r>
              <a:rPr lang="it-IT" sz="1100" dirty="0">
                <a:solidFill>
                  <a:schemeClr val="bg1"/>
                </a:solidFill>
              </a:rPr>
              <a:t>200 partecipanti live </a:t>
            </a:r>
          </a:p>
          <a:p>
            <a:pPr>
              <a:spcAft>
                <a:spcPts val="950"/>
              </a:spcAft>
            </a:pPr>
            <a:r>
              <a:rPr lang="it-IT" sz="1100" dirty="0">
                <a:solidFill>
                  <a:schemeClr val="bg1"/>
                </a:solidFill>
              </a:rPr>
              <a:t>246 streaming</a:t>
            </a:r>
          </a:p>
          <a:p>
            <a:pPr>
              <a:spcAft>
                <a:spcPts val="950"/>
              </a:spcAft>
            </a:pPr>
            <a:r>
              <a:rPr lang="it-IT" sz="1100" dirty="0">
                <a:solidFill>
                  <a:schemeClr val="bg1"/>
                </a:solidFill>
              </a:rPr>
              <a:t>327 visualizzazioni YouTube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A9EB21B-3E5E-46D0-7615-E0634BB5772D}"/>
              </a:ext>
            </a:extLst>
          </p:cNvPr>
          <p:cNvSpPr txBox="1"/>
          <p:nvPr/>
        </p:nvSpPr>
        <p:spPr>
          <a:xfrm>
            <a:off x="5623014" y="1091348"/>
            <a:ext cx="2690851" cy="864000"/>
          </a:xfrm>
          <a:prstGeom prst="rect">
            <a:avLst/>
          </a:prstGeom>
          <a:solidFill>
            <a:srgbClr val="5F90B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it-IT" sz="1100" dirty="0">
                <a:solidFill>
                  <a:schemeClr val="bg1"/>
                </a:solidFill>
              </a:rPr>
              <a:t>UE / DG ENER</a:t>
            </a:r>
          </a:p>
          <a:p>
            <a:pPr>
              <a:spcAft>
                <a:spcPts val="400"/>
              </a:spcAft>
            </a:pPr>
            <a:r>
              <a:rPr lang="it-IT" sz="1100" dirty="0" err="1">
                <a:solidFill>
                  <a:schemeClr val="bg1"/>
                </a:solidFill>
              </a:rPr>
              <a:t>AdG</a:t>
            </a:r>
            <a:r>
              <a:rPr lang="it-IT" sz="1100" dirty="0">
                <a:solidFill>
                  <a:schemeClr val="bg1"/>
                </a:solidFill>
              </a:rPr>
              <a:t> FESR 2021-2027</a:t>
            </a:r>
          </a:p>
          <a:p>
            <a:pPr>
              <a:spcAft>
                <a:spcPts val="400"/>
              </a:spcAft>
            </a:pPr>
            <a:r>
              <a:rPr lang="it-IT" sz="1100" dirty="0">
                <a:solidFill>
                  <a:schemeClr val="bg1"/>
                </a:solidFill>
              </a:rPr>
              <a:t>DDGG Regione Lombardia:</a:t>
            </a:r>
          </a:p>
          <a:p>
            <a:pPr>
              <a:spcAft>
                <a:spcPts val="400"/>
              </a:spcAft>
            </a:pPr>
            <a:r>
              <a:rPr lang="it-IT" sz="750" dirty="0">
                <a:solidFill>
                  <a:schemeClr val="bg1"/>
                </a:solidFill>
              </a:rPr>
              <a:t>EELL – Ambiente – Turismo – SSUS – Università e Ricerca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55A7306-5466-04D4-BF3F-F9C66E9807FD}"/>
              </a:ext>
            </a:extLst>
          </p:cNvPr>
          <p:cNvSpPr txBox="1"/>
          <p:nvPr/>
        </p:nvSpPr>
        <p:spPr>
          <a:xfrm>
            <a:off x="4793139" y="1961181"/>
            <a:ext cx="3520726" cy="864000"/>
          </a:xfrm>
          <a:prstGeom prst="rect">
            <a:avLst/>
          </a:prstGeom>
          <a:solidFill>
            <a:srgbClr val="659B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it-IT" sz="1100" dirty="0">
                <a:solidFill>
                  <a:schemeClr val="bg1"/>
                </a:solidFill>
              </a:rPr>
              <a:t>DEM Open Innovation</a:t>
            </a:r>
          </a:p>
          <a:p>
            <a:pPr>
              <a:spcAft>
                <a:spcPts val="1000"/>
              </a:spcAft>
            </a:pPr>
            <a:r>
              <a:rPr lang="it-IT" sz="1100" dirty="0">
                <a:solidFill>
                  <a:schemeClr val="bg1"/>
                </a:solidFill>
              </a:rPr>
              <a:t>Lombardia Informa</a:t>
            </a:r>
          </a:p>
          <a:p>
            <a:pPr>
              <a:spcAft>
                <a:spcPts val="1000"/>
              </a:spcAft>
            </a:pPr>
            <a:r>
              <a:rPr lang="it-IT" sz="1100" dirty="0">
                <a:solidFill>
                  <a:schemeClr val="bg1"/>
                </a:solidFill>
              </a:rPr>
              <a:t>WEB e social Regione Lombardia e partners</a:t>
            </a:r>
          </a:p>
        </p:txBody>
      </p:sp>
      <p:sp>
        <p:nvSpPr>
          <p:cNvPr id="24" name="Titolo 1">
            <a:extLst>
              <a:ext uri="{FF2B5EF4-FFF2-40B4-BE49-F238E27FC236}">
                <a16:creationId xmlns:a16="http://schemas.microsoft.com/office/drawing/2014/main" id="{99B1DC39-D399-9598-3111-E25E2A87F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"/>
            <a:ext cx="4599296" cy="815789"/>
          </a:xfrm>
        </p:spPr>
        <p:txBody>
          <a:bodyPr/>
          <a:lstStyle/>
          <a:p>
            <a:r>
              <a:rPr lang="it-IT" dirty="0"/>
              <a:t>Evento annuale PR FESR 2021-2027</a:t>
            </a:r>
          </a:p>
        </p:txBody>
      </p:sp>
      <p:sp>
        <p:nvSpPr>
          <p:cNvPr id="25" name="Segnaposto testo 8">
            <a:extLst>
              <a:ext uri="{FF2B5EF4-FFF2-40B4-BE49-F238E27FC236}">
                <a16:creationId xmlns:a16="http://schemas.microsoft.com/office/drawing/2014/main" id="{D7D1E8BD-0AD3-ED1F-AE6F-C018CA7FBD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313" y="772457"/>
            <a:ext cx="3942700" cy="398463"/>
          </a:xfrm>
        </p:spPr>
        <p:txBody>
          <a:bodyPr/>
          <a:lstStyle/>
          <a:p>
            <a:r>
              <a:rPr lang="it-IT" dirty="0"/>
              <a:t>23 maggio 2024, Palazzo Lombardia</a:t>
            </a:r>
          </a:p>
        </p:txBody>
      </p:sp>
    </p:spTree>
    <p:extLst>
      <p:ext uri="{BB962C8B-B14F-4D97-AF65-F5344CB8AC3E}">
        <p14:creationId xmlns:p14="http://schemas.microsoft.com/office/powerpoint/2010/main" val="315743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36AD8F0-5338-244E-812E-31B33DBFC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3713" y="4826897"/>
            <a:ext cx="371996" cy="273844"/>
          </a:xfrm>
        </p:spPr>
        <p:txBody>
          <a:bodyPr/>
          <a:lstStyle/>
          <a:p>
            <a:fld id="{C25C678E-4F8A-3F41-9C87-B58FCDFA0442}" type="slidenum">
              <a:rPr lang="it-IT" smtClean="0"/>
              <a:pPr/>
              <a:t>5</a:t>
            </a:fld>
            <a:endParaRPr lang="it-IT" dirty="0"/>
          </a:p>
        </p:txBody>
      </p:sp>
      <p:sp>
        <p:nvSpPr>
          <p:cNvPr id="6" name="Segnaposto data 2">
            <a:extLst>
              <a:ext uri="{FF2B5EF4-FFF2-40B4-BE49-F238E27FC236}">
                <a16:creationId xmlns:a16="http://schemas.microsoft.com/office/drawing/2014/main" id="{91CAAA23-A6FE-A599-C7CE-FC7290804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1013" y="4826897"/>
            <a:ext cx="1033505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23 e 24 ottobre 2024</a:t>
            </a:r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F66802CD-13BE-D920-7A69-6F6120312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23350" y="4826897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Campagna bando «</a:t>
            </a:r>
            <a:r>
              <a:rPr lang="it-IT" dirty="0" err="1"/>
              <a:t>Collabora&amp;Innova</a:t>
            </a:r>
            <a:r>
              <a:rPr lang="it-IT" dirty="0"/>
              <a:t>»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5C8D9E7-9588-6DC6-A7B1-485245008857}"/>
              </a:ext>
            </a:extLst>
          </p:cNvPr>
          <p:cNvSpPr txBox="1"/>
          <p:nvPr/>
        </p:nvSpPr>
        <p:spPr>
          <a:xfrm>
            <a:off x="860512" y="1199904"/>
            <a:ext cx="4373865" cy="55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200" i="1" dirty="0"/>
              <a:t>TV LOCALI</a:t>
            </a:r>
            <a:r>
              <a:rPr lang="it-IT" sz="1200" dirty="0"/>
              <a:t>: </a:t>
            </a:r>
            <a:r>
              <a:rPr lang="it-IT" sz="1200" b="1" dirty="0">
                <a:solidFill>
                  <a:srgbClr val="007239"/>
                </a:solidFill>
              </a:rPr>
              <a:t>84 Spot</a:t>
            </a:r>
            <a:r>
              <a:rPr lang="it-IT" sz="1200" dirty="0">
                <a:solidFill>
                  <a:srgbClr val="007239"/>
                </a:solidFill>
              </a:rPr>
              <a:t> </a:t>
            </a:r>
            <a:r>
              <a:rPr lang="it-IT" sz="1200" dirty="0"/>
              <a:t>30" luglio 2024</a:t>
            </a:r>
          </a:p>
          <a:p>
            <a:pPr>
              <a:lnSpc>
                <a:spcPct val="150000"/>
              </a:lnSpc>
            </a:pPr>
            <a:r>
              <a:rPr lang="it-IT" sz="900" dirty="0"/>
              <a:t>Espansione TV</a:t>
            </a:r>
          </a:p>
        </p:txBody>
      </p:sp>
      <p:pic>
        <p:nvPicPr>
          <p:cNvPr id="10" name="Immagine 9" descr="Immagine che contiene testo, vestiti, Viso umano, uomo&#10;&#10;Descrizione generata automaticamente">
            <a:extLst>
              <a:ext uri="{FF2B5EF4-FFF2-40B4-BE49-F238E27FC236}">
                <a16:creationId xmlns:a16="http://schemas.microsoft.com/office/drawing/2014/main" id="{2BCC38B9-358A-39E4-728E-5D789300E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350" y="963160"/>
            <a:ext cx="3434023" cy="3434023"/>
          </a:xfrm>
          <a:prstGeom prst="rect">
            <a:avLst/>
          </a:prstGeom>
        </p:spPr>
      </p:pic>
      <p:pic>
        <p:nvPicPr>
          <p:cNvPr id="11" name="Immagine 10" descr="Immagine che contiene testo, Viso umano, vestiti, schermata&#10;&#10;Descrizione generata automaticamente">
            <a:extLst>
              <a:ext uri="{FF2B5EF4-FFF2-40B4-BE49-F238E27FC236}">
                <a16:creationId xmlns:a16="http://schemas.microsoft.com/office/drawing/2014/main" id="{A427984E-F6C0-5737-5EC1-E435E0C5B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350" y="970278"/>
            <a:ext cx="3434023" cy="3434023"/>
          </a:xfrm>
          <a:prstGeom prst="rect">
            <a:avLst/>
          </a:prstGeom>
        </p:spPr>
      </p:pic>
      <p:pic>
        <p:nvPicPr>
          <p:cNvPr id="12" name="Immagine 11" descr="Immagine che contiene testo, vestiti, Viso umano, persona&#10;&#10;Descrizione generata automaticamente">
            <a:extLst>
              <a:ext uri="{FF2B5EF4-FFF2-40B4-BE49-F238E27FC236}">
                <a16:creationId xmlns:a16="http://schemas.microsoft.com/office/drawing/2014/main" id="{0C548924-E5CD-5063-27E4-F9E3C6D09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350" y="946908"/>
            <a:ext cx="3434023" cy="3434023"/>
          </a:xfrm>
          <a:prstGeom prst="rect">
            <a:avLst/>
          </a:prstGeom>
        </p:spPr>
      </p:pic>
      <p:pic>
        <p:nvPicPr>
          <p:cNvPr id="14" name="Elemento grafico 13" descr="Televisione con riempimento a tinta unita">
            <a:extLst>
              <a:ext uri="{FF2B5EF4-FFF2-40B4-BE49-F238E27FC236}">
                <a16:creationId xmlns:a16="http://schemas.microsoft.com/office/drawing/2014/main" id="{AAFD3C30-0C20-552E-6E07-FE3BB9A96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3545" y="1260875"/>
            <a:ext cx="286967" cy="286967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FE46C01-1CF9-117C-0C50-A423A434F315}"/>
              </a:ext>
            </a:extLst>
          </p:cNvPr>
          <p:cNvSpPr txBox="1"/>
          <p:nvPr/>
        </p:nvSpPr>
        <p:spPr>
          <a:xfrm>
            <a:off x="866331" y="1698571"/>
            <a:ext cx="4121913" cy="55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200" i="1" dirty="0"/>
              <a:t>RADIO</a:t>
            </a:r>
            <a:r>
              <a:rPr lang="it-IT" sz="1200" dirty="0"/>
              <a:t>: </a:t>
            </a:r>
            <a:r>
              <a:rPr lang="it-IT" sz="1200" b="1" dirty="0">
                <a:solidFill>
                  <a:srgbClr val="007239"/>
                </a:solidFill>
              </a:rPr>
              <a:t>168 Spot </a:t>
            </a:r>
            <a:r>
              <a:rPr lang="it-IT" sz="1200" dirty="0"/>
              <a:t>30" luglio 2024</a:t>
            </a:r>
          </a:p>
          <a:p>
            <a:pPr>
              <a:lnSpc>
                <a:spcPct val="150000"/>
              </a:lnSpc>
            </a:pPr>
            <a:r>
              <a:rPr lang="it-IT" sz="900" dirty="0"/>
              <a:t>Radio 24, M2O</a:t>
            </a:r>
          </a:p>
        </p:txBody>
      </p:sp>
      <p:pic>
        <p:nvPicPr>
          <p:cNvPr id="16" name="Elemento grafico 15" descr="Radiomicrofono con riempimento a tinta unita">
            <a:extLst>
              <a:ext uri="{FF2B5EF4-FFF2-40B4-BE49-F238E27FC236}">
                <a16:creationId xmlns:a16="http://schemas.microsoft.com/office/drawing/2014/main" id="{8779F697-9389-4726-EA40-AB2A9654DD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2849" y="1763878"/>
            <a:ext cx="244510" cy="24451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1CA9158-1850-58B9-A294-AE73A02A2407}"/>
              </a:ext>
            </a:extLst>
          </p:cNvPr>
          <p:cNvSpPr txBox="1"/>
          <p:nvPr/>
        </p:nvSpPr>
        <p:spPr>
          <a:xfrm>
            <a:off x="866331" y="2251348"/>
            <a:ext cx="3926267" cy="9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200" i="1" dirty="0"/>
              <a:t>WEB</a:t>
            </a:r>
            <a:r>
              <a:rPr lang="it-IT" sz="1200" dirty="0"/>
              <a:t>: </a:t>
            </a:r>
            <a:r>
              <a:rPr lang="it-IT" sz="1200" b="1" dirty="0">
                <a:solidFill>
                  <a:srgbClr val="007239"/>
                </a:solidFill>
              </a:rPr>
              <a:t>4 pubbliredazionali </a:t>
            </a:r>
            <a:r>
              <a:rPr lang="it-IT" sz="1200" dirty="0"/>
              <a:t>HP + banner + social</a:t>
            </a:r>
          </a:p>
          <a:p>
            <a:pPr>
              <a:lnSpc>
                <a:spcPct val="150000"/>
              </a:lnSpc>
            </a:pPr>
            <a:r>
              <a:rPr lang="it-IT" sz="900" dirty="0"/>
              <a:t>Pool </a:t>
            </a:r>
            <a:r>
              <a:rPr lang="it-IT" sz="900" dirty="0" err="1"/>
              <a:t>Netweek</a:t>
            </a:r>
            <a:r>
              <a:rPr lang="it-IT" sz="900" dirty="0"/>
              <a:t>; BergamoNews.it; lecconotizie.com; varesenews.it; ciaocomo.it ; sondriotoday.it; bresciatoday.it; cremonaoggi.it; espansionetv.it; milanopavia.tv; ilnotiziario.net; </a:t>
            </a:r>
            <a:endParaRPr lang="it-IT" sz="1200" dirty="0"/>
          </a:p>
        </p:txBody>
      </p:sp>
      <p:pic>
        <p:nvPicPr>
          <p:cNvPr id="18" name="Elemento grafico 17" descr="Internet con riempimento a tinta unita">
            <a:extLst>
              <a:ext uri="{FF2B5EF4-FFF2-40B4-BE49-F238E27FC236}">
                <a16:creationId xmlns:a16="http://schemas.microsoft.com/office/drawing/2014/main" id="{39205AB6-A5AA-E509-2E38-C77EBFC3CC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6861" y="2289794"/>
            <a:ext cx="329470" cy="32947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8E23829-F285-655D-4473-AFA86EAB3D57}"/>
              </a:ext>
            </a:extLst>
          </p:cNvPr>
          <p:cNvSpPr txBox="1"/>
          <p:nvPr/>
        </p:nvSpPr>
        <p:spPr>
          <a:xfrm>
            <a:off x="866331" y="3220879"/>
            <a:ext cx="3942700" cy="165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200" i="1" dirty="0"/>
              <a:t>STAMPA</a:t>
            </a:r>
            <a:r>
              <a:rPr lang="it-IT" sz="1200" dirty="0"/>
              <a:t>: </a:t>
            </a:r>
            <a:r>
              <a:rPr lang="it-IT" sz="1200" b="1" dirty="0">
                <a:solidFill>
                  <a:srgbClr val="007239"/>
                </a:solidFill>
              </a:rPr>
              <a:t>35 inserzioni </a:t>
            </a:r>
            <a:r>
              <a:rPr lang="it-IT" sz="1200" dirty="0"/>
              <a:t>luglio e settembre 2024</a:t>
            </a:r>
          </a:p>
          <a:p>
            <a:pPr>
              <a:lnSpc>
                <a:spcPct val="150000"/>
              </a:lnSpc>
            </a:pPr>
            <a:r>
              <a:rPr lang="it-IT" sz="900" dirty="0"/>
              <a:t>Eco di Bergamo; Giornale li Brescia; la Provincia li Como-Lecco-Sondrio; il Cittadino di Lodi; il Cittadino di MB; la Voce di Mantova; il Torrazzo di Cremona; Mi Tomorrow; la Repubblica Milano, la Repubblica/</a:t>
            </a:r>
            <a:r>
              <a:rPr lang="it-IT" sz="900" dirty="0" err="1"/>
              <a:t>Tuttomilano</a:t>
            </a:r>
            <a:r>
              <a:rPr lang="it-IT" sz="900" dirty="0"/>
              <a:t>; Gazzetta di Mantova; Provincia Pavese; Provincia di Cremona; Brescia Oggi; Il Giorno Ed. Lombardia; La Prealpina</a:t>
            </a:r>
          </a:p>
          <a:p>
            <a:pPr>
              <a:lnSpc>
                <a:spcPct val="150000"/>
              </a:lnSpc>
            </a:pPr>
            <a:endParaRPr lang="it-IT" sz="1200" dirty="0"/>
          </a:p>
        </p:txBody>
      </p:sp>
      <p:pic>
        <p:nvPicPr>
          <p:cNvPr id="26" name="Elemento grafico 25" descr="Giornale con riempimento a tinta unita">
            <a:extLst>
              <a:ext uri="{FF2B5EF4-FFF2-40B4-BE49-F238E27FC236}">
                <a16:creationId xmlns:a16="http://schemas.microsoft.com/office/drawing/2014/main" id="{644D8164-80E0-5056-7BC2-F62FF474C9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6861" y="3226350"/>
            <a:ext cx="329470" cy="329470"/>
          </a:xfrm>
          <a:prstGeom prst="rect">
            <a:avLst/>
          </a:prstGeom>
        </p:spPr>
      </p:pic>
      <p:sp>
        <p:nvSpPr>
          <p:cNvPr id="27" name="Titolo 1">
            <a:extLst>
              <a:ext uri="{FF2B5EF4-FFF2-40B4-BE49-F238E27FC236}">
                <a16:creationId xmlns:a16="http://schemas.microsoft.com/office/drawing/2014/main" id="{35362966-832D-C5C2-EBF7-16E12C2F3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"/>
            <a:ext cx="4599296" cy="815789"/>
          </a:xfrm>
        </p:spPr>
        <p:txBody>
          <a:bodyPr/>
          <a:lstStyle/>
          <a:p>
            <a:r>
              <a:rPr lang="it-IT" dirty="0"/>
              <a:t>Campagna bando «</a:t>
            </a:r>
            <a:r>
              <a:rPr lang="it-IT" dirty="0" err="1"/>
              <a:t>Collabora&amp;Innova</a:t>
            </a:r>
            <a:r>
              <a:rPr lang="it-IT" dirty="0"/>
              <a:t>»</a:t>
            </a:r>
          </a:p>
        </p:txBody>
      </p:sp>
      <p:sp>
        <p:nvSpPr>
          <p:cNvPr id="28" name="Segnaposto testo 8">
            <a:extLst>
              <a:ext uri="{FF2B5EF4-FFF2-40B4-BE49-F238E27FC236}">
                <a16:creationId xmlns:a16="http://schemas.microsoft.com/office/drawing/2014/main" id="{6C5458F9-4D16-65C1-4C9A-11A67FF460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313" y="772457"/>
            <a:ext cx="3942700" cy="398463"/>
          </a:xfrm>
        </p:spPr>
        <p:txBody>
          <a:bodyPr/>
          <a:lstStyle/>
          <a:p>
            <a:r>
              <a:rPr lang="it-IT" dirty="0"/>
              <a:t>luglio e settembre 2024</a:t>
            </a:r>
          </a:p>
        </p:txBody>
      </p:sp>
    </p:spTree>
    <p:extLst>
      <p:ext uri="{BB962C8B-B14F-4D97-AF65-F5344CB8AC3E}">
        <p14:creationId xmlns:p14="http://schemas.microsoft.com/office/powerpoint/2010/main" val="381777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7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36AD8F0-5338-244E-812E-31B33DBFC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6</a:t>
            </a:fld>
            <a:endParaRPr lang="it-IT" dirty="0"/>
          </a:p>
        </p:txBody>
      </p:sp>
      <p:sp>
        <p:nvSpPr>
          <p:cNvPr id="6" name="Segnaposto data 2">
            <a:extLst>
              <a:ext uri="{FF2B5EF4-FFF2-40B4-BE49-F238E27FC236}">
                <a16:creationId xmlns:a16="http://schemas.microsoft.com/office/drawing/2014/main" id="{91CAAA23-A6FE-A599-C7CE-FC7290804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1013" y="4826897"/>
            <a:ext cx="1033505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23 e 24 ottobre 2024</a:t>
            </a:r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F66802CD-13BE-D920-7A69-6F6120312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23350" y="4826897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Stand SMAU 2024</a:t>
            </a:r>
          </a:p>
        </p:txBody>
      </p:sp>
      <p:sp>
        <p:nvSpPr>
          <p:cNvPr id="27" name="Titolo 1">
            <a:extLst>
              <a:ext uri="{FF2B5EF4-FFF2-40B4-BE49-F238E27FC236}">
                <a16:creationId xmlns:a16="http://schemas.microsoft.com/office/drawing/2014/main" id="{35362966-832D-C5C2-EBF7-16E12C2F3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1"/>
            <a:ext cx="8300173" cy="815789"/>
          </a:xfrm>
        </p:spPr>
        <p:txBody>
          <a:bodyPr/>
          <a:lstStyle/>
          <a:p>
            <a:r>
              <a:rPr lang="it-IT" dirty="0"/>
              <a:t>SMAU 2024 – Stand Regione Lombardia/PR FESR 2021-2027</a:t>
            </a:r>
          </a:p>
        </p:txBody>
      </p:sp>
      <p:sp>
        <p:nvSpPr>
          <p:cNvPr id="28" name="Segnaposto testo 8">
            <a:extLst>
              <a:ext uri="{FF2B5EF4-FFF2-40B4-BE49-F238E27FC236}">
                <a16:creationId xmlns:a16="http://schemas.microsoft.com/office/drawing/2014/main" id="{6C5458F9-4D16-65C1-4C9A-11A67FF460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313" y="772457"/>
            <a:ext cx="3942700" cy="398463"/>
          </a:xfrm>
        </p:spPr>
        <p:txBody>
          <a:bodyPr/>
          <a:lstStyle/>
          <a:p>
            <a:r>
              <a:rPr lang="it-IT" dirty="0"/>
              <a:t>29 e 30 ottobre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675981C-6B63-1F9E-FB1F-DA487A04FE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9" t="11572" r="1025"/>
          <a:stretch/>
        </p:blipFill>
        <p:spPr>
          <a:xfrm>
            <a:off x="268560" y="1013467"/>
            <a:ext cx="8488812" cy="362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36AD8F0-5338-244E-812E-31B33DBFC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6" name="Segnaposto data 2">
            <a:extLst>
              <a:ext uri="{FF2B5EF4-FFF2-40B4-BE49-F238E27FC236}">
                <a16:creationId xmlns:a16="http://schemas.microsoft.com/office/drawing/2014/main" id="{91CAAA23-A6FE-A599-C7CE-FC7290804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1013" y="4826897"/>
            <a:ext cx="1033505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23 e 24 ottobre 2024</a:t>
            </a:r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F66802CD-13BE-D920-7A69-6F6120312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23350" y="4826897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Stand SMAU 2024</a:t>
            </a:r>
          </a:p>
        </p:txBody>
      </p:sp>
      <p:sp>
        <p:nvSpPr>
          <p:cNvPr id="27" name="Titolo 1">
            <a:extLst>
              <a:ext uri="{FF2B5EF4-FFF2-40B4-BE49-F238E27FC236}">
                <a16:creationId xmlns:a16="http://schemas.microsoft.com/office/drawing/2014/main" id="{35362966-832D-C5C2-EBF7-16E12C2F3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1"/>
            <a:ext cx="8300173" cy="815789"/>
          </a:xfrm>
        </p:spPr>
        <p:txBody>
          <a:bodyPr/>
          <a:lstStyle/>
          <a:p>
            <a:r>
              <a:rPr lang="it-IT" dirty="0"/>
              <a:t>SMAU 2024 – Stand Regione Lombardia/PR FESR 2021-2027</a:t>
            </a:r>
          </a:p>
        </p:txBody>
      </p:sp>
      <p:sp>
        <p:nvSpPr>
          <p:cNvPr id="28" name="Segnaposto testo 8">
            <a:extLst>
              <a:ext uri="{FF2B5EF4-FFF2-40B4-BE49-F238E27FC236}">
                <a16:creationId xmlns:a16="http://schemas.microsoft.com/office/drawing/2014/main" id="{6C5458F9-4D16-65C1-4C9A-11A67FF460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313" y="772457"/>
            <a:ext cx="3942700" cy="398463"/>
          </a:xfrm>
        </p:spPr>
        <p:txBody>
          <a:bodyPr/>
          <a:lstStyle/>
          <a:p>
            <a:r>
              <a:rPr lang="it-IT" dirty="0"/>
              <a:t>29 e 30 ottobre 2024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8D5F694-89C3-924C-7BD5-4EDF6D4772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9" t="11572" r="1025"/>
          <a:stretch/>
        </p:blipFill>
        <p:spPr>
          <a:xfrm>
            <a:off x="647996" y="3063466"/>
            <a:ext cx="3583333" cy="1531841"/>
          </a:xfrm>
          <a:prstGeom prst="rect">
            <a:avLst/>
          </a:prstGeom>
        </p:spPr>
      </p:pic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3EE7594F-BE62-5AE1-0B8A-136D8F7DE4BC}"/>
              </a:ext>
            </a:extLst>
          </p:cNvPr>
          <p:cNvCxnSpPr>
            <a:cxnSpLocks/>
            <a:endCxn id="12" idx="1"/>
          </p:cNvCxnSpPr>
          <p:nvPr/>
        </p:nvCxnSpPr>
        <p:spPr>
          <a:xfrm flipH="1" flipV="1">
            <a:off x="794876" y="1656508"/>
            <a:ext cx="1185594" cy="1651651"/>
          </a:xfrm>
          <a:prstGeom prst="line">
            <a:avLst/>
          </a:prstGeom>
          <a:ln>
            <a:solidFill>
              <a:srgbClr val="0E7A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89E8141F-E667-6ABB-EA63-E891B690F283}"/>
              </a:ext>
            </a:extLst>
          </p:cNvPr>
          <p:cNvCxnSpPr>
            <a:cxnSpLocks/>
            <a:endCxn id="8" idx="2"/>
          </p:cNvCxnSpPr>
          <p:nvPr/>
        </p:nvCxnSpPr>
        <p:spPr>
          <a:xfrm flipH="1" flipV="1">
            <a:off x="2200702" y="2893762"/>
            <a:ext cx="1299949" cy="375672"/>
          </a:xfrm>
          <a:prstGeom prst="line">
            <a:avLst/>
          </a:prstGeom>
          <a:ln>
            <a:solidFill>
              <a:srgbClr val="0E7A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85778AB8-9CE5-6C32-9936-DECD88EB83CF}"/>
              </a:ext>
            </a:extLst>
          </p:cNvPr>
          <p:cNvCxnSpPr>
            <a:cxnSpLocks/>
            <a:endCxn id="5" idx="1"/>
          </p:cNvCxnSpPr>
          <p:nvPr/>
        </p:nvCxnSpPr>
        <p:spPr>
          <a:xfrm flipH="1" flipV="1">
            <a:off x="507741" y="1306450"/>
            <a:ext cx="577257" cy="2173729"/>
          </a:xfrm>
          <a:prstGeom prst="line">
            <a:avLst/>
          </a:prstGeom>
          <a:ln>
            <a:solidFill>
              <a:srgbClr val="0E7A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06BA9BF-E96C-0439-60FD-336089A0FA85}"/>
              </a:ext>
            </a:extLst>
          </p:cNvPr>
          <p:cNvSpPr txBox="1"/>
          <p:nvPr/>
        </p:nvSpPr>
        <p:spPr>
          <a:xfrm>
            <a:off x="794876" y="1525703"/>
            <a:ext cx="4238251" cy="261610"/>
          </a:xfrm>
          <a:prstGeom prst="rect">
            <a:avLst/>
          </a:prstGeom>
          <a:solidFill>
            <a:srgbClr val="FFFFFF"/>
          </a:solidFill>
          <a:ln>
            <a:solidFill>
              <a:srgbClr val="007239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i="1" dirty="0"/>
              <a:t>Grafiche</a:t>
            </a:r>
            <a:r>
              <a:rPr lang="it-IT" sz="1100" dirty="0"/>
              <a:t> </a:t>
            </a:r>
            <a:r>
              <a:rPr lang="it-IT" sz="1100" b="1" dirty="0">
                <a:solidFill>
                  <a:srgbClr val="0E7A44"/>
                </a:solidFill>
              </a:rPr>
              <a:t>Regione Lombardia/PR FESR 2021-2027 </a:t>
            </a:r>
            <a:r>
              <a:rPr lang="it-IT" sz="1100" dirty="0"/>
              <a:t>- 400x50 cm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6AC830C-291A-6F45-46BD-8EE6851FB470}"/>
              </a:ext>
            </a:extLst>
          </p:cNvPr>
          <p:cNvSpPr txBox="1"/>
          <p:nvPr/>
        </p:nvSpPr>
        <p:spPr>
          <a:xfrm>
            <a:off x="698280" y="4328713"/>
            <a:ext cx="848488" cy="261610"/>
          </a:xfrm>
          <a:prstGeom prst="rect">
            <a:avLst/>
          </a:prstGeom>
          <a:noFill/>
          <a:ln>
            <a:solidFill>
              <a:srgbClr val="0E7A4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>
                <a:solidFill>
                  <a:srgbClr val="0E7A44"/>
                </a:solidFill>
              </a:rPr>
              <a:t>100 mq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D3239401-7693-C037-EA04-2384B9CCBD66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1546768" y="3943179"/>
            <a:ext cx="478861" cy="516339"/>
          </a:xfrm>
          <a:prstGeom prst="line">
            <a:avLst/>
          </a:prstGeom>
          <a:ln>
            <a:solidFill>
              <a:srgbClr val="0E7A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>
            <a:extLst>
              <a:ext uri="{FF2B5EF4-FFF2-40B4-BE49-F238E27FC236}">
                <a16:creationId xmlns:a16="http://schemas.microsoft.com/office/drawing/2014/main" id="{553B9512-3FD5-0403-1290-07084983E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720" y="1080311"/>
            <a:ext cx="2610080" cy="358885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5C761ED5-CDA0-DEA4-9FED-D24FF8191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54" y="815788"/>
            <a:ext cx="2707096" cy="385338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FA33A04-7CD6-DB68-8E47-6015DCA9F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754" y="815788"/>
            <a:ext cx="2667402" cy="385338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C596E126-31D3-50CF-10D7-1B6F114FAD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868"/>
          <a:stretch/>
        </p:blipFill>
        <p:spPr>
          <a:xfrm>
            <a:off x="5920320" y="973515"/>
            <a:ext cx="2707097" cy="362072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A926796-BCA8-6B4B-8FCA-97F9BC3CFEE7}"/>
              </a:ext>
            </a:extLst>
          </p:cNvPr>
          <p:cNvSpPr txBox="1"/>
          <p:nvPr/>
        </p:nvSpPr>
        <p:spPr>
          <a:xfrm>
            <a:off x="507741" y="1175645"/>
            <a:ext cx="3668474" cy="261610"/>
          </a:xfrm>
          <a:prstGeom prst="rect">
            <a:avLst/>
          </a:prstGeom>
          <a:solidFill>
            <a:schemeClr val="bg1"/>
          </a:solidFill>
          <a:ln>
            <a:solidFill>
              <a:srgbClr val="0E7A44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i="1" dirty="0"/>
              <a:t>Grafiche</a:t>
            </a:r>
            <a:r>
              <a:rPr lang="it-IT" sz="1100" dirty="0"/>
              <a:t> </a:t>
            </a:r>
            <a:r>
              <a:rPr lang="it-IT" sz="1100" b="1" dirty="0">
                <a:solidFill>
                  <a:srgbClr val="0E7A44"/>
                </a:solidFill>
              </a:rPr>
              <a:t>Innovazione, R&amp;S, IA Start-Up </a:t>
            </a:r>
            <a:r>
              <a:rPr lang="it-IT" sz="1100" dirty="0"/>
              <a:t>- 200x150 cm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4FABD7C-911C-EC69-9891-C26DC5A0D9DC}"/>
              </a:ext>
            </a:extLst>
          </p:cNvPr>
          <p:cNvSpPr txBox="1"/>
          <p:nvPr/>
        </p:nvSpPr>
        <p:spPr>
          <a:xfrm>
            <a:off x="1084998" y="1939655"/>
            <a:ext cx="2231408" cy="954107"/>
          </a:xfrm>
          <a:prstGeom prst="rect">
            <a:avLst/>
          </a:prstGeom>
          <a:solidFill>
            <a:schemeClr val="bg1"/>
          </a:solidFill>
          <a:ln>
            <a:solidFill>
              <a:srgbClr val="0E7A44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i="1" dirty="0"/>
              <a:t>Corner</a:t>
            </a:r>
            <a:r>
              <a:rPr lang="it-IT" sz="1100" dirty="0"/>
              <a:t> </a:t>
            </a:r>
            <a:r>
              <a:rPr lang="it-IT" sz="1100" b="1" dirty="0">
                <a:solidFill>
                  <a:srgbClr val="0E7A44"/>
                </a:solidFill>
              </a:rPr>
              <a:t>Start-Up</a:t>
            </a:r>
            <a:endParaRPr lang="it-IT" sz="1100" dirty="0"/>
          </a:p>
          <a:p>
            <a:r>
              <a:rPr lang="it-IT" sz="900" b="1" dirty="0"/>
              <a:t>20 </a:t>
            </a:r>
            <a:r>
              <a:rPr lang="it-IT" sz="900" b="1" dirty="0" err="1"/>
              <a:t>StartUp</a:t>
            </a:r>
            <a:r>
              <a:rPr lang="it-IT" sz="900" b="1" dirty="0"/>
              <a:t> IA </a:t>
            </a:r>
            <a:r>
              <a:rPr lang="it-IT" sz="900" dirty="0"/>
              <a:t>selezionate da SMAU</a:t>
            </a:r>
          </a:p>
          <a:p>
            <a:r>
              <a:rPr lang="it-IT" sz="900" dirty="0"/>
              <a:t>speed pitching con imprenditori </a:t>
            </a:r>
          </a:p>
          <a:p>
            <a:r>
              <a:rPr lang="it-IT" sz="900" dirty="0" err="1"/>
              <a:t>one-to-one</a:t>
            </a:r>
            <a:r>
              <a:rPr lang="it-IT" sz="900" dirty="0"/>
              <a:t> con investitori</a:t>
            </a:r>
          </a:p>
          <a:p>
            <a:r>
              <a:rPr lang="it-IT" sz="900" dirty="0"/>
              <a:t>in collaborazione con </a:t>
            </a:r>
            <a:r>
              <a:rPr lang="it-IT" sz="900" dirty="0" err="1"/>
              <a:t>ItaliaRestartsUp</a:t>
            </a:r>
            <a:r>
              <a:rPr lang="it-IT" sz="900" dirty="0"/>
              <a:t> e</a:t>
            </a:r>
          </a:p>
          <a:p>
            <a:r>
              <a:rPr lang="it-IT" sz="900" dirty="0"/>
              <a:t>Agenzia per il Commercio Estero/ICE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DD82095A-734E-D498-1E54-21970207198D}"/>
              </a:ext>
            </a:extLst>
          </p:cNvPr>
          <p:cNvSpPr txBox="1"/>
          <p:nvPr/>
        </p:nvSpPr>
        <p:spPr>
          <a:xfrm>
            <a:off x="3522420" y="1870405"/>
            <a:ext cx="2283384" cy="1092607"/>
          </a:xfrm>
          <a:prstGeom prst="rect">
            <a:avLst/>
          </a:prstGeom>
          <a:solidFill>
            <a:schemeClr val="bg1"/>
          </a:solidFill>
          <a:ln>
            <a:solidFill>
              <a:srgbClr val="0E7A44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0E7A44"/>
                </a:solidFill>
              </a:rPr>
              <a:t>Tavolo IA </a:t>
            </a:r>
            <a:r>
              <a:rPr lang="it-IT" sz="1100" dirty="0"/>
              <a:t>– </a:t>
            </a:r>
            <a:r>
              <a:rPr lang="it-IT" sz="1100" i="1" dirty="0"/>
              <a:t>29 ottobre </a:t>
            </a:r>
            <a:r>
              <a:rPr lang="it-IT" sz="1100" dirty="0"/>
              <a:t>h. 12-14</a:t>
            </a:r>
          </a:p>
          <a:p>
            <a:r>
              <a:rPr lang="it-IT" sz="900" dirty="0"/>
              <a:t>Assessore Fermi e responsabili innovazione di </a:t>
            </a:r>
            <a:r>
              <a:rPr lang="it-IT" sz="900" b="1" dirty="0"/>
              <a:t>20 grandi aziende </a:t>
            </a:r>
            <a:r>
              <a:rPr lang="it-IT" sz="900" dirty="0"/>
              <a:t>del territorio (ANCE; Deloitte ; Edison; Enav; Eni; Fincantieri; FNM; Mondadori; Iren; Italtel; Lactalis ; Open </a:t>
            </a:r>
            <a:r>
              <a:rPr lang="it-IT" sz="900" dirty="0" err="1"/>
              <a:t>Fiber</a:t>
            </a:r>
            <a:r>
              <a:rPr lang="it-IT" sz="900" dirty="0"/>
              <a:t>; </a:t>
            </a:r>
            <a:r>
              <a:rPr lang="it-IT" sz="900" dirty="0" err="1"/>
              <a:t>Pelliconi</a:t>
            </a:r>
            <a:r>
              <a:rPr lang="it-IT" sz="900" dirty="0"/>
              <a:t>; SEA ; Veolia; Snam; UnipolSai)</a:t>
            </a:r>
          </a:p>
        </p:txBody>
      </p: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54251F75-5ACC-5CF5-CEB2-91ACB38435A6}"/>
              </a:ext>
            </a:extLst>
          </p:cNvPr>
          <p:cNvCxnSpPr>
            <a:stCxn id="8" idx="3"/>
            <a:endCxn id="43" idx="1"/>
          </p:cNvCxnSpPr>
          <p:nvPr/>
        </p:nvCxnSpPr>
        <p:spPr>
          <a:xfrm>
            <a:off x="3316406" y="2416709"/>
            <a:ext cx="206014" cy="0"/>
          </a:xfrm>
          <a:prstGeom prst="line">
            <a:avLst/>
          </a:prstGeom>
          <a:ln>
            <a:solidFill>
              <a:srgbClr val="0E7A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168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2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2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2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5" grpId="0" animBg="1"/>
      <p:bldP spid="8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36AD8F0-5338-244E-812E-31B33DBFC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6" name="Segnaposto data 2">
            <a:extLst>
              <a:ext uri="{FF2B5EF4-FFF2-40B4-BE49-F238E27FC236}">
                <a16:creationId xmlns:a16="http://schemas.microsoft.com/office/drawing/2014/main" id="{91CAAA23-A6FE-A599-C7CE-FC7290804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1013" y="4826897"/>
            <a:ext cx="1033505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23 e 24 ottobre 2024</a:t>
            </a:r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F66802CD-13BE-D920-7A69-6F6120312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23350" y="4826897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Mostra «L’Italia in Europa, l’Europa in Italia»</a:t>
            </a:r>
          </a:p>
        </p:txBody>
      </p:sp>
      <p:sp>
        <p:nvSpPr>
          <p:cNvPr id="27" name="Titolo 1">
            <a:extLst>
              <a:ext uri="{FF2B5EF4-FFF2-40B4-BE49-F238E27FC236}">
                <a16:creationId xmlns:a16="http://schemas.microsoft.com/office/drawing/2014/main" id="{35362966-832D-C5C2-EBF7-16E12C2F3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"/>
            <a:ext cx="6837528" cy="815789"/>
          </a:xfrm>
        </p:spPr>
        <p:txBody>
          <a:bodyPr/>
          <a:lstStyle/>
          <a:p>
            <a:r>
              <a:rPr lang="it-IT" dirty="0"/>
              <a:t>Mostra multimediale «L’Italia in Europa, l’Europa in Italia»</a:t>
            </a:r>
          </a:p>
        </p:txBody>
      </p:sp>
      <p:sp>
        <p:nvSpPr>
          <p:cNvPr id="28" name="Segnaposto testo 8">
            <a:extLst>
              <a:ext uri="{FF2B5EF4-FFF2-40B4-BE49-F238E27FC236}">
                <a16:creationId xmlns:a16="http://schemas.microsoft.com/office/drawing/2014/main" id="{6C5458F9-4D16-65C1-4C9A-11A67FF460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312" y="772457"/>
            <a:ext cx="6717233" cy="398463"/>
          </a:xfrm>
        </p:spPr>
        <p:txBody>
          <a:bodyPr/>
          <a:lstStyle/>
          <a:p>
            <a:r>
              <a:rPr lang="it-IT" sz="1200" i="1" dirty="0"/>
              <a:t>in collaborazione con Dipartimento Affari Europei PCM per </a:t>
            </a:r>
            <a:r>
              <a:rPr lang="it-IT" sz="1200" dirty="0"/>
              <a:t>#EuropeDay, 9 maggio 2024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D2633C7-76D9-CAD5-56A6-C6DF30BAEF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219"/>
          <a:stretch/>
        </p:blipFill>
        <p:spPr>
          <a:xfrm>
            <a:off x="457200" y="1942008"/>
            <a:ext cx="8218487" cy="274287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AD4C25-BBF4-7C23-8024-9A6E132A6329}"/>
              </a:ext>
            </a:extLst>
          </p:cNvPr>
          <p:cNvSpPr txBox="1"/>
          <p:nvPr/>
        </p:nvSpPr>
        <p:spPr>
          <a:xfrm>
            <a:off x="457200" y="1241439"/>
            <a:ext cx="5868483" cy="24929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i="1" dirty="0"/>
              <a:t>5-14 maggio 2024, Palazzo Lombardia-Spazio N3</a:t>
            </a:r>
          </a:p>
          <a:p>
            <a:r>
              <a:rPr lang="it-IT" sz="1200" i="1" dirty="0"/>
              <a:t>Aperture straordinarie domenica 5 e 12 maggio durante Belvedere Experience</a:t>
            </a:r>
          </a:p>
          <a:p>
            <a:endParaRPr lang="it-IT" sz="1200" dirty="0"/>
          </a:p>
          <a:p>
            <a:pPr>
              <a:lnSpc>
                <a:spcPct val="150000"/>
              </a:lnSpc>
            </a:pPr>
            <a:r>
              <a:rPr lang="it-IT" sz="1200" dirty="0"/>
              <a:t>+500 partecipanti</a:t>
            </a:r>
          </a:p>
          <a:p>
            <a:pPr>
              <a:lnSpc>
                <a:spcPct val="150000"/>
              </a:lnSpc>
            </a:pPr>
            <a:r>
              <a:rPr lang="it-IT" sz="1200" dirty="0"/>
              <a:t>Lombardia Notizie: 2 comunicati stampa</a:t>
            </a:r>
          </a:p>
          <a:p>
            <a:pPr>
              <a:lnSpc>
                <a:spcPct val="150000"/>
              </a:lnSpc>
            </a:pPr>
            <a:r>
              <a:rPr lang="it-IT" sz="1200" dirty="0"/>
              <a:t>Lombardia Informa: 2 DEM, +36mila utenti raggiunti (open rate medio 39% ca)</a:t>
            </a:r>
          </a:p>
          <a:p>
            <a:pPr>
              <a:lnSpc>
                <a:spcPct val="150000"/>
              </a:lnSpc>
            </a:pPr>
            <a:r>
              <a:rPr lang="it-IT" sz="1200" dirty="0"/>
              <a:t>Eventi RL: +14mila inviti (open rate medio 30% ca)</a:t>
            </a:r>
          </a:p>
          <a:p>
            <a:pPr>
              <a:lnSpc>
                <a:spcPct val="150000"/>
              </a:lnSpc>
            </a:pPr>
            <a:r>
              <a:rPr lang="it-IT" sz="1200" dirty="0"/>
              <a:t>FB: 2 post, 30mila utenti raggiunti, 80 reazioni</a:t>
            </a:r>
          </a:p>
          <a:p>
            <a:pPr>
              <a:lnSpc>
                <a:spcPct val="150000"/>
              </a:lnSpc>
            </a:pPr>
            <a:r>
              <a:rPr lang="it-IT" sz="1200" dirty="0"/>
              <a:t>IG: 2 post, 10mila utenti raggiunti, 250 reazioni, 300 commenti</a:t>
            </a:r>
          </a:p>
          <a:p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46008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36AD8F0-5338-244E-812E-31B33DBFC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9</a:t>
            </a:fld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A7D84D-4FAC-064B-98E2-883C3E203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Bando «Lombardia per il Cinema» alla Mostra del Cinema di Venezia 2024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66A0311C-E3AD-794F-906E-9B7F84B605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it-IT" dirty="0"/>
              <a:t>4 settembre 2024</a:t>
            </a:r>
          </a:p>
        </p:txBody>
      </p:sp>
      <p:sp>
        <p:nvSpPr>
          <p:cNvPr id="6" name="Segnaposto data 2">
            <a:extLst>
              <a:ext uri="{FF2B5EF4-FFF2-40B4-BE49-F238E27FC236}">
                <a16:creationId xmlns:a16="http://schemas.microsoft.com/office/drawing/2014/main" id="{91CAAA23-A6FE-A599-C7CE-FC7290804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1013" y="4826897"/>
            <a:ext cx="1033505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23 e 24 ottobre 2024</a:t>
            </a:r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F66802CD-13BE-D920-7A69-6F6120312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23350" y="4826897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Lombardia per il cinema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3804A3E-FA9B-4F79-B023-207E2FBA9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978" y="983159"/>
            <a:ext cx="3561972" cy="367636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AE58550-C241-DC96-0F14-868A1F23F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31" y="1338292"/>
            <a:ext cx="3915482" cy="284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49958"/>
      </p:ext>
    </p:extLst>
  </p:cSld>
  <p:clrMapOvr>
    <a:masterClrMapping/>
  </p:clrMapOvr>
</p:sld>
</file>

<file path=ppt/theme/theme1.xml><?xml version="1.0" encoding="utf-8"?>
<a:theme xmlns:a="http://schemas.openxmlformats.org/drawingml/2006/main" name="Schema_cover">
  <a:themeElements>
    <a:clrScheme name="Personalizzati 9">
      <a:dk1>
        <a:srgbClr val="3C3C3B"/>
      </a:dk1>
      <a:lt1>
        <a:srgbClr val="FFFFFF"/>
      </a:lt1>
      <a:dk2>
        <a:srgbClr val="A2BB2C"/>
      </a:dk2>
      <a:lt2>
        <a:srgbClr val="00803F"/>
      </a:lt2>
      <a:accent1>
        <a:srgbClr val="1B9583"/>
      </a:accent1>
      <a:accent2>
        <a:srgbClr val="15AF97"/>
      </a:accent2>
      <a:accent3>
        <a:srgbClr val="61B34F"/>
      </a:accent3>
      <a:accent4>
        <a:srgbClr val="00A13A"/>
      </a:accent4>
      <a:accent5>
        <a:srgbClr val="28B8CE"/>
      </a:accent5>
      <a:accent6>
        <a:srgbClr val="008EA7"/>
      </a:accent6>
      <a:hlink>
        <a:srgbClr val="A2BC2C"/>
      </a:hlink>
      <a:folHlink>
        <a:srgbClr val="3C3C3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Schema pagine interne">
  <a:themeElements>
    <a:clrScheme name="Personalizzati 9">
      <a:dk1>
        <a:srgbClr val="3C3C3B"/>
      </a:dk1>
      <a:lt1>
        <a:srgbClr val="FFFFFF"/>
      </a:lt1>
      <a:dk2>
        <a:srgbClr val="A2BB2C"/>
      </a:dk2>
      <a:lt2>
        <a:srgbClr val="00803F"/>
      </a:lt2>
      <a:accent1>
        <a:srgbClr val="1B9583"/>
      </a:accent1>
      <a:accent2>
        <a:srgbClr val="15AF97"/>
      </a:accent2>
      <a:accent3>
        <a:srgbClr val="61B34F"/>
      </a:accent3>
      <a:accent4>
        <a:srgbClr val="00A13A"/>
      </a:accent4>
      <a:accent5>
        <a:srgbClr val="28B8CE"/>
      </a:accent5>
      <a:accent6>
        <a:srgbClr val="008EA7"/>
      </a:accent6>
      <a:hlink>
        <a:srgbClr val="A2BC2C"/>
      </a:hlink>
      <a:folHlink>
        <a:srgbClr val="3C3C3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+mj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2758</TotalTime>
  <Words>778</Words>
  <Application>Microsoft Office PowerPoint</Application>
  <PresentationFormat>Presentazione su schermo (16:9)</PresentationFormat>
  <Paragraphs>129</Paragraphs>
  <Slides>11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Arial</vt:lpstr>
      <vt:lpstr>Calibri</vt:lpstr>
      <vt:lpstr>Schema_cover</vt:lpstr>
      <vt:lpstr>Schema pagine interne</vt:lpstr>
      <vt:lpstr>Attività di comunicazione DG Università, Ricerca, Innovazione Giorgio Bocca – Giuditta Muzzi</vt:lpstr>
      <vt:lpstr>Attività di comunicazione 2024</vt:lpstr>
      <vt:lpstr>Tour «Milioni di opportunità per imprese ed enti del territorio»</vt:lpstr>
      <vt:lpstr>Evento annuale PR FESR 2021-2027</vt:lpstr>
      <vt:lpstr>Campagna bando «Collabora&amp;Innova»</vt:lpstr>
      <vt:lpstr>SMAU 2024 – Stand Regione Lombardia/PR FESR 2021-2027</vt:lpstr>
      <vt:lpstr>SMAU 2024 – Stand Regione Lombardia/PR FESR 2021-2027</vt:lpstr>
      <vt:lpstr>Mostra multimediale «L’Italia in Europa, l’Europa in Italia»</vt:lpstr>
      <vt:lpstr>Bando «Lombardia per il Cinema» alla Mostra del Cinema di Venezia 2024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employee</dc:creator>
  <cp:lastModifiedBy>Giorgio Pier Luigi Bocca</cp:lastModifiedBy>
  <cp:revision>189</cp:revision>
  <dcterms:created xsi:type="dcterms:W3CDTF">2019-07-02T13:36:47Z</dcterms:created>
  <dcterms:modified xsi:type="dcterms:W3CDTF">2024-10-28T09:14:13Z</dcterms:modified>
</cp:coreProperties>
</file>