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4"/>
  </p:sldMasterIdLst>
  <p:notesMasterIdLst>
    <p:notesMasterId r:id="rId8"/>
  </p:notesMasterIdLst>
  <p:sldIdLst>
    <p:sldId id="440" r:id="rId5"/>
    <p:sldId id="406" r:id="rId6"/>
    <p:sldId id="44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AD69F27-91C3-14F6-F64B-9D60F521DF2E}" name="User 29" initials="User 29" userId="User 29" providerId="None"/>
  <p188:author id="{D513F73D-16CD-31CB-C197-95AE67C2D78C}" name="user54" initials="U54" userId="user54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D1B6"/>
    <a:srgbClr val="E5D1E1"/>
    <a:srgbClr val="E49CDA"/>
    <a:srgbClr val="164094"/>
    <a:srgbClr val="4472C4"/>
    <a:srgbClr val="C55A11"/>
    <a:srgbClr val="A5A1A1"/>
    <a:srgbClr val="AAB3C2"/>
    <a:srgbClr val="D3D3D4"/>
    <a:srgbClr val="0072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7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2DE60-31D9-483D-968C-5B58253B2FFD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D5317-43E2-43B4-9481-70735C6235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0448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CD5317-43E2-43B4-9481-70735C6235FF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5767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-1162050" y="6356351"/>
            <a:ext cx="2057400" cy="365125"/>
          </a:xfr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  <p:sp>
        <p:nvSpPr>
          <p:cNvPr id="8" name="Rettangolo 3">
            <a:extLst>
              <a:ext uri="{FF2B5EF4-FFF2-40B4-BE49-F238E27FC236}">
                <a16:creationId xmlns:a16="http://schemas.microsoft.com/office/drawing/2014/main" id="{F3D47965-E1DE-D169-CB23-9068137529D6}"/>
              </a:ext>
            </a:extLst>
          </p:cNvPr>
          <p:cNvSpPr/>
          <p:nvPr userDrawn="1"/>
        </p:nvSpPr>
        <p:spPr>
          <a:xfrm>
            <a:off x="147484" y="135000"/>
            <a:ext cx="8849032" cy="6588000"/>
          </a:xfrm>
          <a:prstGeom prst="rect">
            <a:avLst/>
          </a:prstGeom>
          <a:noFill/>
          <a:ln w="29210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800"/>
          </a:p>
        </p:txBody>
      </p:sp>
      <p:pic>
        <p:nvPicPr>
          <p:cNvPr id="10" name="Immagine 5">
            <a:extLst>
              <a:ext uri="{FF2B5EF4-FFF2-40B4-BE49-F238E27FC236}">
                <a16:creationId xmlns:a16="http://schemas.microsoft.com/office/drawing/2014/main" id="{E93BCFDB-6CA2-0970-452B-3F892747A79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9597" y="313629"/>
            <a:ext cx="8513685" cy="696934"/>
          </a:xfrm>
          <a:prstGeom prst="rect">
            <a:avLst/>
          </a:prstGeom>
        </p:spPr>
      </p:pic>
      <p:sp>
        <p:nvSpPr>
          <p:cNvPr id="11" name="Sottotitolo 2">
            <a:extLst>
              <a:ext uri="{FF2B5EF4-FFF2-40B4-BE49-F238E27FC236}">
                <a16:creationId xmlns:a16="http://schemas.microsoft.com/office/drawing/2014/main" id="{A9E3330D-82D7-0881-4EA7-E0E909EE2B5F}"/>
              </a:ext>
            </a:extLst>
          </p:cNvPr>
          <p:cNvSpPr txBox="1">
            <a:spLocks/>
          </p:cNvSpPr>
          <p:nvPr userDrawn="1"/>
        </p:nvSpPr>
        <p:spPr>
          <a:xfrm>
            <a:off x="226502" y="6593660"/>
            <a:ext cx="2197915" cy="2426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100" b="1">
                <a:solidFill>
                  <a:schemeClr val="bg1"/>
                </a:solidFill>
                <a:latin typeface="Helvetica" panose="020B0604020202030204" pitchFamily="34" charset="0"/>
              </a:rPr>
              <a:t>www.fesr.regione.lombardia.it</a:t>
            </a:r>
          </a:p>
        </p:txBody>
      </p:sp>
    </p:spTree>
    <p:extLst>
      <p:ext uri="{BB962C8B-B14F-4D97-AF65-F5344CB8AC3E}">
        <p14:creationId xmlns:p14="http://schemas.microsoft.com/office/powerpoint/2010/main" val="238164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C98B0-27EF-46FE-9462-226D1E55D672}" type="datetime1">
              <a:rPr lang="it-IT" smtClean="0"/>
              <a:t>24/10/2024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8436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6DD8-E14E-462D-AD1E-8FC3B718454B}" type="datetime1">
              <a:rPr lang="it-IT" smtClean="0"/>
              <a:t>24/10/2024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3987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8B4AF-DD75-4F54-B8DB-39168ECC0748}" type="datetime1">
              <a:rPr lang="it-IT" smtClean="0"/>
              <a:t>24/10/2024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1916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E208-14F8-4579-8C01-A193F08629E0}" type="datetime1">
              <a:rPr lang="it-IT" smtClean="0"/>
              <a:t>24/10/2024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586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4990-8602-4CD0-933F-DE2F83D72F33}" type="datetime1">
              <a:rPr lang="it-IT" smtClean="0"/>
              <a:t>24/10/2024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887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38653-74A5-4AAD-B5B3-2EA37664AE4D}" type="datetime1">
              <a:rPr lang="it-IT" smtClean="0"/>
              <a:t>24/10/2024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8643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1FFF-B352-4F6D-83A8-85034E80CCB9}" type="datetime1">
              <a:rPr lang="it-IT" smtClean="0"/>
              <a:t>24/10/2024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1456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09032-A9F6-4659-8373-816EF7E13E97}" type="datetime1">
              <a:rPr lang="it-IT" smtClean="0"/>
              <a:t>24/10/2024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  <p:pic>
        <p:nvPicPr>
          <p:cNvPr id="5" name="Immagine 1">
            <a:extLst>
              <a:ext uri="{FF2B5EF4-FFF2-40B4-BE49-F238E27FC236}">
                <a16:creationId xmlns:a16="http://schemas.microsoft.com/office/drawing/2014/main" id="{35A15AB9-C491-BDC9-72BF-C52458757D0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09" b="7770"/>
          <a:stretch/>
        </p:blipFill>
        <p:spPr>
          <a:xfrm>
            <a:off x="3918707" y="6396941"/>
            <a:ext cx="4914900" cy="372975"/>
          </a:xfrm>
          <a:prstGeom prst="rect">
            <a:avLst/>
          </a:prstGeom>
        </p:spPr>
      </p:pic>
      <p:pic>
        <p:nvPicPr>
          <p:cNvPr id="6" name="Immagine 2">
            <a:extLst>
              <a:ext uri="{FF2B5EF4-FFF2-40B4-BE49-F238E27FC236}">
                <a16:creationId xmlns:a16="http://schemas.microsoft.com/office/drawing/2014/main" id="{79204A0E-D011-05AE-E699-1E2DE0B4C1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83177"/>
          <a:stretch/>
        </p:blipFill>
        <p:spPr>
          <a:xfrm>
            <a:off x="319597" y="313629"/>
            <a:ext cx="1432291" cy="696934"/>
          </a:xfrm>
          <a:prstGeom prst="rect">
            <a:avLst/>
          </a:prstGeom>
        </p:spPr>
      </p:pic>
      <p:sp>
        <p:nvSpPr>
          <p:cNvPr id="9" name="Shape 117">
            <a:extLst>
              <a:ext uri="{FF2B5EF4-FFF2-40B4-BE49-F238E27FC236}">
                <a16:creationId xmlns:a16="http://schemas.microsoft.com/office/drawing/2014/main" id="{283E00B3-D598-4CE4-7388-44EC2AE45C06}"/>
              </a:ext>
            </a:extLst>
          </p:cNvPr>
          <p:cNvSpPr/>
          <p:nvPr userDrawn="1"/>
        </p:nvSpPr>
        <p:spPr>
          <a:xfrm flipV="1">
            <a:off x="7825607" y="934363"/>
            <a:ext cx="1008000" cy="0"/>
          </a:xfrm>
          <a:prstGeom prst="line">
            <a:avLst/>
          </a:prstGeom>
          <a:ln w="38100">
            <a:solidFill>
              <a:srgbClr val="086A2E"/>
            </a:solidFill>
            <a:miter/>
          </a:ln>
        </p:spPr>
        <p:txBody>
          <a:bodyPr tIns="45720" bIns="45720"/>
          <a:lstStyle/>
          <a:p>
            <a:endParaRPr sz="9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8F82ED-4C6E-AAE6-E257-0DCC3579EB67}"/>
              </a:ext>
            </a:extLst>
          </p:cNvPr>
          <p:cNvSpPr/>
          <p:nvPr userDrawn="1"/>
        </p:nvSpPr>
        <p:spPr>
          <a:xfrm>
            <a:off x="157162" y="162936"/>
            <a:ext cx="8829675" cy="61731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4804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CE18-3215-44D9-93FA-845FA7D8ACA4}" type="datetime1">
              <a:rPr lang="it-IT" smtClean="0"/>
              <a:t>24/10/2024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6725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2605-2AE4-449B-BEB3-1645933FB0D4}" type="datetime1">
              <a:rPr lang="it-IT" smtClean="0"/>
              <a:t>24/10/2024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47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2544E-66F4-44DD-843D-2B6BF787817A}" type="datetime1">
              <a:rPr lang="it-IT" smtClean="0"/>
              <a:t>24/10/2024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1097395" y="635808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2148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1E9737-A6C3-4CC5-A79B-BEB03FCFF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1</a:t>
            </a:fld>
            <a:endParaRPr lang="it-IT"/>
          </a:p>
        </p:txBody>
      </p:sp>
      <p:sp>
        <p:nvSpPr>
          <p:cNvPr id="3" name="CasellaDiTesto 6">
            <a:extLst>
              <a:ext uri="{FF2B5EF4-FFF2-40B4-BE49-F238E27FC236}">
                <a16:creationId xmlns:a16="http://schemas.microsoft.com/office/drawing/2014/main" id="{E11B715B-6222-0E47-724C-34B5E21B044F}"/>
              </a:ext>
            </a:extLst>
          </p:cNvPr>
          <p:cNvSpPr txBox="1"/>
          <p:nvPr/>
        </p:nvSpPr>
        <p:spPr>
          <a:xfrm>
            <a:off x="2104854" y="572528"/>
            <a:ext cx="68015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600" b="1">
                <a:solidFill>
                  <a:srgbClr val="086A2E"/>
                </a:solidFill>
                <a:latin typeface="Helvetica" panose="020B0604020202030204" pitchFamily="34" charset="0"/>
              </a:rPr>
              <a:t>Agenda</a:t>
            </a:r>
          </a:p>
        </p:txBody>
      </p:sp>
      <p:pic>
        <p:nvPicPr>
          <p:cNvPr id="77" name="Graphic 76" descr="Flip calendar with solid fill">
            <a:extLst>
              <a:ext uri="{FF2B5EF4-FFF2-40B4-BE49-F238E27FC236}">
                <a16:creationId xmlns:a16="http://schemas.microsoft.com/office/drawing/2014/main" id="{612643C5-64EE-88AD-6349-BB4B71E306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50054" y="4250436"/>
            <a:ext cx="356302" cy="3918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BEB9CC1E-2AC4-B536-BD0A-A68F9F39C5E9}"/>
              </a:ext>
            </a:extLst>
          </p:cNvPr>
          <p:cNvGrpSpPr/>
          <p:nvPr/>
        </p:nvGrpSpPr>
        <p:grpSpPr>
          <a:xfrm>
            <a:off x="669229" y="1123907"/>
            <a:ext cx="7859392" cy="369332"/>
            <a:chOff x="648061" y="1273650"/>
            <a:chExt cx="7859392" cy="36933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D64DCF3-0C54-A886-C188-273161F7FE80}"/>
                </a:ext>
              </a:extLst>
            </p:cNvPr>
            <p:cNvSpPr>
              <a:spLocks/>
            </p:cNvSpPr>
            <p:nvPr/>
          </p:nvSpPr>
          <p:spPr>
            <a:xfrm>
              <a:off x="839453" y="1332054"/>
              <a:ext cx="7668000" cy="242618"/>
            </a:xfrm>
            <a:prstGeom prst="rect">
              <a:avLst/>
            </a:prstGeom>
            <a:solidFill>
              <a:srgbClr val="02205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solidFill>
                    <a:srgbClr val="FFFFFF"/>
                  </a:solidFill>
                  <a:latin typeface="Helvetica"/>
                  <a:cs typeface="Calibri" panose="020F0502020204030204" pitchFamily="34" charset="0"/>
                  <a:sym typeface="Helvetica Light"/>
                </a:rPr>
                <a:t>Approvazione Ordine del Giorno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DC256D4-D0F0-97EC-8757-D43AF3770965}"/>
                </a:ext>
              </a:extLst>
            </p:cNvPr>
            <p:cNvSpPr/>
            <p:nvPr/>
          </p:nvSpPr>
          <p:spPr>
            <a:xfrm>
              <a:off x="648061" y="1296361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044C474-6DF3-5346-F402-3077976194C1}"/>
                </a:ext>
              </a:extLst>
            </p:cNvPr>
            <p:cNvSpPr txBox="1"/>
            <p:nvPr/>
          </p:nvSpPr>
          <p:spPr>
            <a:xfrm>
              <a:off x="708177" y="1273650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1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B7FADC2C-58A8-BDB0-8B80-CEAAE395F202}"/>
              </a:ext>
            </a:extLst>
          </p:cNvPr>
          <p:cNvGrpSpPr/>
          <p:nvPr/>
        </p:nvGrpSpPr>
        <p:grpSpPr>
          <a:xfrm>
            <a:off x="669229" y="1516615"/>
            <a:ext cx="7859392" cy="369332"/>
            <a:chOff x="648061" y="1675808"/>
            <a:chExt cx="7859392" cy="369332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CBB2BCE-06B4-BB1F-D5A8-81EE570117C9}"/>
                </a:ext>
              </a:extLst>
            </p:cNvPr>
            <p:cNvSpPr>
              <a:spLocks/>
            </p:cNvSpPr>
            <p:nvPr/>
          </p:nvSpPr>
          <p:spPr>
            <a:xfrm>
              <a:off x="839453" y="1682865"/>
              <a:ext cx="7668000" cy="355218"/>
            </a:xfrm>
            <a:prstGeom prst="rect">
              <a:avLst/>
            </a:prstGeom>
            <a:solidFill>
              <a:srgbClr val="02205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120" b="1">
                  <a:solidFill>
                    <a:srgbClr val="FFFFFF"/>
                  </a:solidFill>
                  <a:latin typeface="Helvetica"/>
                  <a:cs typeface="Calibri" panose="020F0502020204030204" pitchFamily="34" charset="0"/>
                  <a:sym typeface="Helvetica Light"/>
                </a:rPr>
                <a:t>Approvazione dei criteri per la selezione delle operazioni relativi alle Azioni 2.1.1, 2.1.4, 2.2.1, 2.3.1, 1.6.1, 1.6.2, 2.9.1, 2.9.2 e all’Obiettivo specifico 5.2</a:t>
              </a: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B652EAF6-2EF9-C751-7E27-040C41CDE925}"/>
                </a:ext>
              </a:extLst>
            </p:cNvPr>
            <p:cNvSpPr/>
            <p:nvPr/>
          </p:nvSpPr>
          <p:spPr>
            <a:xfrm>
              <a:off x="648061" y="1698519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C9E1FB57-0739-DC05-9195-61A1FB868815}"/>
                </a:ext>
              </a:extLst>
            </p:cNvPr>
            <p:cNvSpPr txBox="1"/>
            <p:nvPr/>
          </p:nvSpPr>
          <p:spPr>
            <a:xfrm>
              <a:off x="708177" y="1675808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2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A1C0C59B-E9EE-8629-9154-FBF9D6335BC1}"/>
              </a:ext>
            </a:extLst>
          </p:cNvPr>
          <p:cNvGrpSpPr/>
          <p:nvPr/>
        </p:nvGrpSpPr>
        <p:grpSpPr>
          <a:xfrm>
            <a:off x="669229" y="1909323"/>
            <a:ext cx="7859392" cy="369332"/>
            <a:chOff x="669229" y="1909323"/>
            <a:chExt cx="7859392" cy="369332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F1CFF56-9AD5-BB19-F919-8664F9389B1E}"/>
                </a:ext>
              </a:extLst>
            </p:cNvPr>
            <p:cNvSpPr>
              <a:spLocks/>
            </p:cNvSpPr>
            <p:nvPr/>
          </p:nvSpPr>
          <p:spPr>
            <a:xfrm>
              <a:off x="860621" y="1967727"/>
              <a:ext cx="7668000" cy="242618"/>
            </a:xfrm>
            <a:prstGeom prst="rect">
              <a:avLst/>
            </a:prstGeom>
            <a:solidFill>
              <a:srgbClr val="02205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solidFill>
                    <a:srgbClr val="FFFFFF"/>
                  </a:solidFill>
                  <a:latin typeface="Helvetica"/>
                  <a:cs typeface="Calibri" panose="020F0502020204030204" pitchFamily="34" charset="0"/>
                  <a:sym typeface="Helvetica Light"/>
                </a:rPr>
                <a:t>Informativa sullo stato di avanzamento del Programma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BFE291E1-A125-BAF1-BD0E-3917150AD1B0}"/>
                </a:ext>
              </a:extLst>
            </p:cNvPr>
            <p:cNvSpPr/>
            <p:nvPr/>
          </p:nvSpPr>
          <p:spPr>
            <a:xfrm>
              <a:off x="669229" y="1932034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F22AE2A5-5736-F5CF-644E-DCAAC2817396}"/>
                </a:ext>
              </a:extLst>
            </p:cNvPr>
            <p:cNvSpPr txBox="1"/>
            <p:nvPr/>
          </p:nvSpPr>
          <p:spPr>
            <a:xfrm>
              <a:off x="729345" y="1909323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3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5AF348F-2CB9-836E-B46F-695F2F833B27}"/>
              </a:ext>
            </a:extLst>
          </p:cNvPr>
          <p:cNvGrpSpPr/>
          <p:nvPr/>
        </p:nvGrpSpPr>
        <p:grpSpPr>
          <a:xfrm>
            <a:off x="669229" y="2302031"/>
            <a:ext cx="7859392" cy="369332"/>
            <a:chOff x="648061" y="2479646"/>
            <a:chExt cx="7859392" cy="369332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C5A2AF81-1F36-9551-1180-A0801AD0C38A}"/>
                </a:ext>
              </a:extLst>
            </p:cNvPr>
            <p:cNvSpPr>
              <a:spLocks/>
            </p:cNvSpPr>
            <p:nvPr/>
          </p:nvSpPr>
          <p:spPr>
            <a:xfrm>
              <a:off x="839453" y="2538050"/>
              <a:ext cx="7668000" cy="242618"/>
            </a:xfrm>
            <a:prstGeom prst="rect">
              <a:avLst/>
            </a:prstGeom>
            <a:solidFill>
              <a:srgbClr val="154193">
                <a:shade val="30000"/>
                <a:satMod val="115000"/>
              </a:srgb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kumimoji="0" lang="it-IT" sz="13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"/>
                  <a:cs typeface="Calibri" panose="020F0502020204030204" pitchFamily="34" charset="0"/>
                  <a:sym typeface="Helvetica Light"/>
                </a:rPr>
                <a:t>Informativa sulle iniziative di attuazione del PR (a cura delle DDGG interessate)</a:t>
              </a: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EDC35C30-D43A-9CA1-92F2-201DFA2AAE04}"/>
                </a:ext>
              </a:extLst>
            </p:cNvPr>
            <p:cNvSpPr/>
            <p:nvPr/>
          </p:nvSpPr>
          <p:spPr>
            <a:xfrm>
              <a:off x="648061" y="2502357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BD21FF5D-A6AB-2235-7B6C-27ABBAD555BC}"/>
                </a:ext>
              </a:extLst>
            </p:cNvPr>
            <p:cNvSpPr txBox="1"/>
            <p:nvPr/>
          </p:nvSpPr>
          <p:spPr>
            <a:xfrm>
              <a:off x="708177" y="2479646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b="1">
                  <a:latin typeface="Helvetica"/>
                  <a:ea typeface="+mj-ea"/>
                  <a:cs typeface="Helvetica"/>
                  <a:sym typeface="Calibri"/>
                </a:rPr>
                <a:t>4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BCB2807-0905-7A07-8FD2-09551DFB1C6C}"/>
              </a:ext>
            </a:extLst>
          </p:cNvPr>
          <p:cNvGrpSpPr/>
          <p:nvPr/>
        </p:nvGrpSpPr>
        <p:grpSpPr>
          <a:xfrm>
            <a:off x="669229" y="2694739"/>
            <a:ext cx="7859392" cy="369332"/>
            <a:chOff x="648061" y="2886984"/>
            <a:chExt cx="7859392" cy="36933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5839F95-57C1-CB0B-9483-BC23AEC9B088}"/>
                </a:ext>
              </a:extLst>
            </p:cNvPr>
            <p:cNvGrpSpPr/>
            <p:nvPr/>
          </p:nvGrpSpPr>
          <p:grpSpPr>
            <a:xfrm>
              <a:off x="648061" y="2909695"/>
              <a:ext cx="7859392" cy="323911"/>
              <a:chOff x="648061" y="2909695"/>
              <a:chExt cx="7859392" cy="323911"/>
            </a:xfrm>
          </p:grpSpPr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A109D043-767B-18D7-44A3-3B386F972ED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39453" y="2945388"/>
                <a:ext cx="7668000" cy="242618"/>
              </a:xfrm>
              <a:prstGeom prst="rect">
                <a:avLst/>
              </a:prstGeom>
              <a:solidFill>
                <a:srgbClr val="154193">
                  <a:shade val="30000"/>
                  <a:satMod val="115000"/>
                </a:srgb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0665" tIns="50665" rIns="50665" bIns="50665" numCol="1" spcCol="1270" anchor="ctr" anchorCtr="0">
                <a:noAutofit/>
              </a:bodyPr>
              <a:lstStyle/>
              <a:p>
                <a:pPr marL="252000" lvl="1"/>
                <a:r>
                  <a:rPr lang="it-IT" sz="1300" b="1">
                    <a:solidFill>
                      <a:srgbClr val="FFFFFF"/>
                    </a:solidFill>
                    <a:latin typeface="Helvetica"/>
                    <a:cs typeface="Calibri" panose="020F0502020204030204" pitchFamily="34" charset="0"/>
                    <a:sym typeface="Helvetica Light"/>
                  </a:rPr>
                  <a:t>Informativa sugli esiti e seguiti dell’adesione alla Piattaforma STEP</a:t>
                </a:r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E18ABCF6-11F8-17CF-9029-93A2A2F24381}"/>
                  </a:ext>
                </a:extLst>
              </p:cNvPr>
              <p:cNvSpPr/>
              <p:nvPr/>
            </p:nvSpPr>
            <p:spPr>
              <a:xfrm>
                <a:off x="648061" y="2909695"/>
                <a:ext cx="327273" cy="323911"/>
              </a:xfrm>
              <a:prstGeom prst="ellipse">
                <a:avLst/>
              </a:prstGeom>
              <a:solidFill>
                <a:schemeClr val="bg1"/>
              </a:solidFill>
              <a:ln w="34925" cap="flat">
                <a:solidFill>
                  <a:srgbClr val="022059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20" tIns="45720" rIns="45720" bIns="45720" numCol="1" spcCol="38100" rtlCol="0" anchor="ctr">
                <a:spAutoFit/>
              </a:bodyPr>
              <a:lstStyle/>
              <a:p>
                <a:pPr marL="0" marR="0" lvl="0" indent="0" algn="l" defTabSz="4572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endParaRPr>
              </a:p>
            </p:txBody>
          </p:sp>
        </p:grp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750C2CF7-B80D-F46E-8DCE-D4FF00978D1E}"/>
                </a:ext>
              </a:extLst>
            </p:cNvPr>
            <p:cNvSpPr txBox="1"/>
            <p:nvPr/>
          </p:nvSpPr>
          <p:spPr>
            <a:xfrm>
              <a:off x="708177" y="2886984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b="1">
                  <a:latin typeface="Helvetica"/>
                  <a:ea typeface="+mj-ea"/>
                  <a:cs typeface="Helvetica"/>
                  <a:sym typeface="Calibri"/>
                </a:rPr>
                <a:t>5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52CBD56E-9B60-0324-723B-98CA2387B8D5}"/>
              </a:ext>
            </a:extLst>
          </p:cNvPr>
          <p:cNvGrpSpPr/>
          <p:nvPr/>
        </p:nvGrpSpPr>
        <p:grpSpPr>
          <a:xfrm>
            <a:off x="669229" y="3480155"/>
            <a:ext cx="7859392" cy="369332"/>
            <a:chOff x="669229" y="3480155"/>
            <a:chExt cx="7859392" cy="369332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1855C48E-4D77-1A9D-BB82-D923DBDEBFD1}"/>
                </a:ext>
              </a:extLst>
            </p:cNvPr>
            <p:cNvSpPr>
              <a:spLocks/>
            </p:cNvSpPr>
            <p:nvPr/>
          </p:nvSpPr>
          <p:spPr>
            <a:xfrm>
              <a:off x="860621" y="3538559"/>
              <a:ext cx="7668000" cy="242618"/>
            </a:xfrm>
            <a:prstGeom prst="rect">
              <a:avLst/>
            </a:prstGeom>
            <a:solidFill>
              <a:srgbClr val="02205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solidFill>
                    <a:srgbClr val="FFFFFF"/>
                  </a:solidFill>
                  <a:latin typeface="Helvetica"/>
                  <a:cs typeface="Calibri" panose="020F0502020204030204" pitchFamily="34" charset="0"/>
                  <a:sym typeface="Helvetica Light"/>
                </a:rPr>
                <a:t>Informativa in merito all’aggiornamento del SIGECO del PR FESR 2021/2027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A055F3A9-A439-BCDE-86B5-CA14C3237F8C}"/>
                </a:ext>
              </a:extLst>
            </p:cNvPr>
            <p:cNvSpPr/>
            <p:nvPr/>
          </p:nvSpPr>
          <p:spPr>
            <a:xfrm>
              <a:off x="669229" y="3502866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A3CE855D-72D1-04D8-9D86-AD5C2B72A6B1}"/>
                </a:ext>
              </a:extLst>
            </p:cNvPr>
            <p:cNvSpPr txBox="1"/>
            <p:nvPr/>
          </p:nvSpPr>
          <p:spPr>
            <a:xfrm>
              <a:off x="729345" y="3480155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7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E7AC63C-BEC3-F2CD-65DC-D710D0C60549}"/>
              </a:ext>
            </a:extLst>
          </p:cNvPr>
          <p:cNvGrpSpPr/>
          <p:nvPr/>
        </p:nvGrpSpPr>
        <p:grpSpPr>
          <a:xfrm>
            <a:off x="669229" y="3872863"/>
            <a:ext cx="7859392" cy="369332"/>
            <a:chOff x="669229" y="3872863"/>
            <a:chExt cx="7859392" cy="369332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A93FF584-E388-76D4-A1AD-C3697450A310}"/>
                </a:ext>
              </a:extLst>
            </p:cNvPr>
            <p:cNvSpPr>
              <a:spLocks/>
            </p:cNvSpPr>
            <p:nvPr/>
          </p:nvSpPr>
          <p:spPr>
            <a:xfrm>
              <a:off x="860621" y="3931267"/>
              <a:ext cx="7668000" cy="242618"/>
            </a:xfrm>
            <a:prstGeom prst="rect">
              <a:avLst/>
            </a:prstGeom>
            <a:solidFill>
              <a:srgbClr val="02205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kumimoji="0" lang="it-IT" sz="13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"/>
                  <a:cs typeface="Calibri" panose="020F0502020204030204" pitchFamily="34" charset="0"/>
                  <a:sym typeface="Helvetica Light"/>
                </a:rPr>
                <a:t>Informativa dell’Autorità di Audit</a:t>
              </a: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D1EC810-97E6-E46D-1D0E-6946ED526C98}"/>
                </a:ext>
              </a:extLst>
            </p:cNvPr>
            <p:cNvSpPr/>
            <p:nvPr/>
          </p:nvSpPr>
          <p:spPr>
            <a:xfrm>
              <a:off x="669229" y="3895574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86522FA5-D248-6574-6525-ABF52666FD77}"/>
                </a:ext>
              </a:extLst>
            </p:cNvPr>
            <p:cNvSpPr txBox="1"/>
            <p:nvPr/>
          </p:nvSpPr>
          <p:spPr>
            <a:xfrm>
              <a:off x="729345" y="3872863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8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9A1012F-6D37-C915-13E4-34C45092807F}"/>
              </a:ext>
            </a:extLst>
          </p:cNvPr>
          <p:cNvGrpSpPr/>
          <p:nvPr/>
        </p:nvGrpSpPr>
        <p:grpSpPr>
          <a:xfrm>
            <a:off x="669229" y="4265571"/>
            <a:ext cx="7859392" cy="369332"/>
            <a:chOff x="648061" y="4092980"/>
            <a:chExt cx="7859392" cy="369332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0805126E-5134-371F-7329-D7FEB27A61B0}"/>
                </a:ext>
              </a:extLst>
            </p:cNvPr>
            <p:cNvSpPr>
              <a:spLocks/>
            </p:cNvSpPr>
            <p:nvPr/>
          </p:nvSpPr>
          <p:spPr>
            <a:xfrm>
              <a:off x="839453" y="4151384"/>
              <a:ext cx="7668000" cy="242618"/>
            </a:xfrm>
            <a:prstGeom prst="rect">
              <a:avLst/>
            </a:prstGeom>
            <a:solidFill>
              <a:srgbClr val="96B0DE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solidFill>
                    <a:srgbClr val="FFFFFF"/>
                  </a:solidFill>
                  <a:latin typeface="Helvetica"/>
                  <a:cs typeface="Calibri" panose="020F0502020204030204" pitchFamily="34" charset="0"/>
                  <a:sym typeface="Helvetica Light"/>
                </a:rPr>
                <a:t>Informativa sul processo di delega degli Organismi intermedi</a:t>
              </a: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55C349E6-0ABC-E629-B3A6-7F4D923C2BE3}"/>
                </a:ext>
              </a:extLst>
            </p:cNvPr>
            <p:cNvSpPr/>
            <p:nvPr/>
          </p:nvSpPr>
          <p:spPr>
            <a:xfrm>
              <a:off x="648061" y="4115691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96B0DE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CA4BB75E-26A8-2E7E-41B5-A3A86E84CE39}"/>
                </a:ext>
              </a:extLst>
            </p:cNvPr>
            <p:cNvSpPr txBox="1"/>
            <p:nvPr/>
          </p:nvSpPr>
          <p:spPr>
            <a:xfrm>
              <a:off x="708177" y="4092980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9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DD48783-2C26-2718-8B0D-5455399EA308}"/>
              </a:ext>
            </a:extLst>
          </p:cNvPr>
          <p:cNvGrpSpPr/>
          <p:nvPr/>
        </p:nvGrpSpPr>
        <p:grpSpPr>
          <a:xfrm>
            <a:off x="649472" y="4519780"/>
            <a:ext cx="7879149" cy="646331"/>
            <a:chOff x="628304" y="4361355"/>
            <a:chExt cx="7879149" cy="646331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94CF442B-6136-02C0-13FE-7963C2E4A7E7}"/>
                </a:ext>
              </a:extLst>
            </p:cNvPr>
            <p:cNvSpPr>
              <a:spLocks/>
            </p:cNvSpPr>
            <p:nvPr/>
          </p:nvSpPr>
          <p:spPr>
            <a:xfrm>
              <a:off x="839453" y="4558258"/>
              <a:ext cx="7668000" cy="242618"/>
            </a:xfrm>
            <a:prstGeom prst="rect">
              <a:avLst/>
            </a:prstGeom>
            <a:solidFill>
              <a:srgbClr val="154193">
                <a:shade val="30000"/>
                <a:satMod val="115000"/>
              </a:srgb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solidFill>
                    <a:srgbClr val="FFFFFF"/>
                  </a:solidFill>
                  <a:latin typeface="Helvetica"/>
                  <a:cs typeface="Calibri" panose="020F0502020204030204" pitchFamily="34" charset="0"/>
                  <a:sym typeface="Helvetica Light"/>
                </a:rPr>
                <a:t>Informativa dell’Autorità Ambientale</a:t>
              </a: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E083A2A6-9142-4E12-0860-BCCEE819D005}"/>
                </a:ext>
              </a:extLst>
            </p:cNvPr>
            <p:cNvSpPr/>
            <p:nvPr/>
          </p:nvSpPr>
          <p:spPr>
            <a:xfrm>
              <a:off x="648061" y="4522565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508F9DC0-1453-3457-D439-5F661243BEF7}"/>
                </a:ext>
              </a:extLst>
            </p:cNvPr>
            <p:cNvSpPr txBox="1"/>
            <p:nvPr/>
          </p:nvSpPr>
          <p:spPr>
            <a:xfrm>
              <a:off x="628304" y="4361355"/>
              <a:ext cx="366786" cy="646331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10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3CCF200-472F-B13A-0522-68159976E195}"/>
              </a:ext>
            </a:extLst>
          </p:cNvPr>
          <p:cNvGrpSpPr/>
          <p:nvPr/>
        </p:nvGrpSpPr>
        <p:grpSpPr>
          <a:xfrm>
            <a:off x="623847" y="5050987"/>
            <a:ext cx="7904774" cy="369332"/>
            <a:chOff x="602679" y="4898261"/>
            <a:chExt cx="7904774" cy="369332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81FA96DF-D5D3-0F1E-5B26-BB43D6ABFDAF}"/>
                </a:ext>
              </a:extLst>
            </p:cNvPr>
            <p:cNvSpPr>
              <a:spLocks/>
            </p:cNvSpPr>
            <p:nvPr/>
          </p:nvSpPr>
          <p:spPr>
            <a:xfrm>
              <a:off x="839453" y="4956665"/>
              <a:ext cx="7668000" cy="242618"/>
            </a:xfrm>
            <a:prstGeom prst="rect">
              <a:avLst/>
            </a:prstGeom>
            <a:solidFill>
              <a:srgbClr val="154193">
                <a:shade val="30000"/>
                <a:satMod val="115000"/>
              </a:srgb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latin typeface="Helvetica" panose="020B0604020202030204"/>
                  <a:cs typeface="Helvetica" panose="020B0604020202030204"/>
                </a:rPr>
                <a:t>Informativa sulle attività di comunicazione</a:t>
              </a:r>
              <a:endParaRPr lang="it-IT" sz="1300" b="1">
                <a:solidFill>
                  <a:srgbClr val="FFFFFF"/>
                </a:solidFill>
                <a:latin typeface="Helvetica" panose="020B0604020202030204"/>
                <a:cs typeface="Helvetica" panose="020B0604020202030204"/>
                <a:sym typeface="Helvetica Ligh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CBAA934A-0E75-B1AB-5425-126C3274B300}"/>
                </a:ext>
              </a:extLst>
            </p:cNvPr>
            <p:cNvSpPr/>
            <p:nvPr/>
          </p:nvSpPr>
          <p:spPr>
            <a:xfrm>
              <a:off x="645703" y="4920972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1788378D-D1DB-81E8-0670-9F7DF33C3053}"/>
                </a:ext>
              </a:extLst>
            </p:cNvPr>
            <p:cNvSpPr txBox="1"/>
            <p:nvPr/>
          </p:nvSpPr>
          <p:spPr>
            <a:xfrm>
              <a:off x="602679" y="4898261"/>
              <a:ext cx="413320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b="1">
                  <a:latin typeface="Helvetica"/>
                  <a:ea typeface="+mj-ea"/>
                  <a:cs typeface="Helvetica"/>
                  <a:sym typeface="Calibri"/>
                </a:rPr>
                <a:t>11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2C04C34-00CA-0A24-14E7-5632AB704085}"/>
              </a:ext>
            </a:extLst>
          </p:cNvPr>
          <p:cNvGrpSpPr/>
          <p:nvPr/>
        </p:nvGrpSpPr>
        <p:grpSpPr>
          <a:xfrm>
            <a:off x="615380" y="5443695"/>
            <a:ext cx="7913241" cy="369332"/>
            <a:chOff x="594212" y="5307443"/>
            <a:chExt cx="7913241" cy="369332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7F41EFFB-7FB3-0AF9-D86E-3DA7D0EA48F4}"/>
                </a:ext>
              </a:extLst>
            </p:cNvPr>
            <p:cNvSpPr>
              <a:spLocks/>
            </p:cNvSpPr>
            <p:nvPr/>
          </p:nvSpPr>
          <p:spPr>
            <a:xfrm>
              <a:off x="839453" y="5365847"/>
              <a:ext cx="7668000" cy="242618"/>
            </a:xfrm>
            <a:prstGeom prst="rect">
              <a:avLst/>
            </a:prstGeom>
            <a:solidFill>
              <a:srgbClr val="154193">
                <a:shade val="30000"/>
                <a:satMod val="115000"/>
              </a:srgb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latin typeface="Helvetica" panose="020B0604020202030204"/>
                  <a:cs typeface="Helvetica" panose="020B0604020202030204"/>
                </a:rPr>
                <a:t>Varie ed eventuali</a:t>
              </a:r>
              <a:endParaRPr lang="it-IT" sz="1300" b="1">
                <a:solidFill>
                  <a:srgbClr val="FFFFFF"/>
                </a:solidFill>
                <a:latin typeface="Helvetica" panose="020B0604020202030204"/>
                <a:cs typeface="Helvetica" panose="020B0604020202030204"/>
                <a:sym typeface="Helvetica Light"/>
              </a:endParaRPr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EE4DC5CE-6610-D703-27E9-3F7B3353C32C}"/>
                </a:ext>
              </a:extLst>
            </p:cNvPr>
            <p:cNvSpPr/>
            <p:nvPr/>
          </p:nvSpPr>
          <p:spPr>
            <a:xfrm>
              <a:off x="646961" y="5330154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CBF48DAF-B071-F531-88EE-C1B1D44E07E0}"/>
                </a:ext>
              </a:extLst>
            </p:cNvPr>
            <p:cNvSpPr txBox="1"/>
            <p:nvPr/>
          </p:nvSpPr>
          <p:spPr>
            <a:xfrm>
              <a:off x="594212" y="5307443"/>
              <a:ext cx="43277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12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E6E7091-83A2-96C9-0DC5-A1733E2D6EC8}"/>
              </a:ext>
            </a:extLst>
          </p:cNvPr>
          <p:cNvGrpSpPr/>
          <p:nvPr/>
        </p:nvGrpSpPr>
        <p:grpSpPr>
          <a:xfrm>
            <a:off x="632314" y="5836399"/>
            <a:ext cx="7896307" cy="369332"/>
            <a:chOff x="611146" y="5697383"/>
            <a:chExt cx="7896307" cy="369332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9D54ECE5-A882-3C0B-0449-9DA78D06E628}"/>
                </a:ext>
              </a:extLst>
            </p:cNvPr>
            <p:cNvSpPr>
              <a:spLocks/>
            </p:cNvSpPr>
            <p:nvPr/>
          </p:nvSpPr>
          <p:spPr>
            <a:xfrm>
              <a:off x="839453" y="5764254"/>
              <a:ext cx="7668000" cy="242618"/>
            </a:xfrm>
            <a:prstGeom prst="rect">
              <a:avLst/>
            </a:prstGeom>
            <a:solidFill>
              <a:srgbClr val="154193">
                <a:shade val="30000"/>
                <a:satMod val="115000"/>
              </a:srgb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latin typeface="Helvetica" panose="020B0604020202030204"/>
                  <a:cs typeface="Helvetica" panose="020B0604020202030204"/>
                </a:rPr>
                <a:t>Sintesi delle decisioni assunte</a:t>
              </a:r>
              <a:endParaRPr lang="it-IT" sz="1300" b="1">
                <a:solidFill>
                  <a:srgbClr val="FFFFFF"/>
                </a:solidFill>
                <a:latin typeface="Helvetica" panose="020B0604020202030204"/>
                <a:cs typeface="Helvetica" panose="020B0604020202030204"/>
                <a:sym typeface="Helvetica Light"/>
              </a:endParaRPr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783A83A8-D2CC-F595-E664-C56E47E00F7F}"/>
                </a:ext>
              </a:extLst>
            </p:cNvPr>
            <p:cNvSpPr/>
            <p:nvPr/>
          </p:nvSpPr>
          <p:spPr>
            <a:xfrm>
              <a:off x="633837" y="5720094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B7A133A0-EC6F-826A-D68C-BA82F96EDFFB}"/>
                </a:ext>
              </a:extLst>
            </p:cNvPr>
            <p:cNvSpPr txBox="1"/>
            <p:nvPr/>
          </p:nvSpPr>
          <p:spPr>
            <a:xfrm>
              <a:off x="611146" y="5697383"/>
              <a:ext cx="372655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13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5B7F93F0-1912-CFF0-1D48-C472A2B144AA}"/>
              </a:ext>
            </a:extLst>
          </p:cNvPr>
          <p:cNvGrpSpPr/>
          <p:nvPr/>
        </p:nvGrpSpPr>
        <p:grpSpPr>
          <a:xfrm>
            <a:off x="669229" y="3087447"/>
            <a:ext cx="7859392" cy="369332"/>
            <a:chOff x="669229" y="3087447"/>
            <a:chExt cx="7859392" cy="369332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DE09892-8851-F3E6-D961-87356631D890}"/>
                </a:ext>
              </a:extLst>
            </p:cNvPr>
            <p:cNvSpPr>
              <a:spLocks/>
            </p:cNvSpPr>
            <p:nvPr/>
          </p:nvSpPr>
          <p:spPr>
            <a:xfrm>
              <a:off x="860621" y="3145851"/>
              <a:ext cx="7668000" cy="242618"/>
            </a:xfrm>
            <a:prstGeom prst="rect">
              <a:avLst/>
            </a:prstGeom>
            <a:solidFill>
              <a:srgbClr val="02205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solidFill>
                    <a:srgbClr val="FFFFFF"/>
                  </a:solidFill>
                  <a:latin typeface="Helvetica"/>
                  <a:cs typeface="Calibri" panose="020F0502020204030204" pitchFamily="34" charset="0"/>
                  <a:sym typeface="Helvetica Light"/>
                </a:rPr>
                <a:t>Informativa relativa all’individuazione degli interventi prioritari di cui all’art. 4 del DL 60/2024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282CF4E5-F384-91B1-69CF-6EC09F96F389}"/>
                </a:ext>
              </a:extLst>
            </p:cNvPr>
            <p:cNvSpPr/>
            <p:nvPr/>
          </p:nvSpPr>
          <p:spPr>
            <a:xfrm>
              <a:off x="669229" y="3110158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6103445A-99CA-183D-985D-CA97DF4DC46E}"/>
                </a:ext>
              </a:extLst>
            </p:cNvPr>
            <p:cNvSpPr txBox="1"/>
            <p:nvPr/>
          </p:nvSpPr>
          <p:spPr>
            <a:xfrm>
              <a:off x="729345" y="3087447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b="1">
                  <a:latin typeface="Helvetica"/>
                  <a:ea typeface="+mj-ea"/>
                  <a:cs typeface="Helvetica"/>
                  <a:sym typeface="Calibri"/>
                </a:rPr>
                <a:t>6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89903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C93090-82C7-D8CF-D210-59140C4C6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2</a:t>
            </a:fld>
            <a:endParaRPr lang="it-IT"/>
          </a:p>
        </p:txBody>
      </p:sp>
      <p:sp>
        <p:nvSpPr>
          <p:cNvPr id="3" name="CasellaDiTesto 6">
            <a:extLst>
              <a:ext uri="{FF2B5EF4-FFF2-40B4-BE49-F238E27FC236}">
                <a16:creationId xmlns:a16="http://schemas.microsoft.com/office/drawing/2014/main" id="{188CAB56-13BD-67A9-9E87-038E2C7A4604}"/>
              </a:ext>
            </a:extLst>
          </p:cNvPr>
          <p:cNvSpPr txBox="1"/>
          <p:nvPr/>
        </p:nvSpPr>
        <p:spPr>
          <a:xfrm>
            <a:off x="2104854" y="572528"/>
            <a:ext cx="68015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600" b="1">
                <a:solidFill>
                  <a:srgbClr val="086A2E"/>
                </a:solidFill>
                <a:latin typeface="Helvetica" panose="020B0604020202030204" pitchFamily="34" charset="0"/>
              </a:rPr>
              <a:t>Delega degli Organismi Intermedi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0B946E-D891-D464-A14B-508D777B89CD}"/>
              </a:ext>
            </a:extLst>
          </p:cNvPr>
          <p:cNvSpPr txBox="1"/>
          <p:nvPr/>
        </p:nvSpPr>
        <p:spPr>
          <a:xfrm>
            <a:off x="414615" y="1060013"/>
            <a:ext cx="8314770" cy="36056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1200"/>
              </a:spcAft>
              <a:defRPr/>
            </a:pPr>
            <a:r>
              <a:rPr lang="it-IT" sz="1400" kern="100">
                <a:latin typeface="Helvetica" panose="020B0604020202030204"/>
                <a:ea typeface="Calibri" panose="020F0502020204030204" pitchFamily="34" charset="0"/>
                <a:cs typeface="Helvetica" panose="020B0604020202030204"/>
              </a:rPr>
              <a:t>Nell’ambito della Programmazione 2021-2027, ai sensi dell’’art. 71 comma 3 del RDC, è stato individuato quale organismo intermedio Unioncamere Lombardia, al fine di delegare alcuni dei </a:t>
            </a:r>
            <a:r>
              <a:rPr lang="it-IT" sz="1400" b="1" kern="100">
                <a:latin typeface="Helvetica" panose="020B0604020202030204"/>
                <a:ea typeface="Calibri" panose="020F0502020204030204" pitchFamily="34" charset="0"/>
                <a:cs typeface="Helvetica" panose="020B0604020202030204"/>
              </a:rPr>
              <a:t>compiti posti sotto la responsabilità dell’Autorità di Gestione</a:t>
            </a:r>
            <a:r>
              <a:rPr lang="it-IT" sz="1400" kern="100">
                <a:latin typeface="Helvetica" panose="020B0604020202030204"/>
                <a:ea typeface="Calibri" panose="020F0502020204030204" pitchFamily="34" charset="0"/>
                <a:cs typeface="Helvetica" panose="020B0604020202030204"/>
              </a:rPr>
              <a:t>.</a:t>
            </a:r>
          </a:p>
          <a:p>
            <a:pPr algn="just">
              <a:lnSpc>
                <a:spcPct val="130000"/>
              </a:lnSpc>
              <a:spcAft>
                <a:spcPts val="1200"/>
              </a:spcAft>
              <a:defRPr/>
            </a:pPr>
            <a:r>
              <a:rPr lang="it-IT" sz="1400" kern="100">
                <a:latin typeface="Helvetica" panose="020B0604020202030204"/>
                <a:ea typeface="Calibri" panose="020F0502020204030204" pitchFamily="34" charset="0"/>
                <a:cs typeface="Helvetica" panose="020B0604020202030204"/>
              </a:rPr>
              <a:t>Il processo di delega delle funzioni di organismo intermedio a </a:t>
            </a:r>
            <a:r>
              <a:rPr lang="it-IT" sz="1400" b="1" kern="100">
                <a:latin typeface="Helvetica" panose="020B0604020202030204"/>
                <a:ea typeface="Calibri" panose="020F0502020204030204" pitchFamily="34" charset="0"/>
                <a:cs typeface="Helvetica" panose="020B0604020202030204"/>
              </a:rPr>
              <a:t>Unioncamere Lombardia </a:t>
            </a:r>
            <a:r>
              <a:rPr lang="it-IT" sz="1400" kern="100">
                <a:latin typeface="Helvetica" panose="020B0604020202030204"/>
                <a:ea typeface="Calibri" panose="020F0502020204030204" pitchFamily="34" charset="0"/>
                <a:cs typeface="Helvetica" panose="020B0604020202030204"/>
              </a:rPr>
              <a:t>ha previsto nell’ultimo anno:</a:t>
            </a:r>
          </a:p>
          <a:p>
            <a:pPr marL="447675" indent="-447675" algn="just">
              <a:lnSpc>
                <a:spcPct val="130000"/>
              </a:lnSpc>
              <a:spcAft>
                <a:spcPts val="1200"/>
              </a:spcAft>
              <a:defRPr/>
            </a:pPr>
            <a:r>
              <a:rPr lang="it-IT" sz="1400" kern="100">
                <a:latin typeface="Helvetica" panose="020B0604020202030204"/>
                <a:ea typeface="Calibri" panose="020F0502020204030204" pitchFamily="34" charset="0"/>
                <a:cs typeface="Helvetica" panose="020B0604020202030204"/>
              </a:rPr>
              <a:t>	</a:t>
            </a:r>
            <a:r>
              <a:rPr lang="it-IT" sz="1400" b="1" kern="100">
                <a:latin typeface="Helvetica" panose="020B0604020202030204"/>
                <a:ea typeface="Calibri" panose="020F0502020204030204" pitchFamily="34" charset="0"/>
                <a:cs typeface="Helvetica" panose="020B0604020202030204"/>
              </a:rPr>
              <a:t>L’aggiornamento dello Schema di Convenzione </a:t>
            </a:r>
            <a:r>
              <a:rPr lang="it-IT" sz="1400" kern="100">
                <a:latin typeface="Helvetica" panose="020B0604020202030204"/>
                <a:ea typeface="Calibri" panose="020F0502020204030204" pitchFamily="34" charset="0"/>
                <a:cs typeface="Helvetica" panose="020B0604020202030204"/>
              </a:rPr>
              <a:t>tramite l’aggiunta della realizzazione dell’</a:t>
            </a:r>
            <a:r>
              <a:rPr lang="it-IT" sz="1400" b="1" kern="100">
                <a:latin typeface="Helvetica" panose="020B0604020202030204"/>
                <a:ea typeface="Calibri" panose="020F0502020204030204" pitchFamily="34" charset="0"/>
                <a:cs typeface="Helvetica" panose="020B0604020202030204"/>
              </a:rPr>
              <a:t>Azione 2.6.1</a:t>
            </a:r>
            <a:r>
              <a:rPr lang="it-IT" sz="1400" kern="100">
                <a:latin typeface="Helvetica" panose="020B0604020202030204"/>
                <a:ea typeface="Calibri" panose="020F0502020204030204" pitchFamily="34" charset="0"/>
                <a:cs typeface="Helvetica" panose="020B0604020202030204"/>
              </a:rPr>
              <a:t>, oltre alle altre Azioni già previste, e la possibilità di attuare le nuove Azioni relative agli </a:t>
            </a:r>
            <a:r>
              <a:rPr lang="it-IT" sz="1400" b="1" kern="100">
                <a:latin typeface="Helvetica" panose="020B0604020202030204"/>
                <a:ea typeface="Calibri" panose="020F0502020204030204" pitchFamily="34" charset="0"/>
                <a:cs typeface="Helvetica" panose="020B0604020202030204"/>
              </a:rPr>
              <a:t>OS 1.6 e 2.9</a:t>
            </a:r>
            <a:r>
              <a:rPr lang="it-IT" sz="1400" kern="100">
                <a:latin typeface="Helvetica" panose="020B0604020202030204"/>
                <a:ea typeface="Calibri" panose="020F0502020204030204" pitchFamily="34" charset="0"/>
                <a:cs typeface="Helvetica" panose="020B0604020202030204"/>
              </a:rPr>
              <a:t> </a:t>
            </a:r>
            <a:r>
              <a:rPr lang="it-IT" sz="1400" b="1" kern="100">
                <a:latin typeface="Helvetica" panose="020B0604020202030204"/>
                <a:ea typeface="Calibri" panose="020F0502020204030204" pitchFamily="34" charset="0"/>
                <a:cs typeface="Helvetica" panose="020B0604020202030204"/>
              </a:rPr>
              <a:t>STEP </a:t>
            </a:r>
            <a:r>
              <a:rPr lang="it-IT" sz="1400" kern="100">
                <a:latin typeface="Helvetica" panose="020B0604020202030204"/>
                <a:ea typeface="Calibri" panose="020F0502020204030204" pitchFamily="34" charset="0"/>
                <a:cs typeface="Helvetica" panose="020B0604020202030204"/>
              </a:rPr>
              <a:t>(v.3 della Convenzione).</a:t>
            </a:r>
          </a:p>
          <a:p>
            <a:pPr lvl="1" algn="just">
              <a:lnSpc>
                <a:spcPct val="130000"/>
              </a:lnSpc>
              <a:spcAft>
                <a:spcPts val="2400"/>
              </a:spcAft>
              <a:defRPr/>
            </a:pPr>
            <a:r>
              <a:rPr lang="it-IT" sz="1400" kern="100">
                <a:latin typeface="Helvetica" panose="020B0604020202030204"/>
                <a:ea typeface="Calibri" panose="020F0502020204030204" pitchFamily="34" charset="0"/>
                <a:cs typeface="Helvetica" panose="020B0604020202030204"/>
              </a:rPr>
              <a:t>L’</a:t>
            </a:r>
            <a:r>
              <a:rPr lang="it-IT" sz="1400" b="1" kern="100">
                <a:latin typeface="Helvetica" panose="020B0604020202030204"/>
                <a:ea typeface="Calibri" panose="020F0502020204030204" pitchFamily="34" charset="0"/>
                <a:cs typeface="Helvetica" panose="020B0604020202030204"/>
              </a:rPr>
              <a:t>approvazione del Sistema di Gestione e Controllo dell’OI </a:t>
            </a:r>
            <a:r>
              <a:rPr lang="it-IT" sz="1400" kern="100">
                <a:latin typeface="Helvetica" panose="020B0604020202030204"/>
                <a:ea typeface="Calibri" panose="020F0502020204030204" pitchFamily="34" charset="0"/>
                <a:cs typeface="Helvetica" panose="020B0604020202030204"/>
              </a:rPr>
              <a:t>che descrive l’assetto organizzativo-funzionale e le procedure specifiche delegate al fine di realizzare le Azioni delegate.</a:t>
            </a:r>
          </a:p>
        </p:txBody>
      </p:sp>
      <p:pic>
        <p:nvPicPr>
          <p:cNvPr id="5" name="Picture 4" descr="A handshake and a clipboard&#10;&#10;Description automatically generated">
            <a:extLst>
              <a:ext uri="{FF2B5EF4-FFF2-40B4-BE49-F238E27FC236}">
                <a16:creationId xmlns:a16="http://schemas.microsoft.com/office/drawing/2014/main" id="{EFAE5D75-1922-7396-6B4F-723682A56A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457" y="2891044"/>
            <a:ext cx="471056" cy="471056"/>
          </a:xfrm>
          <a:prstGeom prst="rect">
            <a:avLst/>
          </a:prstGeom>
        </p:spPr>
      </p:pic>
      <p:pic>
        <p:nvPicPr>
          <p:cNvPr id="9" name="Picture 8" descr="A close-up of a pen and papers&#10;&#10;Description automatically generated">
            <a:extLst>
              <a:ext uri="{FF2B5EF4-FFF2-40B4-BE49-F238E27FC236}">
                <a16:creationId xmlns:a16="http://schemas.microsoft.com/office/drawing/2014/main" id="{F9743DF1-0866-0691-2160-368B9017F8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496" y="4016511"/>
            <a:ext cx="378978" cy="378978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0CFFD71D-7453-0C14-9CD2-B8360C9108F6}"/>
              </a:ext>
            </a:extLst>
          </p:cNvPr>
          <p:cNvGrpSpPr/>
          <p:nvPr/>
        </p:nvGrpSpPr>
        <p:grpSpPr>
          <a:xfrm>
            <a:off x="365191" y="5279182"/>
            <a:ext cx="8413618" cy="967256"/>
            <a:chOff x="365191" y="4775327"/>
            <a:chExt cx="8413618" cy="967256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D3AADD6-F32D-E12A-23B6-7023B9842F14}"/>
                </a:ext>
              </a:extLst>
            </p:cNvPr>
            <p:cNvSpPr/>
            <p:nvPr/>
          </p:nvSpPr>
          <p:spPr>
            <a:xfrm>
              <a:off x="365191" y="4775327"/>
              <a:ext cx="8413618" cy="967256"/>
            </a:xfrm>
            <a:prstGeom prst="rect">
              <a:avLst/>
            </a:prstGeom>
            <a:solidFill>
              <a:srgbClr val="D3E8C6"/>
            </a:solidFill>
            <a:ln>
              <a:solidFill>
                <a:srgbClr val="009F4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92000" rtlCol="0" anchor="ctr"/>
            <a:lstStyle/>
            <a:p>
              <a:pPr algn="just">
                <a:spcAft>
                  <a:spcPts val="600"/>
                </a:spcAft>
                <a:defRPr/>
              </a:pPr>
              <a:r>
                <a:rPr lang="it-IT" sz="1400" kern="100">
                  <a:solidFill>
                    <a:schemeClr val="tx1"/>
                  </a:solidFill>
                  <a:latin typeface="Helvetica" panose="020B0604020202030204"/>
                  <a:ea typeface="Calibri" panose="020F0502020204030204" pitchFamily="34" charset="0"/>
                  <a:cs typeface="Helvetica" panose="020B0604020202030204"/>
                </a:rPr>
                <a:t>Relativamente al processo di delega delle funzioni di organismo intermedio a </a:t>
              </a:r>
              <a:r>
                <a:rPr lang="it-IT" sz="1400" b="1" kern="100">
                  <a:solidFill>
                    <a:schemeClr val="tx1"/>
                  </a:solidFill>
                  <a:latin typeface="Helvetica" panose="020B0604020202030204"/>
                  <a:ea typeface="Calibri" panose="020F0502020204030204" pitchFamily="34" charset="0"/>
                  <a:cs typeface="Helvetica" panose="020B0604020202030204"/>
                </a:rPr>
                <a:t>Finlombarda</a:t>
              </a:r>
              <a:r>
                <a:rPr lang="it-IT" sz="1400" kern="100">
                  <a:solidFill>
                    <a:schemeClr val="tx1"/>
                  </a:solidFill>
                  <a:latin typeface="Helvetica" panose="020B0604020202030204"/>
                  <a:ea typeface="Calibri" panose="020F0502020204030204" pitchFamily="34" charset="0"/>
                  <a:cs typeface="Helvetica" panose="020B0604020202030204"/>
                </a:rPr>
                <a:t>,</a:t>
              </a:r>
              <a:r>
                <a:rPr lang="it-IT" sz="1400" b="1" kern="100">
                  <a:solidFill>
                    <a:schemeClr val="tx1"/>
                  </a:solidFill>
                  <a:latin typeface="Helvetica" panose="020B0604020202030204"/>
                  <a:ea typeface="Calibri" panose="020F0502020204030204" pitchFamily="34" charset="0"/>
                  <a:cs typeface="Helvetica" panose="020B0604020202030204"/>
                </a:rPr>
                <a:t> </a:t>
              </a:r>
              <a:r>
                <a:rPr lang="it-IT" sz="1400" kern="100">
                  <a:solidFill>
                    <a:schemeClr val="tx1"/>
                  </a:solidFill>
                  <a:latin typeface="Helvetica" panose="020B0604020202030204"/>
                  <a:ea typeface="Calibri" panose="020F0502020204030204" pitchFamily="34" charset="0"/>
                  <a:cs typeface="Helvetica" panose="020B0604020202030204"/>
                </a:rPr>
                <a:t>sono in corso le interlocuzioni al fine di definire gli ultimi aspetti per l’approvazione dello </a:t>
              </a:r>
              <a:r>
                <a:rPr lang="it-IT" sz="1400" b="1" kern="100">
                  <a:solidFill>
                    <a:schemeClr val="tx1"/>
                  </a:solidFill>
                  <a:latin typeface="Helvetica" panose="020B0604020202030204"/>
                  <a:ea typeface="Calibri" panose="020F0502020204030204" pitchFamily="34" charset="0"/>
                  <a:cs typeface="Helvetica" panose="020B0604020202030204"/>
                </a:rPr>
                <a:t>Schema di Convenzione</a:t>
              </a:r>
              <a:r>
                <a:rPr lang="it-IT" sz="1400" kern="100">
                  <a:solidFill>
                    <a:schemeClr val="tx1"/>
                  </a:solidFill>
                  <a:latin typeface="Helvetica" panose="020B0604020202030204"/>
                  <a:ea typeface="Calibri" panose="020F0502020204030204" pitchFamily="34" charset="0"/>
                  <a:cs typeface="Helvetica" panose="020B0604020202030204"/>
                </a:rPr>
                <a:t>.</a:t>
              </a:r>
            </a:p>
          </p:txBody>
        </p:sp>
        <p:pic>
          <p:nvPicPr>
            <p:cNvPr id="12" name="Picture 11" descr="A green arrows pointing to the right&#10;&#10;Description automatically generated">
              <a:extLst>
                <a:ext uri="{FF2B5EF4-FFF2-40B4-BE49-F238E27FC236}">
                  <a16:creationId xmlns:a16="http://schemas.microsoft.com/office/drawing/2014/main" id="{B4146610-C566-DD77-B7F3-A79D04CEB07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0507" y="5067173"/>
              <a:ext cx="369498" cy="369498"/>
            </a:xfrm>
            <a:prstGeom prst="rect">
              <a:avLst/>
            </a:prstGeom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59429871-AF34-6709-5327-81FE6DE5638E}"/>
              </a:ext>
            </a:extLst>
          </p:cNvPr>
          <p:cNvSpPr txBox="1"/>
          <p:nvPr/>
        </p:nvSpPr>
        <p:spPr>
          <a:xfrm>
            <a:off x="414615" y="4634667"/>
            <a:ext cx="8314770" cy="623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1200"/>
              </a:spcAft>
              <a:defRPr/>
            </a:pPr>
            <a:r>
              <a:rPr lang="it-IT" sz="1400" kern="100">
                <a:latin typeface="Helvetica" panose="020B0604020202030204"/>
                <a:ea typeface="Calibri" panose="020F0502020204030204" pitchFamily="34" charset="0"/>
                <a:cs typeface="Helvetica" panose="020B0604020202030204"/>
              </a:rPr>
              <a:t>È inoltre in corso il processo per individuare Finlombarda S.p.A. quale organismo intermedio del Programma.</a:t>
            </a:r>
          </a:p>
        </p:txBody>
      </p:sp>
    </p:spTree>
    <p:extLst>
      <p:ext uri="{BB962C8B-B14F-4D97-AF65-F5344CB8AC3E}">
        <p14:creationId xmlns:p14="http://schemas.microsoft.com/office/powerpoint/2010/main" val="39447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1E9737-A6C3-4CC5-A79B-BEB03FCFF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3</a:t>
            </a:fld>
            <a:endParaRPr lang="it-IT"/>
          </a:p>
        </p:txBody>
      </p:sp>
      <p:sp>
        <p:nvSpPr>
          <p:cNvPr id="3" name="CasellaDiTesto 6">
            <a:extLst>
              <a:ext uri="{FF2B5EF4-FFF2-40B4-BE49-F238E27FC236}">
                <a16:creationId xmlns:a16="http://schemas.microsoft.com/office/drawing/2014/main" id="{E11B715B-6222-0E47-724C-34B5E21B044F}"/>
              </a:ext>
            </a:extLst>
          </p:cNvPr>
          <p:cNvSpPr txBox="1"/>
          <p:nvPr/>
        </p:nvSpPr>
        <p:spPr>
          <a:xfrm>
            <a:off x="2104854" y="572528"/>
            <a:ext cx="68015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600" b="1">
                <a:solidFill>
                  <a:srgbClr val="086A2E"/>
                </a:solidFill>
                <a:latin typeface="Helvetica" panose="020B0604020202030204" pitchFamily="34" charset="0"/>
              </a:rPr>
              <a:t>Agenda</a:t>
            </a:r>
          </a:p>
        </p:txBody>
      </p:sp>
      <p:pic>
        <p:nvPicPr>
          <p:cNvPr id="77" name="Graphic 76" descr="Flip calendar with solid fill">
            <a:extLst>
              <a:ext uri="{FF2B5EF4-FFF2-40B4-BE49-F238E27FC236}">
                <a16:creationId xmlns:a16="http://schemas.microsoft.com/office/drawing/2014/main" id="{612643C5-64EE-88AD-6349-BB4B71E306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50054" y="4644136"/>
            <a:ext cx="356302" cy="3918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BEB9CC1E-2AC4-B536-BD0A-A68F9F39C5E9}"/>
              </a:ext>
            </a:extLst>
          </p:cNvPr>
          <p:cNvGrpSpPr/>
          <p:nvPr/>
        </p:nvGrpSpPr>
        <p:grpSpPr>
          <a:xfrm>
            <a:off x="669229" y="1123907"/>
            <a:ext cx="7859392" cy="369332"/>
            <a:chOff x="648061" y="1273650"/>
            <a:chExt cx="7859392" cy="36933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D64DCF3-0C54-A886-C188-273161F7FE80}"/>
                </a:ext>
              </a:extLst>
            </p:cNvPr>
            <p:cNvSpPr>
              <a:spLocks/>
            </p:cNvSpPr>
            <p:nvPr/>
          </p:nvSpPr>
          <p:spPr>
            <a:xfrm>
              <a:off x="839453" y="1332054"/>
              <a:ext cx="7668000" cy="242618"/>
            </a:xfrm>
            <a:prstGeom prst="rect">
              <a:avLst/>
            </a:prstGeom>
            <a:solidFill>
              <a:srgbClr val="02205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solidFill>
                    <a:srgbClr val="FFFFFF"/>
                  </a:solidFill>
                  <a:latin typeface="Helvetica"/>
                  <a:cs typeface="Calibri" panose="020F0502020204030204" pitchFamily="34" charset="0"/>
                  <a:sym typeface="Helvetica Light"/>
                </a:rPr>
                <a:t>Approvazione Ordine del Giorno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DC256D4-D0F0-97EC-8757-D43AF3770965}"/>
                </a:ext>
              </a:extLst>
            </p:cNvPr>
            <p:cNvSpPr/>
            <p:nvPr/>
          </p:nvSpPr>
          <p:spPr>
            <a:xfrm>
              <a:off x="648061" y="1296361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044C474-6DF3-5346-F402-3077976194C1}"/>
                </a:ext>
              </a:extLst>
            </p:cNvPr>
            <p:cNvSpPr txBox="1"/>
            <p:nvPr/>
          </p:nvSpPr>
          <p:spPr>
            <a:xfrm>
              <a:off x="708177" y="1273650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1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B7FADC2C-58A8-BDB0-8B80-CEAAE395F202}"/>
              </a:ext>
            </a:extLst>
          </p:cNvPr>
          <p:cNvGrpSpPr/>
          <p:nvPr/>
        </p:nvGrpSpPr>
        <p:grpSpPr>
          <a:xfrm>
            <a:off x="669229" y="1516615"/>
            <a:ext cx="7859392" cy="369332"/>
            <a:chOff x="648061" y="1675808"/>
            <a:chExt cx="7859392" cy="369332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CBB2BCE-06B4-BB1F-D5A8-81EE570117C9}"/>
                </a:ext>
              </a:extLst>
            </p:cNvPr>
            <p:cNvSpPr>
              <a:spLocks/>
            </p:cNvSpPr>
            <p:nvPr/>
          </p:nvSpPr>
          <p:spPr>
            <a:xfrm>
              <a:off x="839453" y="1682865"/>
              <a:ext cx="7668000" cy="355218"/>
            </a:xfrm>
            <a:prstGeom prst="rect">
              <a:avLst/>
            </a:prstGeom>
            <a:solidFill>
              <a:srgbClr val="02205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120" b="1">
                  <a:solidFill>
                    <a:srgbClr val="FFFFFF"/>
                  </a:solidFill>
                  <a:latin typeface="Helvetica"/>
                  <a:cs typeface="Calibri" panose="020F0502020204030204" pitchFamily="34" charset="0"/>
                  <a:sym typeface="Helvetica Light"/>
                </a:rPr>
                <a:t>Approvazione dei criteri per la selezione delle operazioni relativi alle Azioni 2.1.1, 2.1.4, 2.2.1, 2.3.1, 1.6.1, 1.6.2, 2.9.1, 2.9.2 e all’Obiettivo specifico 5.2</a:t>
              </a: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B652EAF6-2EF9-C751-7E27-040C41CDE925}"/>
                </a:ext>
              </a:extLst>
            </p:cNvPr>
            <p:cNvSpPr/>
            <p:nvPr/>
          </p:nvSpPr>
          <p:spPr>
            <a:xfrm>
              <a:off x="648061" y="1698519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C9E1FB57-0739-DC05-9195-61A1FB868815}"/>
                </a:ext>
              </a:extLst>
            </p:cNvPr>
            <p:cNvSpPr txBox="1"/>
            <p:nvPr/>
          </p:nvSpPr>
          <p:spPr>
            <a:xfrm>
              <a:off x="708177" y="1675808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2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A1C0C59B-E9EE-8629-9154-FBF9D6335BC1}"/>
              </a:ext>
            </a:extLst>
          </p:cNvPr>
          <p:cNvGrpSpPr/>
          <p:nvPr/>
        </p:nvGrpSpPr>
        <p:grpSpPr>
          <a:xfrm>
            <a:off x="669229" y="1909323"/>
            <a:ext cx="7859392" cy="369332"/>
            <a:chOff x="669229" y="1909323"/>
            <a:chExt cx="7859392" cy="369332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F1CFF56-9AD5-BB19-F919-8664F9389B1E}"/>
                </a:ext>
              </a:extLst>
            </p:cNvPr>
            <p:cNvSpPr>
              <a:spLocks/>
            </p:cNvSpPr>
            <p:nvPr/>
          </p:nvSpPr>
          <p:spPr>
            <a:xfrm>
              <a:off x="860621" y="1967727"/>
              <a:ext cx="7668000" cy="242618"/>
            </a:xfrm>
            <a:prstGeom prst="rect">
              <a:avLst/>
            </a:prstGeom>
            <a:solidFill>
              <a:srgbClr val="02205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solidFill>
                    <a:srgbClr val="FFFFFF"/>
                  </a:solidFill>
                  <a:latin typeface="Helvetica"/>
                  <a:cs typeface="Calibri" panose="020F0502020204030204" pitchFamily="34" charset="0"/>
                  <a:sym typeface="Helvetica Light"/>
                </a:rPr>
                <a:t>Informativa sullo stato di avanzamento del Programma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BFE291E1-A125-BAF1-BD0E-3917150AD1B0}"/>
                </a:ext>
              </a:extLst>
            </p:cNvPr>
            <p:cNvSpPr/>
            <p:nvPr/>
          </p:nvSpPr>
          <p:spPr>
            <a:xfrm>
              <a:off x="669229" y="1932034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F22AE2A5-5736-F5CF-644E-DCAAC2817396}"/>
                </a:ext>
              </a:extLst>
            </p:cNvPr>
            <p:cNvSpPr txBox="1"/>
            <p:nvPr/>
          </p:nvSpPr>
          <p:spPr>
            <a:xfrm>
              <a:off x="729345" y="1909323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3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5AF348F-2CB9-836E-B46F-695F2F833B27}"/>
              </a:ext>
            </a:extLst>
          </p:cNvPr>
          <p:cNvGrpSpPr/>
          <p:nvPr/>
        </p:nvGrpSpPr>
        <p:grpSpPr>
          <a:xfrm>
            <a:off x="669229" y="2302031"/>
            <a:ext cx="7859392" cy="369332"/>
            <a:chOff x="648061" y="2479646"/>
            <a:chExt cx="7859392" cy="369332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C5A2AF81-1F36-9551-1180-A0801AD0C38A}"/>
                </a:ext>
              </a:extLst>
            </p:cNvPr>
            <p:cNvSpPr>
              <a:spLocks/>
            </p:cNvSpPr>
            <p:nvPr/>
          </p:nvSpPr>
          <p:spPr>
            <a:xfrm>
              <a:off x="839453" y="2538050"/>
              <a:ext cx="7668000" cy="242618"/>
            </a:xfrm>
            <a:prstGeom prst="rect">
              <a:avLst/>
            </a:prstGeom>
            <a:solidFill>
              <a:srgbClr val="154193">
                <a:shade val="30000"/>
                <a:satMod val="115000"/>
              </a:srgb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kumimoji="0" lang="it-IT" sz="13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"/>
                  <a:cs typeface="Calibri" panose="020F0502020204030204" pitchFamily="34" charset="0"/>
                  <a:sym typeface="Helvetica Light"/>
                </a:rPr>
                <a:t>Informativa sulle iniziative di attuazione del PR (a cura delle DDGG interessate)</a:t>
              </a: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EDC35C30-D43A-9CA1-92F2-201DFA2AAE04}"/>
                </a:ext>
              </a:extLst>
            </p:cNvPr>
            <p:cNvSpPr/>
            <p:nvPr/>
          </p:nvSpPr>
          <p:spPr>
            <a:xfrm>
              <a:off x="648061" y="2502357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BD21FF5D-A6AB-2235-7B6C-27ABBAD555BC}"/>
                </a:ext>
              </a:extLst>
            </p:cNvPr>
            <p:cNvSpPr txBox="1"/>
            <p:nvPr/>
          </p:nvSpPr>
          <p:spPr>
            <a:xfrm>
              <a:off x="708177" y="2479646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b="1">
                  <a:latin typeface="Helvetica"/>
                  <a:ea typeface="+mj-ea"/>
                  <a:cs typeface="Helvetica"/>
                  <a:sym typeface="Calibri"/>
                </a:rPr>
                <a:t>4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BCB2807-0905-7A07-8FD2-09551DFB1C6C}"/>
              </a:ext>
            </a:extLst>
          </p:cNvPr>
          <p:cNvGrpSpPr/>
          <p:nvPr/>
        </p:nvGrpSpPr>
        <p:grpSpPr>
          <a:xfrm>
            <a:off x="669229" y="2694739"/>
            <a:ext cx="7859392" cy="369332"/>
            <a:chOff x="648061" y="2886984"/>
            <a:chExt cx="7859392" cy="36933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5839F95-57C1-CB0B-9483-BC23AEC9B088}"/>
                </a:ext>
              </a:extLst>
            </p:cNvPr>
            <p:cNvGrpSpPr/>
            <p:nvPr/>
          </p:nvGrpSpPr>
          <p:grpSpPr>
            <a:xfrm>
              <a:off x="648061" y="2909695"/>
              <a:ext cx="7859392" cy="323911"/>
              <a:chOff x="648061" y="2909695"/>
              <a:chExt cx="7859392" cy="323911"/>
            </a:xfrm>
          </p:grpSpPr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A109D043-767B-18D7-44A3-3B386F972ED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39453" y="2945388"/>
                <a:ext cx="7668000" cy="242618"/>
              </a:xfrm>
              <a:prstGeom prst="rect">
                <a:avLst/>
              </a:prstGeom>
              <a:solidFill>
                <a:srgbClr val="154193">
                  <a:shade val="30000"/>
                  <a:satMod val="115000"/>
                </a:srgb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0665" tIns="50665" rIns="50665" bIns="50665" numCol="1" spcCol="1270" anchor="ctr" anchorCtr="0">
                <a:noAutofit/>
              </a:bodyPr>
              <a:lstStyle/>
              <a:p>
                <a:pPr marL="252000" lvl="1"/>
                <a:r>
                  <a:rPr lang="it-IT" sz="1300" b="1">
                    <a:solidFill>
                      <a:srgbClr val="FFFFFF"/>
                    </a:solidFill>
                    <a:latin typeface="Helvetica"/>
                    <a:cs typeface="Calibri" panose="020F0502020204030204" pitchFamily="34" charset="0"/>
                    <a:sym typeface="Helvetica Light"/>
                  </a:rPr>
                  <a:t>Informativa sugli esiti e seguiti dell’adesione alla Piattaforma STEP</a:t>
                </a:r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E18ABCF6-11F8-17CF-9029-93A2A2F24381}"/>
                  </a:ext>
                </a:extLst>
              </p:cNvPr>
              <p:cNvSpPr/>
              <p:nvPr/>
            </p:nvSpPr>
            <p:spPr>
              <a:xfrm>
                <a:off x="648061" y="2909695"/>
                <a:ext cx="327273" cy="323911"/>
              </a:xfrm>
              <a:prstGeom prst="ellipse">
                <a:avLst/>
              </a:prstGeom>
              <a:solidFill>
                <a:schemeClr val="bg1"/>
              </a:solidFill>
              <a:ln w="34925" cap="flat">
                <a:solidFill>
                  <a:srgbClr val="022059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20" tIns="45720" rIns="45720" bIns="45720" numCol="1" spcCol="38100" rtlCol="0" anchor="ctr">
                <a:spAutoFit/>
              </a:bodyPr>
              <a:lstStyle/>
              <a:p>
                <a:pPr marL="0" marR="0" lvl="0" indent="0" algn="l" defTabSz="4572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endParaRPr>
              </a:p>
            </p:txBody>
          </p:sp>
        </p:grp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750C2CF7-B80D-F46E-8DCE-D4FF00978D1E}"/>
                </a:ext>
              </a:extLst>
            </p:cNvPr>
            <p:cNvSpPr txBox="1"/>
            <p:nvPr/>
          </p:nvSpPr>
          <p:spPr>
            <a:xfrm>
              <a:off x="708177" y="2886984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b="1">
                  <a:latin typeface="Helvetica"/>
                  <a:ea typeface="+mj-ea"/>
                  <a:cs typeface="Helvetica"/>
                  <a:sym typeface="Calibri"/>
                </a:rPr>
                <a:t>5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52CBD56E-9B60-0324-723B-98CA2387B8D5}"/>
              </a:ext>
            </a:extLst>
          </p:cNvPr>
          <p:cNvGrpSpPr/>
          <p:nvPr/>
        </p:nvGrpSpPr>
        <p:grpSpPr>
          <a:xfrm>
            <a:off x="669229" y="3480155"/>
            <a:ext cx="7859392" cy="369332"/>
            <a:chOff x="669229" y="3480155"/>
            <a:chExt cx="7859392" cy="369332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1855C48E-4D77-1A9D-BB82-D923DBDEBFD1}"/>
                </a:ext>
              </a:extLst>
            </p:cNvPr>
            <p:cNvSpPr>
              <a:spLocks/>
            </p:cNvSpPr>
            <p:nvPr/>
          </p:nvSpPr>
          <p:spPr>
            <a:xfrm>
              <a:off x="860621" y="3538559"/>
              <a:ext cx="7668000" cy="242618"/>
            </a:xfrm>
            <a:prstGeom prst="rect">
              <a:avLst/>
            </a:prstGeom>
            <a:solidFill>
              <a:srgbClr val="02205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solidFill>
                    <a:srgbClr val="FFFFFF"/>
                  </a:solidFill>
                  <a:latin typeface="Helvetica"/>
                  <a:cs typeface="Calibri" panose="020F0502020204030204" pitchFamily="34" charset="0"/>
                  <a:sym typeface="Helvetica Light"/>
                </a:rPr>
                <a:t>Informativa in merito all’aggiornamento del SIGECO del PR FESR 2021/2027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A055F3A9-A439-BCDE-86B5-CA14C3237F8C}"/>
                </a:ext>
              </a:extLst>
            </p:cNvPr>
            <p:cNvSpPr/>
            <p:nvPr/>
          </p:nvSpPr>
          <p:spPr>
            <a:xfrm>
              <a:off x="669229" y="3502866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A3CE855D-72D1-04D8-9D86-AD5C2B72A6B1}"/>
                </a:ext>
              </a:extLst>
            </p:cNvPr>
            <p:cNvSpPr txBox="1"/>
            <p:nvPr/>
          </p:nvSpPr>
          <p:spPr>
            <a:xfrm>
              <a:off x="729345" y="3480155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7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E7AC63C-BEC3-F2CD-65DC-D710D0C60549}"/>
              </a:ext>
            </a:extLst>
          </p:cNvPr>
          <p:cNvGrpSpPr/>
          <p:nvPr/>
        </p:nvGrpSpPr>
        <p:grpSpPr>
          <a:xfrm>
            <a:off x="669229" y="3872863"/>
            <a:ext cx="7859392" cy="369332"/>
            <a:chOff x="669229" y="3872863"/>
            <a:chExt cx="7859392" cy="369332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A93FF584-E388-76D4-A1AD-C3697450A310}"/>
                </a:ext>
              </a:extLst>
            </p:cNvPr>
            <p:cNvSpPr>
              <a:spLocks/>
            </p:cNvSpPr>
            <p:nvPr/>
          </p:nvSpPr>
          <p:spPr>
            <a:xfrm>
              <a:off x="860621" y="3931267"/>
              <a:ext cx="7668000" cy="242618"/>
            </a:xfrm>
            <a:prstGeom prst="rect">
              <a:avLst/>
            </a:prstGeom>
            <a:solidFill>
              <a:srgbClr val="02205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kumimoji="0" lang="it-IT" sz="13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"/>
                  <a:cs typeface="Calibri" panose="020F0502020204030204" pitchFamily="34" charset="0"/>
                  <a:sym typeface="Helvetica Light"/>
                </a:rPr>
                <a:t>Informativa dell’Autorità di Audit</a:t>
              </a: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D1EC810-97E6-E46D-1D0E-6946ED526C98}"/>
                </a:ext>
              </a:extLst>
            </p:cNvPr>
            <p:cNvSpPr/>
            <p:nvPr/>
          </p:nvSpPr>
          <p:spPr>
            <a:xfrm>
              <a:off x="669229" y="3895574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86522FA5-D248-6574-6525-ABF52666FD77}"/>
                </a:ext>
              </a:extLst>
            </p:cNvPr>
            <p:cNvSpPr txBox="1"/>
            <p:nvPr/>
          </p:nvSpPr>
          <p:spPr>
            <a:xfrm>
              <a:off x="729345" y="3872863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8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9A1012F-6D37-C915-13E4-34C45092807F}"/>
              </a:ext>
            </a:extLst>
          </p:cNvPr>
          <p:cNvGrpSpPr/>
          <p:nvPr/>
        </p:nvGrpSpPr>
        <p:grpSpPr>
          <a:xfrm>
            <a:off x="669229" y="4265571"/>
            <a:ext cx="7859392" cy="369332"/>
            <a:chOff x="648061" y="4092980"/>
            <a:chExt cx="7859392" cy="369332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0805126E-5134-371F-7329-D7FEB27A61B0}"/>
                </a:ext>
              </a:extLst>
            </p:cNvPr>
            <p:cNvSpPr>
              <a:spLocks/>
            </p:cNvSpPr>
            <p:nvPr/>
          </p:nvSpPr>
          <p:spPr>
            <a:xfrm>
              <a:off x="839453" y="4151384"/>
              <a:ext cx="7668000" cy="242618"/>
            </a:xfrm>
            <a:prstGeom prst="rect">
              <a:avLst/>
            </a:prstGeom>
            <a:solidFill>
              <a:srgbClr val="02205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solidFill>
                    <a:srgbClr val="FFFFFF"/>
                  </a:solidFill>
                  <a:latin typeface="Helvetica"/>
                  <a:cs typeface="Calibri" panose="020F0502020204030204" pitchFamily="34" charset="0"/>
                  <a:sym typeface="Helvetica Light"/>
                </a:rPr>
                <a:t>Informativa sul processo di delega degli Organismi intermedi</a:t>
              </a: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55C349E6-0ABC-E629-B3A6-7F4D923C2BE3}"/>
                </a:ext>
              </a:extLst>
            </p:cNvPr>
            <p:cNvSpPr/>
            <p:nvPr/>
          </p:nvSpPr>
          <p:spPr>
            <a:xfrm>
              <a:off x="648061" y="4115691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CA4BB75E-26A8-2E7E-41B5-A3A86E84CE39}"/>
                </a:ext>
              </a:extLst>
            </p:cNvPr>
            <p:cNvSpPr txBox="1"/>
            <p:nvPr/>
          </p:nvSpPr>
          <p:spPr>
            <a:xfrm>
              <a:off x="708177" y="4092980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9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BEE3A8ED-258B-FCBA-1D31-768DC3C34159}"/>
              </a:ext>
            </a:extLst>
          </p:cNvPr>
          <p:cNvGrpSpPr/>
          <p:nvPr/>
        </p:nvGrpSpPr>
        <p:grpSpPr>
          <a:xfrm>
            <a:off x="647114" y="4520917"/>
            <a:ext cx="7881507" cy="646331"/>
            <a:chOff x="647114" y="4520917"/>
            <a:chExt cx="7881507" cy="646331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94CF442B-6136-02C0-13FE-7963C2E4A7E7}"/>
                </a:ext>
              </a:extLst>
            </p:cNvPr>
            <p:cNvSpPr>
              <a:spLocks/>
            </p:cNvSpPr>
            <p:nvPr/>
          </p:nvSpPr>
          <p:spPr>
            <a:xfrm>
              <a:off x="860621" y="4716683"/>
              <a:ext cx="7668000" cy="242618"/>
            </a:xfrm>
            <a:prstGeom prst="rect">
              <a:avLst/>
            </a:prstGeom>
            <a:solidFill>
              <a:srgbClr val="96B0DE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solidFill>
                    <a:srgbClr val="FFFFFF"/>
                  </a:solidFill>
                  <a:latin typeface="Helvetica"/>
                  <a:cs typeface="Calibri" panose="020F0502020204030204" pitchFamily="34" charset="0"/>
                  <a:sym typeface="Helvetica Light"/>
                </a:rPr>
                <a:t>Informativa dell’Autorità Ambientale</a:t>
              </a: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E083A2A6-9142-4E12-0860-BCCEE819D005}"/>
                </a:ext>
              </a:extLst>
            </p:cNvPr>
            <p:cNvSpPr/>
            <p:nvPr/>
          </p:nvSpPr>
          <p:spPr>
            <a:xfrm>
              <a:off x="666871" y="4682127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96B0DE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508F9DC0-1453-3457-D439-5F661243BEF7}"/>
                </a:ext>
              </a:extLst>
            </p:cNvPr>
            <p:cNvSpPr txBox="1"/>
            <p:nvPr/>
          </p:nvSpPr>
          <p:spPr>
            <a:xfrm>
              <a:off x="647114" y="4520917"/>
              <a:ext cx="366786" cy="646331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10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3CCF200-472F-B13A-0522-68159976E195}"/>
              </a:ext>
            </a:extLst>
          </p:cNvPr>
          <p:cNvGrpSpPr/>
          <p:nvPr/>
        </p:nvGrpSpPr>
        <p:grpSpPr>
          <a:xfrm>
            <a:off x="623847" y="5050987"/>
            <a:ext cx="7904774" cy="369332"/>
            <a:chOff x="602679" y="4898261"/>
            <a:chExt cx="7904774" cy="369332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81FA96DF-D5D3-0F1E-5B26-BB43D6ABFDAF}"/>
                </a:ext>
              </a:extLst>
            </p:cNvPr>
            <p:cNvSpPr>
              <a:spLocks/>
            </p:cNvSpPr>
            <p:nvPr/>
          </p:nvSpPr>
          <p:spPr>
            <a:xfrm>
              <a:off x="839453" y="4956665"/>
              <a:ext cx="7668000" cy="242618"/>
            </a:xfrm>
            <a:prstGeom prst="rect">
              <a:avLst/>
            </a:prstGeom>
            <a:solidFill>
              <a:srgbClr val="154193">
                <a:shade val="30000"/>
                <a:satMod val="115000"/>
              </a:srgb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latin typeface="Helvetica" panose="020B0604020202030204"/>
                  <a:cs typeface="Helvetica" panose="020B0604020202030204"/>
                </a:rPr>
                <a:t>Informativa sulle attività di comunicazione</a:t>
              </a:r>
              <a:endParaRPr lang="it-IT" sz="1300" b="1">
                <a:solidFill>
                  <a:srgbClr val="FFFFFF"/>
                </a:solidFill>
                <a:latin typeface="Helvetica" panose="020B0604020202030204"/>
                <a:cs typeface="Helvetica" panose="020B0604020202030204"/>
                <a:sym typeface="Helvetica Ligh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CBAA934A-0E75-B1AB-5425-126C3274B300}"/>
                </a:ext>
              </a:extLst>
            </p:cNvPr>
            <p:cNvSpPr/>
            <p:nvPr/>
          </p:nvSpPr>
          <p:spPr>
            <a:xfrm>
              <a:off x="645703" y="4920972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1788378D-D1DB-81E8-0670-9F7DF33C3053}"/>
                </a:ext>
              </a:extLst>
            </p:cNvPr>
            <p:cNvSpPr txBox="1"/>
            <p:nvPr/>
          </p:nvSpPr>
          <p:spPr>
            <a:xfrm>
              <a:off x="602679" y="4898261"/>
              <a:ext cx="413320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b="1">
                  <a:latin typeface="Helvetica"/>
                  <a:ea typeface="+mj-ea"/>
                  <a:cs typeface="Helvetica"/>
                  <a:sym typeface="Calibri"/>
                </a:rPr>
                <a:t>11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2C04C34-00CA-0A24-14E7-5632AB704085}"/>
              </a:ext>
            </a:extLst>
          </p:cNvPr>
          <p:cNvGrpSpPr/>
          <p:nvPr/>
        </p:nvGrpSpPr>
        <p:grpSpPr>
          <a:xfrm>
            <a:off x="615380" y="5443695"/>
            <a:ext cx="7913241" cy="369332"/>
            <a:chOff x="594212" y="5307443"/>
            <a:chExt cx="7913241" cy="369332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7F41EFFB-7FB3-0AF9-D86E-3DA7D0EA48F4}"/>
                </a:ext>
              </a:extLst>
            </p:cNvPr>
            <p:cNvSpPr>
              <a:spLocks/>
            </p:cNvSpPr>
            <p:nvPr/>
          </p:nvSpPr>
          <p:spPr>
            <a:xfrm>
              <a:off x="839453" y="5365847"/>
              <a:ext cx="7668000" cy="242618"/>
            </a:xfrm>
            <a:prstGeom prst="rect">
              <a:avLst/>
            </a:prstGeom>
            <a:solidFill>
              <a:srgbClr val="154193">
                <a:shade val="30000"/>
                <a:satMod val="115000"/>
              </a:srgb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latin typeface="Helvetica" panose="020B0604020202030204"/>
                  <a:cs typeface="Helvetica" panose="020B0604020202030204"/>
                </a:rPr>
                <a:t>Varie ed eventuali</a:t>
              </a:r>
              <a:endParaRPr lang="it-IT" sz="1300" b="1">
                <a:solidFill>
                  <a:srgbClr val="FFFFFF"/>
                </a:solidFill>
                <a:latin typeface="Helvetica" panose="020B0604020202030204"/>
                <a:cs typeface="Helvetica" panose="020B0604020202030204"/>
                <a:sym typeface="Helvetica Light"/>
              </a:endParaRPr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EE4DC5CE-6610-D703-27E9-3F7B3353C32C}"/>
                </a:ext>
              </a:extLst>
            </p:cNvPr>
            <p:cNvSpPr/>
            <p:nvPr/>
          </p:nvSpPr>
          <p:spPr>
            <a:xfrm>
              <a:off x="646961" y="5330154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CBF48DAF-B071-F531-88EE-C1B1D44E07E0}"/>
                </a:ext>
              </a:extLst>
            </p:cNvPr>
            <p:cNvSpPr txBox="1"/>
            <p:nvPr/>
          </p:nvSpPr>
          <p:spPr>
            <a:xfrm>
              <a:off x="594212" y="5307443"/>
              <a:ext cx="43277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12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E6E7091-83A2-96C9-0DC5-A1733E2D6EC8}"/>
              </a:ext>
            </a:extLst>
          </p:cNvPr>
          <p:cNvGrpSpPr/>
          <p:nvPr/>
        </p:nvGrpSpPr>
        <p:grpSpPr>
          <a:xfrm>
            <a:off x="632314" y="5836399"/>
            <a:ext cx="7896307" cy="369332"/>
            <a:chOff x="611146" y="5697383"/>
            <a:chExt cx="7896307" cy="369332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9D54ECE5-A882-3C0B-0449-9DA78D06E628}"/>
                </a:ext>
              </a:extLst>
            </p:cNvPr>
            <p:cNvSpPr>
              <a:spLocks/>
            </p:cNvSpPr>
            <p:nvPr/>
          </p:nvSpPr>
          <p:spPr>
            <a:xfrm>
              <a:off x="839453" y="5764254"/>
              <a:ext cx="7668000" cy="242618"/>
            </a:xfrm>
            <a:prstGeom prst="rect">
              <a:avLst/>
            </a:prstGeom>
            <a:solidFill>
              <a:srgbClr val="154193">
                <a:shade val="30000"/>
                <a:satMod val="115000"/>
              </a:srgb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latin typeface="Helvetica" panose="020B0604020202030204"/>
                  <a:cs typeface="Helvetica" panose="020B0604020202030204"/>
                </a:rPr>
                <a:t>Sintesi delle decisioni assunte</a:t>
              </a:r>
              <a:endParaRPr lang="it-IT" sz="1300" b="1">
                <a:solidFill>
                  <a:srgbClr val="FFFFFF"/>
                </a:solidFill>
                <a:latin typeface="Helvetica" panose="020B0604020202030204"/>
                <a:cs typeface="Helvetica" panose="020B0604020202030204"/>
                <a:sym typeface="Helvetica Light"/>
              </a:endParaRPr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783A83A8-D2CC-F595-E664-C56E47E00F7F}"/>
                </a:ext>
              </a:extLst>
            </p:cNvPr>
            <p:cNvSpPr/>
            <p:nvPr/>
          </p:nvSpPr>
          <p:spPr>
            <a:xfrm>
              <a:off x="633837" y="5720094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B7A133A0-EC6F-826A-D68C-BA82F96EDFFB}"/>
                </a:ext>
              </a:extLst>
            </p:cNvPr>
            <p:cNvSpPr txBox="1"/>
            <p:nvPr/>
          </p:nvSpPr>
          <p:spPr>
            <a:xfrm>
              <a:off x="611146" y="5697383"/>
              <a:ext cx="372655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13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5B7F93F0-1912-CFF0-1D48-C472A2B144AA}"/>
              </a:ext>
            </a:extLst>
          </p:cNvPr>
          <p:cNvGrpSpPr/>
          <p:nvPr/>
        </p:nvGrpSpPr>
        <p:grpSpPr>
          <a:xfrm>
            <a:off x="669229" y="3087447"/>
            <a:ext cx="7859392" cy="369332"/>
            <a:chOff x="669229" y="3087447"/>
            <a:chExt cx="7859392" cy="369332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DE09892-8851-F3E6-D961-87356631D890}"/>
                </a:ext>
              </a:extLst>
            </p:cNvPr>
            <p:cNvSpPr>
              <a:spLocks/>
            </p:cNvSpPr>
            <p:nvPr/>
          </p:nvSpPr>
          <p:spPr>
            <a:xfrm>
              <a:off x="860621" y="3145851"/>
              <a:ext cx="7668000" cy="242618"/>
            </a:xfrm>
            <a:prstGeom prst="rect">
              <a:avLst/>
            </a:prstGeom>
            <a:solidFill>
              <a:srgbClr val="02205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solidFill>
                    <a:srgbClr val="FFFFFF"/>
                  </a:solidFill>
                  <a:latin typeface="Helvetica"/>
                  <a:cs typeface="Calibri" panose="020F0502020204030204" pitchFamily="34" charset="0"/>
                  <a:sym typeface="Helvetica Light"/>
                </a:rPr>
                <a:t>Informativa relativa all’individuazione degli interventi prioritari di cui all’art. 4 del DL 60/2024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282CF4E5-F384-91B1-69CF-6EC09F96F389}"/>
                </a:ext>
              </a:extLst>
            </p:cNvPr>
            <p:cNvSpPr/>
            <p:nvPr/>
          </p:nvSpPr>
          <p:spPr>
            <a:xfrm>
              <a:off x="669229" y="3110158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6103445A-99CA-183D-985D-CA97DF4DC46E}"/>
                </a:ext>
              </a:extLst>
            </p:cNvPr>
            <p:cNvSpPr txBox="1"/>
            <p:nvPr/>
          </p:nvSpPr>
          <p:spPr>
            <a:xfrm>
              <a:off x="729345" y="3087447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b="1">
                  <a:latin typeface="Helvetica"/>
                  <a:ea typeface="+mj-ea"/>
                  <a:cs typeface="Helvetica"/>
                  <a:sym typeface="Calibri"/>
                </a:rPr>
                <a:t>6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4837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AFD4874A5F7E46B13E671E24A12586" ma:contentTypeVersion="4" ma:contentTypeDescription="Create a new document." ma:contentTypeScope="" ma:versionID="1eb03e169b4b5edccaee71266295e22d">
  <xsd:schema xmlns:xsd="http://www.w3.org/2001/XMLSchema" xmlns:xs="http://www.w3.org/2001/XMLSchema" xmlns:p="http://schemas.microsoft.com/office/2006/metadata/properties" xmlns:ns2="44ff71e5-9f0b-44da-be08-0f8381b44744" targetNamespace="http://schemas.microsoft.com/office/2006/metadata/properties" ma:root="true" ma:fieldsID="ab015963bf36023260213439bebc1cc1" ns2:_="">
    <xsd:import namespace="44ff71e5-9f0b-44da-be08-0f8381b447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ff71e5-9f0b-44da-be08-0f8381b447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1E4F2A-E95F-4407-8500-F4E0FC66D2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18A6CE-D889-4958-9D8A-18EAA21FFD90}">
  <ds:schemaRefs>
    <ds:schemaRef ds:uri="http://schemas.microsoft.com/office/2006/metadata/properties"/>
    <ds:schemaRef ds:uri="http://purl.org/dc/elements/1.1/"/>
    <ds:schemaRef ds:uri="http://purl.org/dc/terms/"/>
    <ds:schemaRef ds:uri="44ff71e5-9f0b-44da-be08-0f8381b44744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DB6AA72-5676-4A1A-99D4-4CC9818F4B35}">
  <ds:schemaRefs>
    <ds:schemaRef ds:uri="44ff71e5-9f0b-44da-be08-0f8381b4474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444</Words>
  <Application>Microsoft Office PowerPoint</Application>
  <PresentationFormat>Presentazione su schermo (4:3)</PresentationFormat>
  <Paragraphs>65</Paragraphs>
  <Slides>3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Office Theme</vt:lpstr>
      <vt:lpstr>Presentazione standard di PowerPoint</vt:lpstr>
      <vt:lpstr>Presentazione standard di PowerPoint</vt:lpstr>
      <vt:lpstr>Presentazione standard di PowerPoint</vt:lpstr>
    </vt:vector>
  </TitlesOfParts>
  <Company>***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COMITATO DI SORVEGLIANZA PR FESR 2021-2027</dc:title>
  <dc:creator>***</dc:creator>
  <cp:lastModifiedBy>Giorgio Pier Luigi Bocca</cp:lastModifiedBy>
  <cp:revision>7</cp:revision>
  <dcterms:created xsi:type="dcterms:W3CDTF">2022-09-05T08:24:22Z</dcterms:created>
  <dcterms:modified xsi:type="dcterms:W3CDTF">2024-10-24T06:50:30Z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0x010100C0AFD4874A5F7E46B13E671E24A12586</vt:lpwstr>
  </property>
</Properties>
</file>