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modernComment_494_FE92A6A3.xml" ContentType="application/vnd.ms-powerpoint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4"/>
    <p:sldMasterId id="2147483702" r:id="rId5"/>
  </p:sldMasterIdLst>
  <p:notesMasterIdLst>
    <p:notesMasterId r:id="rId27"/>
  </p:notesMasterIdLst>
  <p:sldIdLst>
    <p:sldId id="295" r:id="rId6"/>
    <p:sldId id="1177" r:id="rId7"/>
    <p:sldId id="1167" r:id="rId8"/>
    <p:sldId id="1178" r:id="rId9"/>
    <p:sldId id="1115" r:id="rId10"/>
    <p:sldId id="1161" r:id="rId11"/>
    <p:sldId id="1108" r:id="rId12"/>
    <p:sldId id="297" r:id="rId13"/>
    <p:sldId id="296" r:id="rId14"/>
    <p:sldId id="1168" r:id="rId15"/>
    <p:sldId id="1162" r:id="rId16"/>
    <p:sldId id="1163" r:id="rId17"/>
    <p:sldId id="1169" r:id="rId18"/>
    <p:sldId id="1170" r:id="rId19"/>
    <p:sldId id="1172" r:id="rId20"/>
    <p:sldId id="1173" r:id="rId21"/>
    <p:sldId id="1171" r:id="rId22"/>
    <p:sldId id="1174" r:id="rId23"/>
    <p:sldId id="1175" r:id="rId24"/>
    <p:sldId id="280" r:id="rId25"/>
    <p:sldId id="266" r:id="rId26"/>
  </p:sldIdLst>
  <p:sldSz cx="9144000" cy="5143500" type="screen16x9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1307" userDrawn="1">
          <p15:clr>
            <a:srgbClr val="A4A3A4"/>
          </p15:clr>
        </p15:guide>
        <p15:guide id="3" userDrawn="1">
          <p15:clr>
            <a:srgbClr val="A4A3A4"/>
          </p15:clr>
        </p15:guide>
        <p15:guide id="4" orient="horz" pos="1663" userDrawn="1">
          <p15:clr>
            <a:srgbClr val="A4A3A4"/>
          </p15:clr>
        </p15:guide>
        <p15:guide id="5" pos="4214" userDrawn="1">
          <p15:clr>
            <a:srgbClr val="A4A3A4"/>
          </p15:clr>
        </p15:guide>
        <p15:guide id="6" orient="horz" pos="2376" userDrawn="1">
          <p15:clr>
            <a:srgbClr val="A4A3A4"/>
          </p15:clr>
        </p15:guide>
        <p15:guide id="7" orient="horz" pos="634" userDrawn="1">
          <p15:clr>
            <a:srgbClr val="A4A3A4"/>
          </p15:clr>
        </p15:guide>
        <p15:guide id="8" pos="784" userDrawn="1">
          <p15:clr>
            <a:srgbClr val="A4A3A4"/>
          </p15:clr>
        </p15:guide>
        <p15:guide id="9" orient="horz" pos="1508" userDrawn="1">
          <p15:clr>
            <a:srgbClr val="A4A3A4"/>
          </p15:clr>
        </p15:guide>
        <p15:guide id="10" orient="horz" pos="114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CA27E28-CF56-28A2-3F12-8850F2023787}" name="User03" initials="User03" userId="User03" providerId="None"/>
  <p188:author id="{41064689-1CE8-7899-383E-66D5D29E6A69}" name="User100" initials="U100" userId="User100" providerId="None"/>
  <p188:author id="{71411CE8-B472-A49A-3D73-546234571ED2}" name="Silvia Madia" initials="SM" userId="S::silvia_madia@regione.lombardia.it::79aff4b0-5094-4639-927c-6111eee3780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DEE2"/>
    <a:srgbClr val="1B9583"/>
    <a:srgbClr val="CCE7E3"/>
    <a:srgbClr val="DEF0E5"/>
    <a:srgbClr val="76988F"/>
    <a:srgbClr val="007239"/>
    <a:srgbClr val="FFFFFF"/>
    <a:srgbClr val="CCDDD9"/>
    <a:srgbClr val="097138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467" autoAdjust="0"/>
  </p:normalViewPr>
  <p:slideViewPr>
    <p:cSldViewPr snapToGrid="0">
      <p:cViewPr varScale="1">
        <p:scale>
          <a:sx n="99" d="100"/>
          <a:sy n="99" d="100"/>
        </p:scale>
        <p:origin x="994" y="72"/>
      </p:cViewPr>
      <p:guideLst>
        <p:guide orient="horz" pos="1307"/>
        <p:guide/>
        <p:guide orient="horz" pos="1663"/>
        <p:guide pos="4214"/>
        <p:guide orient="horz" pos="2376"/>
        <p:guide orient="horz" pos="634"/>
        <p:guide pos="784"/>
        <p:guide orient="horz" pos="1508"/>
        <p:guide orient="horz" pos="11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21669315333889"/>
          <c:y val="3.2840058571431595E-2"/>
          <c:w val="0.73767496429182911"/>
          <c:h val="0.881457261731505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BEE2CB"/>
            </a:solidFill>
            <a:ln w="19050">
              <a:solidFill>
                <a:srgbClr val="007836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Missione 5</c:v>
                </c:pt>
                <c:pt idx="1">
                  <c:v>Missione 4</c:v>
                </c:pt>
                <c:pt idx="2">
                  <c:v>Missione 2</c:v>
                </c:pt>
                <c:pt idx="3">
                  <c:v>Missione 1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6.12</c:v>
                </c:pt>
                <c:pt idx="1">
                  <c:v>1.51</c:v>
                </c:pt>
                <c:pt idx="2">
                  <c:v>8.24</c:v>
                </c:pt>
                <c:pt idx="3">
                  <c:v>1.32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D9-4638-9503-704AF545FE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axId val="1325734447"/>
        <c:axId val="1702099663"/>
      </c:barChart>
      <c:catAx>
        <c:axId val="13257344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it-IT"/>
          </a:p>
        </c:txPr>
        <c:crossAx val="1702099663"/>
        <c:crosses val="autoZero"/>
        <c:auto val="1"/>
        <c:lblAlgn val="ctr"/>
        <c:lblOffset val="1000"/>
        <c:tickLblSkip val="1"/>
        <c:tickMarkSkip val="100"/>
        <c:noMultiLvlLbl val="0"/>
      </c:catAx>
      <c:valAx>
        <c:axId val="1702099663"/>
        <c:scaling>
          <c:orientation val="minMax"/>
          <c:max val="9"/>
        </c:scaling>
        <c:delete val="1"/>
        <c:axPos val="b"/>
        <c:numFmt formatCode="#,##0.00\ &quot;€&quot;" sourceLinked="0"/>
        <c:majorTickMark val="none"/>
        <c:minorTickMark val="none"/>
        <c:tickLblPos val="nextTo"/>
        <c:crossAx val="13257344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9050">
      <a:solidFill>
        <a:schemeClr val="bg1"/>
      </a:solidFill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494_FE92A6A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9A4F98F-CF27-4FF7-BB7A-8CC41206B960}" authorId="{71411CE8-B472-A49A-3D73-546234571ED2}" created="2024-10-14T06:30:22.90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271023779" sldId="1172"/>
      <ac:spMk id="20" creationId="{BA8F7667-EBA8-00C5-DA80-8FED510F6246}"/>
      <ac:txMk cp="225" len="29">
        <ac:context len="307" hash="2055262790"/>
      </ac:txMk>
    </ac:txMkLst>
    <p188:pos x="2981789" y="1438665"/>
    <p188:txBody>
      <a:bodyPr/>
      <a:lstStyle/>
      <a:p>
        <a:r>
          <a:rPr lang="it-IT"/>
          <a:t>Si tratta di bonifiche</a:t>
        </a:r>
      </a:p>
    </p188:txBody>
  </p188:cm>
</p188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0.05656</cdr:x>
      <cdr:y>0.59323</cdr:y>
    </cdr:from>
    <cdr:to>
      <cdr:x>0.26671</cdr:x>
      <cdr:y>0.66447</cdr:y>
    </cdr:to>
    <cdr:sp macro="" textlink="">
      <cdr:nvSpPr>
        <cdr:cNvPr id="2" name="TextBox 8">
          <a:extLst xmlns:a="http://schemas.openxmlformats.org/drawingml/2006/main">
            <a:ext uri="{FF2B5EF4-FFF2-40B4-BE49-F238E27FC236}">
              <a16:creationId xmlns:a16="http://schemas.microsoft.com/office/drawing/2014/main" id="{150EBCD0-2329-8F92-DF23-BFDF588903D4}"/>
            </a:ext>
          </a:extLst>
        </cdr:cNvPr>
        <cdr:cNvSpPr txBox="1"/>
      </cdr:nvSpPr>
      <cdr:spPr>
        <a:xfrm xmlns:a="http://schemas.openxmlformats.org/drawingml/2006/main">
          <a:off x="412795" y="1794052"/>
          <a:ext cx="1533731" cy="2154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>
          <a:noFill/>
          <a:prstDash val="solid"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800" i="1" dirty="0">
              <a:cs typeface="Calibri" panose="020F0502020204030204" pitchFamily="34" charset="0"/>
            </a:rPr>
            <a:t>Istruzione</a:t>
          </a:r>
          <a:r>
            <a:rPr lang="it-IT" sz="800" i="1" dirty="0"/>
            <a:t> e ricerca</a:t>
          </a:r>
        </a:p>
      </cdr:txBody>
    </cdr:sp>
  </cdr:relSizeAnchor>
  <cdr:relSizeAnchor xmlns:cdr="http://schemas.openxmlformats.org/drawingml/2006/chartDrawing">
    <cdr:from>
      <cdr:x>0.04953</cdr:x>
      <cdr:y>0.36946</cdr:y>
    </cdr:from>
    <cdr:to>
      <cdr:x>0.27374</cdr:x>
      <cdr:y>0.4814</cdr:y>
    </cdr:to>
    <cdr:sp macro="" textlink="">
      <cdr:nvSpPr>
        <cdr:cNvPr id="4" name="TextBox 8">
          <a:extLst xmlns:a="http://schemas.openxmlformats.org/drawingml/2006/main">
            <a:ext uri="{FF2B5EF4-FFF2-40B4-BE49-F238E27FC236}">
              <a16:creationId xmlns:a16="http://schemas.microsoft.com/office/drawing/2014/main" id="{150EBCD0-2329-8F92-DF23-BFDF588903D4}"/>
            </a:ext>
          </a:extLst>
        </cdr:cNvPr>
        <cdr:cNvSpPr txBox="1"/>
      </cdr:nvSpPr>
      <cdr:spPr>
        <a:xfrm xmlns:a="http://schemas.openxmlformats.org/drawingml/2006/main">
          <a:off x="361488" y="1117319"/>
          <a:ext cx="1636344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>
          <a:noFill/>
          <a:prstDash val="solid"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800" i="1" dirty="0">
              <a:cs typeface="Calibri" panose="020F0502020204030204" pitchFamily="34" charset="0"/>
            </a:rPr>
            <a:t>Rivoluzione verde e transizione ecologica</a:t>
          </a:r>
        </a:p>
      </cdr:txBody>
    </cdr:sp>
  </cdr:relSizeAnchor>
  <cdr:relSizeAnchor xmlns:cdr="http://schemas.openxmlformats.org/drawingml/2006/chartDrawing">
    <cdr:from>
      <cdr:x>0.05362</cdr:x>
      <cdr:y>0.14603</cdr:y>
    </cdr:from>
    <cdr:to>
      <cdr:x>0.26966</cdr:x>
      <cdr:y>0.25798</cdr:y>
    </cdr:to>
    <cdr:sp macro="" textlink="">
      <cdr:nvSpPr>
        <cdr:cNvPr id="5" name="TextBox 8">
          <a:extLst xmlns:a="http://schemas.openxmlformats.org/drawingml/2006/main">
            <a:ext uri="{FF2B5EF4-FFF2-40B4-BE49-F238E27FC236}">
              <a16:creationId xmlns:a16="http://schemas.microsoft.com/office/drawing/2014/main" id="{150EBCD0-2329-8F92-DF23-BFDF588903D4}"/>
            </a:ext>
          </a:extLst>
        </cdr:cNvPr>
        <cdr:cNvSpPr txBox="1"/>
      </cdr:nvSpPr>
      <cdr:spPr>
        <a:xfrm xmlns:a="http://schemas.openxmlformats.org/drawingml/2006/main">
          <a:off x="391301" y="441630"/>
          <a:ext cx="1576718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>
          <a:noFill/>
          <a:prstDash val="solid"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800" i="1" dirty="0">
              <a:cs typeface="Calibri" panose="020F0502020204030204" pitchFamily="34" charset="0"/>
            </a:rPr>
            <a:t>Digitalizzazione, innovazione, competitività, cultura e turismo</a:t>
          </a:r>
        </a:p>
      </cdr:txBody>
    </cdr:sp>
  </cdr:relSizeAnchor>
  <cdr:relSizeAnchor xmlns:cdr="http://schemas.openxmlformats.org/drawingml/2006/chartDrawing">
    <cdr:from>
      <cdr:x>0.05657</cdr:x>
      <cdr:y>0.81331</cdr:y>
    </cdr:from>
    <cdr:to>
      <cdr:x>0.26671</cdr:x>
      <cdr:y>0.88455</cdr:y>
    </cdr:to>
    <cdr:sp macro="" textlink="">
      <cdr:nvSpPr>
        <cdr:cNvPr id="6" name="TextBox 8">
          <a:extLst xmlns:a="http://schemas.openxmlformats.org/drawingml/2006/main">
            <a:ext uri="{FF2B5EF4-FFF2-40B4-BE49-F238E27FC236}">
              <a16:creationId xmlns:a16="http://schemas.microsoft.com/office/drawing/2014/main" id="{150EBCD0-2329-8F92-DF23-BFDF588903D4}"/>
            </a:ext>
          </a:extLst>
        </cdr:cNvPr>
        <cdr:cNvSpPr txBox="1"/>
      </cdr:nvSpPr>
      <cdr:spPr>
        <a:xfrm xmlns:a="http://schemas.openxmlformats.org/drawingml/2006/main">
          <a:off x="412832" y="2459628"/>
          <a:ext cx="1533657" cy="2154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>
          <a:noFill/>
          <a:prstDash val="solid"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800" i="1" dirty="0">
              <a:cs typeface="Calibri" panose="020F0502020204030204" pitchFamily="34" charset="0"/>
            </a:rPr>
            <a:t>Inclusione e coesione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493BF-8B9D-D444-B8E1-F3B8CF9AE3F1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BBA6A-2424-814B-A196-1DBC8A3AE5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4032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BBA6A-2424-814B-A196-1DBC8A3AE57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9915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BBA6A-2424-814B-A196-1DBC8A3AE57B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2429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BBA6A-2424-814B-A196-1DBC8A3AE57B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5086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BBA6A-2424-814B-A196-1DBC8A3AE57B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5101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BBA6A-2424-814B-A196-1DBC8A3AE57B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0723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BBA6A-2424-814B-A196-1DBC8A3AE57B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76908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BBA6A-2424-814B-A196-1DBC8A3AE57B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90528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BBA6A-2424-814B-A196-1DBC8A3AE57B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11978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BBA6A-2424-814B-A196-1DBC8A3AE57B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17746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BBA6A-2424-814B-A196-1DBC8A3AE57B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205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BBA6A-2424-814B-A196-1DBC8A3AE57B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8163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27D01-6F5B-4FD0-A999-2E25F9B0AB8B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28918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BBA6A-2424-814B-A196-1DBC8A3AE57B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7301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27D01-6F5B-4FD0-A999-2E25F9B0AB8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797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27D01-6F5B-4FD0-A999-2E25F9B0AB8B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2017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27D01-6F5B-4FD0-A999-2E25F9B0AB8B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7741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27D01-6F5B-4FD0-A999-2E25F9B0AB8B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6180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27D01-6F5B-4FD0-A999-2E25F9B0AB8B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0392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BBA6A-2424-814B-A196-1DBC8A3AE57B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5592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BBA6A-2424-814B-A196-1DBC8A3AE57B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718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1_cover_senza_immag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Immagine che contiene Elementi grafici, arte, creatività, design&#10;&#10;Descrizione generata automaticamente con attendibilità media">
            <a:extLst>
              <a:ext uri="{FF2B5EF4-FFF2-40B4-BE49-F238E27FC236}">
                <a16:creationId xmlns:a16="http://schemas.microsoft.com/office/drawing/2014/main" id="{3BAF8911-78C4-D634-7A92-E2570787C6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9F5B7B7-05F6-B140-9D7C-C932BB4AB0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842507"/>
            <a:ext cx="5040000" cy="454762"/>
          </a:xfrm>
        </p:spPr>
        <p:txBody>
          <a:bodyPr>
            <a:noAutofit/>
          </a:bodyPr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it-IT"/>
              <a:t>Titolo della Presentazione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14ACDBA-BEF4-1746-8707-D483628BE6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2438" y="3668532"/>
            <a:ext cx="2133600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229CCB80-A20E-7D4D-BAB1-2BD8528003A9}" type="datetime4">
              <a:rPr lang="it-IT" smtClean="0"/>
              <a:pPr/>
              <a:t>23 ottobre 2024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3E35F066-A880-0949-932D-77B770C10E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025" y="2399083"/>
            <a:ext cx="5040000" cy="736003"/>
          </a:xfrm>
        </p:spPr>
        <p:txBody>
          <a:bodyPr>
            <a:no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r>
              <a:rPr lang="it-IT"/>
              <a:t>Sottotitolo della Presentazione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2AABDA3B-A331-8A47-B62E-83079A9AC71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2438" y="3377939"/>
            <a:ext cx="2224087" cy="317500"/>
          </a:xfrm>
        </p:spPr>
        <p:txBody>
          <a:bodyPr tIns="0" rIns="0" bIns="0" anchor="b">
            <a:normAutofit/>
          </a:bodyPr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it-IT"/>
              <a:t>Luogo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B58BC58-7AA7-BCEC-A558-3702B432F1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8278" y="346213"/>
            <a:ext cx="4556493" cy="47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08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72B8283-F383-764C-BEF3-A49B5106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DD3B5D0D-5468-1E4B-9ED3-DD0E1C2C6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" name="Segnaposto testo 10">
            <a:extLst>
              <a:ext uri="{FF2B5EF4-FFF2-40B4-BE49-F238E27FC236}">
                <a16:creationId xmlns:a16="http://schemas.microsoft.com/office/drawing/2014/main" id="{11914E5D-D88E-CD41-BCAA-D787580B0E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8313" y="772457"/>
            <a:ext cx="4883150" cy="398463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it-IT"/>
              <a:t>Spazio Sottotitolo</a:t>
            </a:r>
          </a:p>
        </p:txBody>
      </p:sp>
      <p:sp>
        <p:nvSpPr>
          <p:cNvPr id="2" name="Segnaposto data 2">
            <a:extLst>
              <a:ext uri="{FF2B5EF4-FFF2-40B4-BE49-F238E27FC236}">
                <a16:creationId xmlns:a16="http://schemas.microsoft.com/office/drawing/2014/main" id="{D1CF3B87-5363-D8ED-DA2C-DE53C27A4A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11014" y="4826897"/>
            <a:ext cx="912336" cy="273844"/>
          </a:xfrm>
          <a:prstGeom prst="rect">
            <a:avLst/>
          </a:prstGeom>
        </p:spPr>
        <p:txBody>
          <a:bodyPr/>
          <a:lstStyle>
            <a:lvl1pPr>
              <a:defRPr sz="680">
                <a:solidFill>
                  <a:schemeClr val="tx1"/>
                </a:solidFill>
              </a:defRPr>
            </a:lvl1pPr>
          </a:lstStyle>
          <a:p>
            <a:fld id="{DBDE2CB3-2695-C34B-8AC6-A10943221B01}" type="datetime4">
              <a:rPr lang="it-IT" smtClean="0"/>
              <a:pPr/>
              <a:t>23 ottobre 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40514EB-CD4D-61C7-253A-C06A4A006B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23350" y="4826897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680">
                <a:solidFill>
                  <a:schemeClr val="tx1"/>
                </a:solidFill>
              </a:defRPr>
            </a:lvl1pPr>
          </a:lstStyle>
          <a:p>
            <a:r>
              <a:rPr lang="it-IT"/>
              <a:t>Spazio per il titolo della presentazione</a:t>
            </a:r>
          </a:p>
        </p:txBody>
      </p:sp>
    </p:spTree>
    <p:extLst>
      <p:ext uri="{BB962C8B-B14F-4D97-AF65-F5344CB8AC3E}">
        <p14:creationId xmlns:p14="http://schemas.microsoft.com/office/powerpoint/2010/main" val="579267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  <p15:guide id="3" pos="2812">
          <p15:clr>
            <a:srgbClr val="FBAE40"/>
          </p15:clr>
        </p15:guide>
        <p15:guide id="4" pos="294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96E205C9-A3CC-E04A-9985-FC5734258A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9144000" cy="47339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008F079-9669-B94E-8526-A555DA44788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D5800D3-D706-5708-52D8-2683D4EE6F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11014" y="4826897"/>
            <a:ext cx="912336" cy="273844"/>
          </a:xfrm>
          <a:prstGeom prst="rect">
            <a:avLst/>
          </a:prstGeom>
        </p:spPr>
        <p:txBody>
          <a:bodyPr/>
          <a:lstStyle>
            <a:lvl1pPr>
              <a:defRPr sz="680">
                <a:solidFill>
                  <a:schemeClr val="tx1"/>
                </a:solidFill>
              </a:defRPr>
            </a:lvl1pPr>
          </a:lstStyle>
          <a:p>
            <a:fld id="{DBDE2CB3-2695-C34B-8AC6-A10943221B01}" type="datetime4">
              <a:rPr lang="it-IT" smtClean="0"/>
              <a:pPr/>
              <a:t>23 ottobre 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B845171-E9BD-E36C-784E-0DD943A5C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23350" y="4826897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680">
                <a:solidFill>
                  <a:schemeClr val="tx1"/>
                </a:solidFill>
              </a:defRPr>
            </a:lvl1pPr>
          </a:lstStyle>
          <a:p>
            <a:r>
              <a:rPr lang="it-IT"/>
              <a:t>Spazio per il titolo della presentazione</a:t>
            </a:r>
          </a:p>
        </p:txBody>
      </p:sp>
    </p:spTree>
    <p:extLst>
      <p:ext uri="{BB962C8B-B14F-4D97-AF65-F5344CB8AC3E}">
        <p14:creationId xmlns:p14="http://schemas.microsoft.com/office/powerpoint/2010/main" val="3832984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  <p15:guide id="3" pos="2812">
          <p15:clr>
            <a:srgbClr val="FBAE40"/>
          </p15:clr>
        </p15:guide>
        <p15:guide id="4" pos="2948">
          <p15:clr>
            <a:srgbClr val="FBAE40"/>
          </p15:clr>
        </p15:guide>
        <p15:guide id="5" orient="horz" pos="304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1_cover_con_immagine-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Immagine che contiene edificio, aria aperta, Edificio commerciale, finestra&#10;&#10;Descrizione generata automaticamente">
            <a:extLst>
              <a:ext uri="{FF2B5EF4-FFF2-40B4-BE49-F238E27FC236}">
                <a16:creationId xmlns:a16="http://schemas.microsoft.com/office/drawing/2014/main" id="{49650A37-C061-ED7D-59FF-13C7039C90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0849" b="18400"/>
          <a:stretch/>
        </p:blipFill>
        <p:spPr>
          <a:xfrm>
            <a:off x="3097197" y="0"/>
            <a:ext cx="6046803" cy="5143500"/>
          </a:xfrm>
          <a:prstGeom prst="rect">
            <a:avLst/>
          </a:prstGeom>
        </p:spPr>
      </p:pic>
      <p:pic>
        <p:nvPicPr>
          <p:cNvPr id="5" name="Immagine 4" descr="Immagine che contiene Elementi grafici, arte&#10;&#10;Descrizione generata automaticamente">
            <a:extLst>
              <a:ext uri="{FF2B5EF4-FFF2-40B4-BE49-F238E27FC236}">
                <a16:creationId xmlns:a16="http://schemas.microsoft.com/office/drawing/2014/main" id="{7905EA8B-A1CC-9211-6632-3D67046858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9F5B7B7-05F6-B140-9D7C-C932BB4AB0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842507"/>
            <a:ext cx="5040000" cy="454762"/>
          </a:xfrm>
        </p:spPr>
        <p:txBody>
          <a:bodyPr>
            <a:noAutofit/>
          </a:bodyPr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it-IT"/>
              <a:t>Titolo della Presentazione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14ACDBA-BEF4-1746-8707-D483628BE6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2438" y="3668532"/>
            <a:ext cx="2133600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229CCB80-A20E-7D4D-BAB1-2BD8528003A9}" type="datetime4">
              <a:rPr lang="it-IT" smtClean="0"/>
              <a:pPr/>
              <a:t>23 ottobre 2024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3E35F066-A880-0949-932D-77B770C10E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025" y="2399083"/>
            <a:ext cx="5040000" cy="736003"/>
          </a:xfrm>
        </p:spPr>
        <p:txBody>
          <a:bodyPr>
            <a:no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r>
              <a:rPr lang="it-IT"/>
              <a:t>Sottotitolo della Presentazione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2AABDA3B-A331-8A47-B62E-83079A9AC71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2438" y="3377939"/>
            <a:ext cx="2224087" cy="317500"/>
          </a:xfrm>
        </p:spPr>
        <p:txBody>
          <a:bodyPr tIns="0" rIns="0" bIns="0" anchor="b">
            <a:normAutofit/>
          </a:bodyPr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it-IT"/>
              <a:t>Luogo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617F5EB-FD9B-FFF6-D026-00E92538793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8278" y="346213"/>
            <a:ext cx="4556493" cy="47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19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1_cover_con_immagine-B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Elementi grafici, arte&#10;&#10;Descrizione generata automaticamente">
            <a:extLst>
              <a:ext uri="{FF2B5EF4-FFF2-40B4-BE49-F238E27FC236}">
                <a16:creationId xmlns:a16="http://schemas.microsoft.com/office/drawing/2014/main" id="{B90D862E-0A67-7CD7-00C1-EC29D239F8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9F5B7B7-05F6-B140-9D7C-C932BB4AB0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842507"/>
            <a:ext cx="5040000" cy="454762"/>
          </a:xfrm>
        </p:spPr>
        <p:txBody>
          <a:bodyPr>
            <a:noAutofit/>
          </a:bodyPr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it-IT"/>
              <a:t>Titolo della Presentazione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14ACDBA-BEF4-1746-8707-D483628BE6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2438" y="3668532"/>
            <a:ext cx="2133600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229CCB80-A20E-7D4D-BAB1-2BD8528003A9}" type="datetime4">
              <a:rPr lang="it-IT" smtClean="0"/>
              <a:pPr/>
              <a:t>23 ottobre 2024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3E35F066-A880-0949-932D-77B770C10E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025" y="2399083"/>
            <a:ext cx="5040000" cy="736003"/>
          </a:xfrm>
        </p:spPr>
        <p:txBody>
          <a:bodyPr>
            <a:no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r>
              <a:rPr lang="it-IT"/>
              <a:t>Sottotitolo della Presentazione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2AABDA3B-A331-8A47-B62E-83079A9AC71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2438" y="3377939"/>
            <a:ext cx="2224087" cy="317500"/>
          </a:xfrm>
        </p:spPr>
        <p:txBody>
          <a:bodyPr tIns="0" rIns="0" bIns="0" anchor="b">
            <a:normAutofit/>
          </a:bodyPr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it-IT"/>
              <a:t>Luogo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C091CC9-826D-DB4D-D9D0-E988C903E5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8278" y="346213"/>
            <a:ext cx="4556493" cy="47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64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io_neutro_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nero, Elementi grafici, bianco e nero, arte&#10;&#10;Descrizione generata automaticamente">
            <a:extLst>
              <a:ext uri="{FF2B5EF4-FFF2-40B4-BE49-F238E27FC236}">
                <a16:creationId xmlns:a16="http://schemas.microsoft.com/office/drawing/2014/main" id="{5BF0B1F4-0DD3-DB7D-D39F-1E131C7DC8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62512" y="0"/>
            <a:ext cx="4281488" cy="5143500"/>
          </a:xfrm>
          <a:prstGeom prst="rect">
            <a:avLst/>
          </a:prstGeom>
        </p:spPr>
      </p:pic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A1A3A089-3317-3144-92C3-52B6519629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592651"/>
            <a:ext cx="2081213" cy="429338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</a:lstStyle>
          <a:p>
            <a:r>
              <a:rPr lang="it-IT"/>
              <a:t>00</a:t>
            </a:r>
          </a:p>
        </p:txBody>
      </p:sp>
      <p:sp>
        <p:nvSpPr>
          <p:cNvPr id="6" name="Segnaposto data 2">
            <a:extLst>
              <a:ext uri="{FF2B5EF4-FFF2-40B4-BE49-F238E27FC236}">
                <a16:creationId xmlns:a16="http://schemas.microsoft.com/office/drawing/2014/main" id="{1E9BF24D-6B8E-D614-5ABA-04DD88C800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11014" y="4826897"/>
            <a:ext cx="91233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DE2CB3-2695-C34B-8AC6-A10943221B01}" type="datetime4">
              <a:rPr lang="it-IT" smtClean="0"/>
              <a:pPr/>
              <a:t>23 ottobre 2024</a:t>
            </a:fld>
            <a:endParaRPr lang="it-IT"/>
          </a:p>
        </p:txBody>
      </p: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9A09FEDF-6F8E-E34B-43C5-2196816A3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23350" y="4826897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Spazio per il titolo della presentazione</a:t>
            </a:r>
          </a:p>
        </p:txBody>
      </p:sp>
      <p:sp>
        <p:nvSpPr>
          <p:cNvPr id="8" name="Segnaposto numero diapositiva 4">
            <a:extLst>
              <a:ext uri="{FF2B5EF4-FFF2-40B4-BE49-F238E27FC236}">
                <a16:creationId xmlns:a16="http://schemas.microsoft.com/office/drawing/2014/main" id="{B31B8824-FA7D-1DCD-3BC6-1AC7F1335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4804" y="4840032"/>
            <a:ext cx="371996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25C678E-4F8A-3F41-9C87-B58FCDFA044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D3C83BD2-89E8-CF99-75C8-8BAB0C3611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037542"/>
            <a:ext cx="7020000" cy="1080000"/>
          </a:xfrm>
        </p:spPr>
        <p:txBody>
          <a:bodyPr anchor="t">
            <a:normAutofit/>
          </a:bodyPr>
          <a:lstStyle>
            <a:lvl1pPr algn="l">
              <a:defRPr sz="2200">
                <a:solidFill>
                  <a:schemeClr val="bg2"/>
                </a:solidFill>
              </a:defRPr>
            </a:lvl1pPr>
          </a:lstStyle>
          <a:p>
            <a:r>
              <a:rPr lang="it-IT"/>
              <a:t>Titolo del Divisorio - Generale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65787E5-32D6-36C9-94F0-E68A61E237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7555" y="4750602"/>
            <a:ext cx="3599645" cy="37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26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usur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Elementi grafici, arte, creatività, design&#10;&#10;Descrizione generata automaticamente con attendibilità media">
            <a:extLst>
              <a:ext uri="{FF2B5EF4-FFF2-40B4-BE49-F238E27FC236}">
                <a16:creationId xmlns:a16="http://schemas.microsoft.com/office/drawing/2014/main" id="{E44DF7E8-E0F0-65EF-1A93-5BDA6E8DBD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FEFB372-C975-042C-236C-4EB87F3BA2B7}"/>
              </a:ext>
            </a:extLst>
          </p:cNvPr>
          <p:cNvSpPr txBox="1"/>
          <p:nvPr userDrawn="1"/>
        </p:nvSpPr>
        <p:spPr>
          <a:xfrm>
            <a:off x="457200" y="1876806"/>
            <a:ext cx="3072809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2500" b="1">
                <a:solidFill>
                  <a:schemeClr val="bg1"/>
                </a:solidFill>
                <a:latin typeface="+mj-lt"/>
              </a:rPr>
              <a:t>Grazie.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5B8DAC3-78CB-77C8-5900-2DD978E635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8278" y="346213"/>
            <a:ext cx="4556493" cy="47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72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7946-8E69-4443-B107-23393DEF3C08}" type="datetimeFigureOut">
              <a:rPr lang="it-IT" smtClean="0"/>
              <a:t>23/10/2024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050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ola c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72B8283-F383-764C-BEF3-A49B5106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3" name="Segnaposto contenuto 12">
            <a:extLst>
              <a:ext uri="{FF2B5EF4-FFF2-40B4-BE49-F238E27FC236}">
                <a16:creationId xmlns:a16="http://schemas.microsoft.com/office/drawing/2014/main" id="{C3F81581-1F0F-A645-B943-AC93B4A185F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8313" y="1416050"/>
            <a:ext cx="6984000" cy="3135313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26B568C8-C48B-7745-9138-EA5FC0311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7239"/>
                </a:solidFill>
                <a:effectLst/>
                <a:uLnTx/>
                <a:uFillTx/>
                <a:latin typeface="Helvetica" panose="020B0604020202030204" pitchFamily="34" charset="0"/>
                <a:ea typeface="+mn-ea"/>
                <a:cs typeface="+mn-cs"/>
              </a:rPr>
            </a:br>
            <a:b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7239"/>
                </a:solidFill>
                <a:effectLst/>
                <a:uLnTx/>
                <a:uFillTx/>
                <a:latin typeface="Helvetica" panose="020B0604020202030204" pitchFamily="34" charset="0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7239"/>
                </a:solidFill>
                <a:effectLst/>
                <a:uLnTx/>
                <a:uFillTx/>
                <a:latin typeface="Helvetica" panose="020B0604020202030204" pitchFamily="34" charset="0"/>
                <a:ea typeface="+mn-ea"/>
                <a:cs typeface="+mn-cs"/>
              </a:rPr>
              <a:t>Titolo</a:t>
            </a:r>
            <a:b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7239"/>
                </a:solidFill>
                <a:effectLst/>
                <a:uLnTx/>
                <a:uFillTx/>
                <a:latin typeface="Helvetica" panose="020B0604020202030204" pitchFamily="34" charset="0"/>
                <a:ea typeface="+mn-ea"/>
                <a:cs typeface="+mn-cs"/>
              </a:rPr>
            </a:br>
            <a:endParaRPr lang="it-IT"/>
          </a:p>
        </p:txBody>
      </p:sp>
      <p:sp>
        <p:nvSpPr>
          <p:cNvPr id="9" name="Segnaposto testo 10">
            <a:extLst>
              <a:ext uri="{FF2B5EF4-FFF2-40B4-BE49-F238E27FC236}">
                <a16:creationId xmlns:a16="http://schemas.microsoft.com/office/drawing/2014/main" id="{D2C93101-2B48-8741-8D92-DE207CEE86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8313" y="772457"/>
            <a:ext cx="4883150" cy="398463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it-IT"/>
              <a:t>Spazio Sottotitolo</a:t>
            </a:r>
          </a:p>
        </p:txBody>
      </p:sp>
      <p:sp>
        <p:nvSpPr>
          <p:cNvPr id="4" name="Segnaposto data 2">
            <a:extLst>
              <a:ext uri="{FF2B5EF4-FFF2-40B4-BE49-F238E27FC236}">
                <a16:creationId xmlns:a16="http://schemas.microsoft.com/office/drawing/2014/main" id="{346F9973-2AF2-81A8-F68A-C21756290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11014" y="4826897"/>
            <a:ext cx="912336" cy="273844"/>
          </a:xfrm>
          <a:prstGeom prst="rect">
            <a:avLst/>
          </a:prstGeom>
        </p:spPr>
        <p:txBody>
          <a:bodyPr/>
          <a:lstStyle>
            <a:lvl1pPr>
              <a:defRPr sz="680">
                <a:solidFill>
                  <a:schemeClr val="tx1"/>
                </a:solidFill>
              </a:defRPr>
            </a:lvl1pPr>
          </a:lstStyle>
          <a:p>
            <a:fld id="{DBDE2CB3-2695-C34B-8AC6-A10943221B01}" type="datetime4">
              <a:rPr lang="it-IT" smtClean="0"/>
              <a:pPr/>
              <a:t>23 ottobre 2024</a:t>
            </a:fld>
            <a:endParaRPr lang="it-IT"/>
          </a:p>
        </p:txBody>
      </p: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ACCB01BE-E387-9E2B-25C5-CF7E7A47CF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23350" y="4826897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680">
                <a:solidFill>
                  <a:schemeClr val="tx1"/>
                </a:solidFill>
              </a:defRPr>
            </a:lvl1pPr>
          </a:lstStyle>
          <a:p>
            <a:r>
              <a:rPr lang="it-IT"/>
              <a:t>Spazio per il titolo della presentazione</a:t>
            </a:r>
          </a:p>
        </p:txBody>
      </p:sp>
      <p:pic>
        <p:nvPicPr>
          <p:cNvPr id="6" name="Immagine 34">
            <a:extLst>
              <a:ext uri="{FF2B5EF4-FFF2-40B4-BE49-F238E27FC236}">
                <a16:creationId xmlns:a16="http://schemas.microsoft.com/office/drawing/2014/main" id="{28414699-6C29-7206-5369-1B2287EB0A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3177"/>
          <a:stretch/>
        </p:blipFill>
        <p:spPr>
          <a:xfrm>
            <a:off x="552450" y="103643"/>
            <a:ext cx="1219228" cy="59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93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  <p15:guide id="3" pos="2812">
          <p15:clr>
            <a:srgbClr val="FBAE40"/>
          </p15:clr>
        </p15:guide>
        <p15:guide id="4" pos="294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ppia colonna solo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72B8283-F383-764C-BEF3-A49B5106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A800561-E46D-2F48-8885-3F2B2722BB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8314" y="1416051"/>
            <a:ext cx="6984000" cy="3135312"/>
          </a:xfrm>
        </p:spPr>
        <p:txBody>
          <a:bodyPr tIns="0" bIns="0" numCol="2" spcCol="3240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949DBB2-4A87-6D4A-98DD-32BA1D689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egnaposto testo 10">
            <a:extLst>
              <a:ext uri="{FF2B5EF4-FFF2-40B4-BE49-F238E27FC236}">
                <a16:creationId xmlns:a16="http://schemas.microsoft.com/office/drawing/2014/main" id="{0D1BED97-E787-3E4F-8AB7-D5BD6F723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8313" y="772457"/>
            <a:ext cx="4883150" cy="398463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it-IT"/>
              <a:t>Spazio Sottotitolo</a:t>
            </a:r>
          </a:p>
        </p:txBody>
      </p:sp>
      <p:sp>
        <p:nvSpPr>
          <p:cNvPr id="2" name="Segnaposto data 2">
            <a:extLst>
              <a:ext uri="{FF2B5EF4-FFF2-40B4-BE49-F238E27FC236}">
                <a16:creationId xmlns:a16="http://schemas.microsoft.com/office/drawing/2014/main" id="{11DBB895-2E78-2AAB-3FB0-AFA8AB8B7A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11014" y="4826897"/>
            <a:ext cx="912336" cy="273844"/>
          </a:xfrm>
          <a:prstGeom prst="rect">
            <a:avLst/>
          </a:prstGeom>
        </p:spPr>
        <p:txBody>
          <a:bodyPr/>
          <a:lstStyle>
            <a:lvl1pPr>
              <a:defRPr sz="680">
                <a:solidFill>
                  <a:schemeClr val="tx1"/>
                </a:solidFill>
              </a:defRPr>
            </a:lvl1pPr>
          </a:lstStyle>
          <a:p>
            <a:r>
              <a:rPr lang="it-IT"/>
              <a:t>8-9 ottobre 2024</a:t>
            </a:r>
          </a:p>
        </p:txBody>
      </p: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F59C88BB-8EDA-BD03-FB8C-FDE6BB3767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23350" y="4826897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680">
                <a:solidFill>
                  <a:schemeClr val="tx1"/>
                </a:solidFill>
              </a:defRPr>
            </a:lvl1pPr>
          </a:lstStyle>
          <a:p>
            <a:r>
              <a:rPr lang="it-IT"/>
              <a:t>Strategie di Sviluppo Urbano Sostenibile</a:t>
            </a:r>
          </a:p>
        </p:txBody>
      </p:sp>
    </p:spTree>
    <p:extLst>
      <p:ext uri="{BB962C8B-B14F-4D97-AF65-F5344CB8AC3E}">
        <p14:creationId xmlns:p14="http://schemas.microsoft.com/office/powerpoint/2010/main" val="765377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  <p15:guide id="3" pos="2812">
          <p15:clr>
            <a:srgbClr val="FBAE40"/>
          </p15:clr>
        </p15:guide>
        <p15:guide id="4" pos="294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ppia colonna txt+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72B8283-F383-764C-BEF3-A49B5106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5578DE73-EA6F-234F-858C-A5136B0E7A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313" y="1427486"/>
            <a:ext cx="3995737" cy="3123878"/>
          </a:xfrm>
        </p:spPr>
        <p:txBody>
          <a:bodyPr t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8" name="Segnaposto contenuto 6">
            <a:extLst>
              <a:ext uri="{FF2B5EF4-FFF2-40B4-BE49-F238E27FC236}">
                <a16:creationId xmlns:a16="http://schemas.microsoft.com/office/drawing/2014/main" id="{DA9F3622-73DE-B04B-9E81-6A7956CEDC9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79950" y="-1"/>
            <a:ext cx="4464050" cy="4733925"/>
          </a:xfrm>
        </p:spPr>
        <p:txBody>
          <a:bodyPr t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DD3B5D0D-5468-1E4B-9ED3-DD0E1C2C6D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</a:t>
            </a:r>
            <a:br>
              <a:rPr lang="it-IT"/>
            </a:br>
            <a:r>
              <a:rPr lang="it-IT"/>
              <a:t>titolo dello schema</a:t>
            </a:r>
          </a:p>
        </p:txBody>
      </p:sp>
      <p:sp>
        <p:nvSpPr>
          <p:cNvPr id="10" name="Segnaposto testo 10">
            <a:extLst>
              <a:ext uri="{FF2B5EF4-FFF2-40B4-BE49-F238E27FC236}">
                <a16:creationId xmlns:a16="http://schemas.microsoft.com/office/drawing/2014/main" id="{11914E5D-D88E-CD41-BCAA-D787580B0E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8313" y="772457"/>
            <a:ext cx="4883150" cy="398463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it-IT"/>
              <a:t>Spazio Sottotitolo</a:t>
            </a:r>
          </a:p>
        </p:txBody>
      </p:sp>
      <p:sp>
        <p:nvSpPr>
          <p:cNvPr id="2" name="Segnaposto data 2">
            <a:extLst>
              <a:ext uri="{FF2B5EF4-FFF2-40B4-BE49-F238E27FC236}">
                <a16:creationId xmlns:a16="http://schemas.microsoft.com/office/drawing/2014/main" id="{036E0673-F6E4-EC73-6103-8161795290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11014" y="4826897"/>
            <a:ext cx="912336" cy="273844"/>
          </a:xfrm>
          <a:prstGeom prst="rect">
            <a:avLst/>
          </a:prstGeom>
        </p:spPr>
        <p:txBody>
          <a:bodyPr/>
          <a:lstStyle>
            <a:lvl1pPr>
              <a:defRPr sz="680">
                <a:solidFill>
                  <a:schemeClr val="tx1"/>
                </a:solidFill>
              </a:defRPr>
            </a:lvl1pPr>
          </a:lstStyle>
          <a:p>
            <a:fld id="{DBDE2CB3-2695-C34B-8AC6-A10943221B01}" type="datetime4">
              <a:rPr lang="it-IT" smtClean="0"/>
              <a:pPr/>
              <a:t>23 ottobre 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BE40BBA-D0C2-F15F-A937-29F8C095F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23350" y="4826897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680">
                <a:solidFill>
                  <a:schemeClr val="tx1"/>
                </a:solidFill>
              </a:defRPr>
            </a:lvl1pPr>
          </a:lstStyle>
          <a:p>
            <a:r>
              <a:rPr lang="it-IT"/>
              <a:t>Spazio per il titolo della presentazione</a:t>
            </a:r>
          </a:p>
        </p:txBody>
      </p:sp>
    </p:spTree>
    <p:extLst>
      <p:ext uri="{BB962C8B-B14F-4D97-AF65-F5344CB8AC3E}">
        <p14:creationId xmlns:p14="http://schemas.microsoft.com/office/powerpoint/2010/main" val="2272707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  <p15:guide id="3" pos="2812" userDrawn="1">
          <p15:clr>
            <a:srgbClr val="FBAE40"/>
          </p15:clr>
        </p15:guide>
        <p15:guide id="4" pos="294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176152"/>
            <a:ext cx="8229600" cy="737020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it-IT"/>
              <a:t>Spazio dedicato al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64431"/>
            <a:ext cx="8229600" cy="356790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314804" y="4840032"/>
            <a:ext cx="371996" cy="273844"/>
          </a:xfrm>
          <a:prstGeom prst="rect">
            <a:avLst/>
          </a:prstGeom>
        </p:spPr>
        <p:txBody>
          <a:bodyPr vert="horz" lIns="91440" tIns="0" rIns="0" bIns="45720" rtlCol="0" anchor="ctr"/>
          <a:lstStyle>
            <a:lvl1pPr algn="r">
              <a:defRPr sz="675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C25C678E-4F8A-3F41-9C87-B58FCDFA044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Segnaposto data 2">
            <a:extLst>
              <a:ext uri="{FF2B5EF4-FFF2-40B4-BE49-F238E27FC236}">
                <a16:creationId xmlns:a16="http://schemas.microsoft.com/office/drawing/2014/main" id="{4CD9FC5B-3E69-D545-7D86-73EA6A83D4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11014" y="4826897"/>
            <a:ext cx="912336" cy="273844"/>
          </a:xfrm>
          <a:prstGeom prst="rect">
            <a:avLst/>
          </a:prstGeom>
        </p:spPr>
        <p:txBody>
          <a:bodyPr/>
          <a:lstStyle>
            <a:lvl1pPr>
              <a:defRPr sz="680">
                <a:solidFill>
                  <a:schemeClr val="tx1"/>
                </a:solidFill>
              </a:defRPr>
            </a:lvl1pPr>
          </a:lstStyle>
          <a:p>
            <a:fld id="{DBDE2CB3-2695-C34B-8AC6-A10943221B01}" type="datetime4">
              <a:rPr lang="it-IT" smtClean="0"/>
              <a:pPr/>
              <a:t>23 ottobre 2024</a:t>
            </a:fld>
            <a:endParaRPr lang="it-IT"/>
          </a:p>
        </p:txBody>
      </p:sp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id="{8F97B45E-B00A-ED4C-4D11-A75A7393BC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23350" y="4826897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680">
                <a:solidFill>
                  <a:schemeClr val="tx1"/>
                </a:solidFill>
              </a:defRPr>
            </a:lvl1pPr>
          </a:lstStyle>
          <a:p>
            <a:r>
              <a:rPr lang="it-IT"/>
              <a:t>Spazio per il titolo della presentazione</a:t>
            </a:r>
          </a:p>
        </p:txBody>
      </p:sp>
    </p:spTree>
    <p:extLst>
      <p:ext uri="{BB962C8B-B14F-4D97-AF65-F5344CB8AC3E}">
        <p14:creationId xmlns:p14="http://schemas.microsoft.com/office/powerpoint/2010/main" val="112198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4" r:id="rId2"/>
    <p:sldLayoutId id="2147483725" r:id="rId3"/>
    <p:sldLayoutId id="2147483723" r:id="rId4"/>
    <p:sldLayoutId id="2147483711" r:id="rId5"/>
    <p:sldLayoutId id="2147483727" r:id="rId6"/>
  </p:sldLayoutIdLst>
  <p:hf hdr="0"/>
  <p:txStyles>
    <p:titleStyle>
      <a:lvl1pPr algn="l" defTabSz="3429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35731" indent="-135731" algn="l" defTabSz="342900" rtl="0" eaLnBrk="1" latinLnBrk="0" hangingPunct="1">
        <a:lnSpc>
          <a:spcPct val="110000"/>
        </a:lnSpc>
        <a:spcBef>
          <a:spcPct val="20000"/>
        </a:spcBef>
        <a:buClr>
          <a:schemeClr val="bg2"/>
        </a:buClr>
        <a:buFont typeface="Arial"/>
        <a:buChar char="•"/>
        <a:tabLst/>
        <a:defRPr sz="1050" kern="1200">
          <a:solidFill>
            <a:schemeClr val="tx1"/>
          </a:solidFill>
          <a:latin typeface="Arial"/>
          <a:ea typeface="+mn-ea"/>
          <a:cs typeface="Arial"/>
        </a:defRPr>
      </a:lvl1pPr>
      <a:lvl2pPr marL="403622" indent="-136922" algn="l" defTabSz="342900" rtl="0" eaLnBrk="1" latinLnBrk="0" hangingPunct="1">
        <a:lnSpc>
          <a:spcPct val="110000"/>
        </a:lnSpc>
        <a:spcBef>
          <a:spcPct val="20000"/>
        </a:spcBef>
        <a:buClr>
          <a:schemeClr val="bg2"/>
        </a:buClr>
        <a:buFont typeface="Arial"/>
        <a:buChar char="–"/>
        <a:tabLst/>
        <a:defRPr sz="1050" kern="1200">
          <a:solidFill>
            <a:schemeClr val="tx1"/>
          </a:solidFill>
          <a:latin typeface="Arial"/>
          <a:ea typeface="+mn-ea"/>
          <a:cs typeface="Arial"/>
        </a:defRPr>
      </a:lvl2pPr>
      <a:lvl3pPr marL="670322" indent="-135731" algn="l" defTabSz="342900" rtl="0" eaLnBrk="1" latinLnBrk="0" hangingPunct="1">
        <a:lnSpc>
          <a:spcPct val="110000"/>
        </a:lnSpc>
        <a:spcBef>
          <a:spcPct val="20000"/>
        </a:spcBef>
        <a:buClr>
          <a:schemeClr val="bg2"/>
        </a:buClr>
        <a:buFont typeface="Arial"/>
        <a:buChar char="•"/>
        <a:tabLst/>
        <a:defRPr sz="900" kern="1200">
          <a:solidFill>
            <a:schemeClr val="tx1"/>
          </a:solidFill>
          <a:latin typeface="Arial"/>
          <a:ea typeface="+mn-ea"/>
          <a:cs typeface="Arial"/>
        </a:defRPr>
      </a:lvl3pPr>
      <a:lvl4pPr marL="933450" indent="-130969" algn="l" defTabSz="342900" rtl="0" eaLnBrk="1" latinLnBrk="0" hangingPunct="1">
        <a:lnSpc>
          <a:spcPct val="110000"/>
        </a:lnSpc>
        <a:spcBef>
          <a:spcPct val="20000"/>
        </a:spcBef>
        <a:buClr>
          <a:schemeClr val="bg2"/>
        </a:buClr>
        <a:buFont typeface="Arial"/>
        <a:buChar char="–"/>
        <a:tabLst/>
        <a:defRPr sz="900" kern="1200">
          <a:solidFill>
            <a:schemeClr val="tx1"/>
          </a:solidFill>
          <a:latin typeface="Arial"/>
          <a:ea typeface="+mn-ea"/>
          <a:cs typeface="Arial"/>
        </a:defRPr>
      </a:lvl4pPr>
      <a:lvl5pPr marL="1201341" indent="-130969" algn="l" defTabSz="342900" rtl="0" eaLnBrk="1" latinLnBrk="0" hangingPunct="1">
        <a:lnSpc>
          <a:spcPct val="110000"/>
        </a:lnSpc>
        <a:spcBef>
          <a:spcPct val="20000"/>
        </a:spcBef>
        <a:buClr>
          <a:schemeClr val="bg2"/>
        </a:buClr>
        <a:buFont typeface="Arial"/>
        <a:buChar char="»"/>
        <a:tabLst/>
        <a:defRPr sz="9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981" userDrawn="1">
          <p15:clr>
            <a:srgbClr val="F26B43"/>
          </p15:clr>
        </p15:guide>
        <p15:guide id="3" orient="horz" pos="1371" userDrawn="1">
          <p15:clr>
            <a:srgbClr val="F26B43"/>
          </p15:clr>
        </p15:guide>
        <p15:guide id="4" pos="285" userDrawn="1">
          <p15:clr>
            <a:srgbClr val="F26B43"/>
          </p15:clr>
        </p15:guide>
        <p15:guide id="5" pos="111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815789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it-IT"/>
              <a:t>Spazio dedicato al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416050"/>
            <a:ext cx="8243888" cy="330676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314804" y="4840032"/>
            <a:ext cx="371996" cy="273844"/>
          </a:xfrm>
          <a:prstGeom prst="rect">
            <a:avLst/>
          </a:prstGeom>
        </p:spPr>
        <p:txBody>
          <a:bodyPr vert="horz" lIns="91440" tIns="0" rIns="0" bIns="45720" rtlCol="0" anchor="ctr"/>
          <a:lstStyle>
            <a:lvl1pPr algn="r">
              <a:defRPr sz="675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C25C678E-4F8A-3F41-9C87-B58FCDFA0442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0E464CC2-2705-1541-AA67-3F14E80A5C1B}"/>
              </a:ext>
            </a:extLst>
          </p:cNvPr>
          <p:cNvCxnSpPr/>
          <p:nvPr userDrawn="1"/>
        </p:nvCxnSpPr>
        <p:spPr>
          <a:xfrm>
            <a:off x="0" y="4732338"/>
            <a:ext cx="91440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egnaposto data 2">
            <a:extLst>
              <a:ext uri="{FF2B5EF4-FFF2-40B4-BE49-F238E27FC236}">
                <a16:creationId xmlns:a16="http://schemas.microsoft.com/office/drawing/2014/main" id="{A743C3EC-B430-CC91-E657-F14C17AFEF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11014" y="4826897"/>
            <a:ext cx="912336" cy="273844"/>
          </a:xfrm>
          <a:prstGeom prst="rect">
            <a:avLst/>
          </a:prstGeom>
        </p:spPr>
        <p:txBody>
          <a:bodyPr/>
          <a:lstStyle>
            <a:lvl1pPr>
              <a:defRPr sz="680">
                <a:solidFill>
                  <a:schemeClr val="tx1"/>
                </a:solidFill>
              </a:defRPr>
            </a:lvl1pPr>
          </a:lstStyle>
          <a:p>
            <a:r>
              <a:rPr lang="it-IT"/>
              <a:t>8-9 ottobre 2024</a:t>
            </a:r>
          </a:p>
        </p:txBody>
      </p: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E2516AFE-E54E-2802-7F3C-34AD18CF07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23350" y="4826897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680">
                <a:solidFill>
                  <a:schemeClr val="tx1"/>
                </a:solidFill>
              </a:defRPr>
            </a:lvl1pPr>
          </a:lstStyle>
          <a:p>
            <a:r>
              <a:rPr lang="it-IT"/>
              <a:t>Strategie di Sviluppo Urbano Sostenibile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3C13A04-6F36-EB8C-A0D2-4618BD2EE0C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7555" y="4750602"/>
            <a:ext cx="3599645" cy="37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35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2" r:id="rId2"/>
    <p:sldLayoutId id="2147483706" r:id="rId3"/>
    <p:sldLayoutId id="2147483716" r:id="rId4"/>
    <p:sldLayoutId id="2147483708" r:id="rId5"/>
  </p:sldLayoutIdLst>
  <p:hf hdr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35731" indent="-135731" algn="l" defTabSz="342900" rtl="0" eaLnBrk="1" latinLnBrk="0" hangingPunct="1">
        <a:lnSpc>
          <a:spcPct val="110000"/>
        </a:lnSpc>
        <a:spcBef>
          <a:spcPts val="900"/>
        </a:spcBef>
        <a:buClr>
          <a:schemeClr val="bg2"/>
        </a:buClr>
        <a:buFont typeface="Arial"/>
        <a:buChar char="•"/>
        <a:tabLst/>
        <a:defRPr sz="1200" kern="1200">
          <a:solidFill>
            <a:schemeClr val="tx1"/>
          </a:solidFill>
          <a:latin typeface="Arial"/>
          <a:ea typeface="+mn-ea"/>
          <a:cs typeface="Arial"/>
        </a:defRPr>
      </a:lvl1pPr>
      <a:lvl2pPr marL="403622" indent="-136922" algn="l" defTabSz="342900" rtl="0" eaLnBrk="1" latinLnBrk="0" hangingPunct="1">
        <a:lnSpc>
          <a:spcPct val="110000"/>
        </a:lnSpc>
        <a:spcBef>
          <a:spcPts val="900"/>
        </a:spcBef>
        <a:buClr>
          <a:schemeClr val="bg2"/>
        </a:buClr>
        <a:buFont typeface="Arial"/>
        <a:buChar char="–"/>
        <a:tabLst/>
        <a:defRPr sz="1200" kern="1200">
          <a:solidFill>
            <a:schemeClr val="tx1"/>
          </a:solidFill>
          <a:latin typeface="Arial"/>
          <a:ea typeface="+mn-ea"/>
          <a:cs typeface="Arial"/>
        </a:defRPr>
      </a:lvl2pPr>
      <a:lvl3pPr marL="670322" indent="-135731" algn="l" defTabSz="342900" rtl="0" eaLnBrk="1" latinLnBrk="0" hangingPunct="1">
        <a:lnSpc>
          <a:spcPct val="110000"/>
        </a:lnSpc>
        <a:spcBef>
          <a:spcPts val="900"/>
        </a:spcBef>
        <a:buClr>
          <a:schemeClr val="bg2"/>
        </a:buClr>
        <a:buFont typeface="Arial"/>
        <a:buChar char="•"/>
        <a:tabLst/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933450" indent="-130969" algn="l" defTabSz="342900" rtl="0" eaLnBrk="1" latinLnBrk="0" hangingPunct="1">
        <a:lnSpc>
          <a:spcPct val="110000"/>
        </a:lnSpc>
        <a:spcBef>
          <a:spcPts val="900"/>
        </a:spcBef>
        <a:buClr>
          <a:schemeClr val="bg2"/>
        </a:buClr>
        <a:buFont typeface="Arial"/>
        <a:buChar char="–"/>
        <a:tabLst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1201341" indent="-130969" algn="l" defTabSz="342900" rtl="0" eaLnBrk="1" latinLnBrk="0" hangingPunct="1">
        <a:lnSpc>
          <a:spcPct val="110000"/>
        </a:lnSpc>
        <a:spcBef>
          <a:spcPts val="900"/>
        </a:spcBef>
        <a:buClr>
          <a:schemeClr val="bg2"/>
        </a:buClr>
        <a:buFont typeface="Arial"/>
        <a:buChar char="»"/>
        <a:tabLst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4" userDrawn="1">
          <p15:clr>
            <a:srgbClr val="F26B43"/>
          </p15:clr>
        </p15:guide>
        <p15:guide id="2" orient="horz" pos="3143">
          <p15:clr>
            <a:srgbClr val="F26B43"/>
          </p15:clr>
        </p15:guide>
        <p15:guide id="3" orient="horz" pos="2982" userDrawn="1">
          <p15:clr>
            <a:srgbClr val="F26B43"/>
          </p15:clr>
        </p15:guide>
        <p15:guide id="4" orient="horz" pos="367" userDrawn="1">
          <p15:clr>
            <a:srgbClr val="F26B43"/>
          </p15:clr>
        </p15:guide>
        <p15:guide id="6" orient="horz" pos="2867" userDrawn="1">
          <p15:clr>
            <a:srgbClr val="F26B43"/>
          </p15:clr>
        </p15:guide>
        <p15:guide id="7" pos="54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8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9.sv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494_FE92A6A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6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8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1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7.png"/><Relationship Id="rId5" Type="http://schemas.openxmlformats.org/officeDocument/2006/relationships/image" Target="../media/image29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>
            <a:extLst>
              <a:ext uri="{FF2B5EF4-FFF2-40B4-BE49-F238E27FC236}">
                <a16:creationId xmlns:a16="http://schemas.microsoft.com/office/drawing/2014/main" id="{111BCCFC-F2B0-F634-6F7C-11BC08CF0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842507"/>
            <a:ext cx="5838406" cy="454762"/>
          </a:xfrm>
        </p:spPr>
        <p:txBody>
          <a:bodyPr/>
          <a:lstStyle/>
          <a:p>
            <a:r>
              <a:rPr lang="it-IT"/>
              <a:t>Comitato di Sorveglianza PR FESR 2021-2027</a:t>
            </a:r>
          </a:p>
        </p:txBody>
      </p:sp>
      <p:sp>
        <p:nvSpPr>
          <p:cNvPr id="13" name="Segnaposto data 2">
            <a:extLst>
              <a:ext uri="{FF2B5EF4-FFF2-40B4-BE49-F238E27FC236}">
                <a16:creationId xmlns:a16="http://schemas.microsoft.com/office/drawing/2014/main" id="{3D11B36E-5259-BB89-E752-BDC266153D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2438" y="3668532"/>
            <a:ext cx="1915503" cy="273844"/>
          </a:xfrm>
        </p:spPr>
        <p:txBody>
          <a:bodyPr/>
          <a:lstStyle/>
          <a:p>
            <a:r>
              <a:rPr lang="it-IT" dirty="0"/>
              <a:t>24 ottobre 2024</a:t>
            </a:r>
          </a:p>
        </p:txBody>
      </p:sp>
      <p:sp>
        <p:nvSpPr>
          <p:cNvPr id="14" name="Segnaposto testo 5">
            <a:extLst>
              <a:ext uri="{FF2B5EF4-FFF2-40B4-BE49-F238E27FC236}">
                <a16:creationId xmlns:a16="http://schemas.microsoft.com/office/drawing/2014/main" id="{00619792-56AB-400E-468A-9F7A324787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4025" y="2399083"/>
            <a:ext cx="4524811" cy="736003"/>
          </a:xfrm>
        </p:spPr>
        <p:txBody>
          <a:bodyPr>
            <a:normAutofit fontScale="40000" lnSpcReduction="20000"/>
          </a:bodyPr>
          <a:lstStyle/>
          <a:p>
            <a:r>
              <a:rPr lang="it-IT" sz="3500" b="1">
                <a:ea typeface="+mj-ea"/>
              </a:rPr>
              <a:t>Analisi delle sinergie tra le Strategie per lo Sviluppo Urbano Sostenibile e gli interventi del PNRR</a:t>
            </a:r>
            <a:endParaRPr lang="it-IT"/>
          </a:p>
        </p:txBody>
      </p:sp>
      <p:sp>
        <p:nvSpPr>
          <p:cNvPr id="15" name="Segnaposto contenuto 3">
            <a:extLst>
              <a:ext uri="{FF2B5EF4-FFF2-40B4-BE49-F238E27FC236}">
                <a16:creationId xmlns:a16="http://schemas.microsoft.com/office/drawing/2014/main" id="{C8000BDC-5DB0-0407-7085-6D75D626A6F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2438" y="3377939"/>
            <a:ext cx="1996741" cy="317500"/>
          </a:xfrm>
        </p:spPr>
        <p:txBody>
          <a:bodyPr/>
          <a:lstStyle/>
          <a:p>
            <a:r>
              <a:rPr lang="it-IT"/>
              <a:t>Milano</a:t>
            </a:r>
          </a:p>
        </p:txBody>
      </p:sp>
    </p:spTree>
    <p:extLst>
      <p:ext uri="{BB962C8B-B14F-4D97-AF65-F5344CB8AC3E}">
        <p14:creationId xmlns:p14="http://schemas.microsoft.com/office/powerpoint/2010/main" val="3579613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id="{679AC528-9385-1C8A-ABFA-9F8294681CED}"/>
              </a:ext>
            </a:extLst>
          </p:cNvPr>
          <p:cNvSpPr txBox="1"/>
          <p:nvPr/>
        </p:nvSpPr>
        <p:spPr>
          <a:xfrm>
            <a:off x="553706" y="656388"/>
            <a:ext cx="8135935" cy="261610"/>
          </a:xfrm>
          <a:prstGeom prst="rect">
            <a:avLst/>
          </a:prstGeom>
          <a:solidFill>
            <a:srgbClr val="70AD47">
              <a:lumMod val="20000"/>
              <a:lumOff val="80000"/>
              <a:alpha val="50000"/>
            </a:srgbClr>
          </a:solidFill>
          <a:ln w="6350">
            <a:solidFill>
              <a:srgbClr val="E7F2EC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kern="0" dirty="0">
                <a:solidFill>
                  <a:prstClr val="black"/>
                </a:solidFill>
              </a:rPr>
              <a:t>Di seguito, si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fornisce una </a:t>
            </a:r>
            <a:r>
              <a:rPr kumimoji="0" lang="it-IT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sintesi</a:t>
            </a:r>
            <a:r>
              <a:rPr lang="it-IT" sz="1100" b="1" kern="0" dirty="0">
                <a:solidFill>
                  <a:prstClr val="black"/>
                </a:solidFill>
              </a:rPr>
              <a:t> dei contenuti </a:t>
            </a:r>
            <a:r>
              <a:rPr lang="it-IT" sz="1100" kern="0" dirty="0">
                <a:solidFill>
                  <a:prstClr val="black"/>
                </a:solidFill>
              </a:rPr>
              <a:t>e dello </a:t>
            </a:r>
            <a:r>
              <a:rPr lang="it-IT" sz="1100" b="1" kern="0" dirty="0">
                <a:solidFill>
                  <a:prstClr val="black"/>
                </a:solidFill>
              </a:rPr>
              <a:t>stato di avanzamento </a:t>
            </a:r>
            <a:r>
              <a:rPr lang="it-IT" sz="1100" kern="0" dirty="0">
                <a:solidFill>
                  <a:prstClr val="black"/>
                </a:solidFill>
              </a:rPr>
              <a:t>degli </a:t>
            </a:r>
            <a:r>
              <a:rPr lang="it-IT" sz="1100" b="1" kern="0" dirty="0">
                <a:solidFill>
                  <a:prstClr val="black"/>
                </a:solidFill>
              </a:rPr>
              <a:t>interventi PNRR </a:t>
            </a:r>
            <a:r>
              <a:rPr lang="it-IT" sz="1100" kern="0" dirty="0">
                <a:solidFill>
                  <a:prstClr val="black"/>
                </a:solidFill>
              </a:rPr>
              <a:t>sinergici:</a:t>
            </a:r>
            <a:endParaRPr kumimoji="0" lang="it-IT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C3D7EF3-1DF4-22E1-8F83-30F89D647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it-IT" dirty="0">
                <a:solidFill>
                  <a:srgbClr val="007239"/>
                </a:solidFill>
              </a:rPr>
              <a:t> Comune di Bergamo - Sinergia delle SUS con gli interventi del PNRR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CE1906C-231A-E48E-7DE5-10DCB450615B}"/>
              </a:ext>
            </a:extLst>
          </p:cNvPr>
          <p:cNvGrpSpPr/>
          <p:nvPr/>
        </p:nvGrpSpPr>
        <p:grpSpPr>
          <a:xfrm>
            <a:off x="557556" y="1985721"/>
            <a:ext cx="8136000" cy="953492"/>
            <a:chOff x="553706" y="3733191"/>
            <a:chExt cx="8136000" cy="953492"/>
          </a:xfrm>
        </p:grpSpPr>
        <p:sp>
          <p:nvSpPr>
            <p:cNvPr id="10" name="CasellaDiTesto 6">
              <a:extLst>
                <a:ext uri="{FF2B5EF4-FFF2-40B4-BE49-F238E27FC236}">
                  <a16:creationId xmlns:a16="http://schemas.microsoft.com/office/drawing/2014/main" id="{A943B17E-1C9E-8904-3C5E-ABAFD9B2BD4B}"/>
                </a:ext>
              </a:extLst>
            </p:cNvPr>
            <p:cNvSpPr txBox="1"/>
            <p:nvPr/>
          </p:nvSpPr>
          <p:spPr>
            <a:xfrm>
              <a:off x="553706" y="4161218"/>
              <a:ext cx="8136000" cy="525465"/>
            </a:xfrm>
            <a:prstGeom prst="rect">
              <a:avLst/>
            </a:prstGeom>
            <a:noFill/>
            <a:ln>
              <a:solidFill>
                <a:srgbClr val="008E40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algn="just" defTabSz="914400">
                <a:lnSpc>
                  <a:spcPct val="150000"/>
                </a:lnSpc>
                <a:defRPr/>
              </a:pPr>
              <a:r>
                <a:rPr lang="it-IT" sz="1000" kern="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Riqualificazione e adeguamenti strutturali (es. abbattimento barriere architettoniche, adeguamento impianti, illuminazione etc.) di due luoghi distinti che favoriscano la coesione sociale attraverso l'attività sportiva outdoor in quartieri periferici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0705420-6A4C-0513-AACC-78E29554039E}"/>
                </a:ext>
              </a:extLst>
            </p:cNvPr>
            <p:cNvGrpSpPr/>
            <p:nvPr/>
          </p:nvGrpSpPr>
          <p:grpSpPr>
            <a:xfrm>
              <a:off x="563420" y="3733191"/>
              <a:ext cx="8116573" cy="360000"/>
              <a:chOff x="553706" y="3733191"/>
              <a:chExt cx="8116573" cy="360000"/>
            </a:xfrm>
          </p:grpSpPr>
          <p:pic>
            <p:nvPicPr>
              <p:cNvPr id="11" name="Picture 10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0C161274-4827-3493-3FE2-6B986346460E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27849" y="3733191"/>
                <a:ext cx="360000" cy="360000"/>
              </a:xfrm>
              <a:prstGeom prst="rect">
                <a:avLst/>
              </a:prstGeom>
            </p:spPr>
          </p:pic>
          <p:sp>
            <p:nvSpPr>
              <p:cNvPr id="15" name="CasellaDiTesto 30">
                <a:extLst>
                  <a:ext uri="{FF2B5EF4-FFF2-40B4-BE49-F238E27FC236}">
                    <a16:creationId xmlns:a16="http://schemas.microsoft.com/office/drawing/2014/main" id="{E8BF8240-E4AD-8CE8-439B-60B76EF3C901}"/>
                  </a:ext>
                </a:extLst>
              </p:cNvPr>
              <p:cNvSpPr txBox="1"/>
              <p:nvPr/>
            </p:nvSpPr>
            <p:spPr>
              <a:xfrm>
                <a:off x="6870279" y="3782386"/>
                <a:ext cx="1800000" cy="261610"/>
              </a:xfrm>
              <a:prstGeom prst="rect">
                <a:avLst/>
              </a:prstGeom>
              <a:solidFill>
                <a:srgbClr val="008E4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defTabSz="914400">
                  <a:defRPr/>
                </a:pPr>
                <a:r>
                  <a:rPr lang="it-IT" sz="1100" b="1" kern="0">
                    <a:solidFill>
                      <a:prstClr val="white"/>
                    </a:solidFill>
                  </a:rPr>
                  <a:t>LAVORI AVVIATI</a:t>
                </a:r>
              </a:p>
            </p:txBody>
          </p:sp>
          <p:sp>
            <p:nvSpPr>
              <p:cNvPr id="16" name="CasellaDiTesto 30">
                <a:extLst>
                  <a:ext uri="{FF2B5EF4-FFF2-40B4-BE49-F238E27FC236}">
                    <a16:creationId xmlns:a16="http://schemas.microsoft.com/office/drawing/2014/main" id="{1C7E6EF4-DDE0-4849-83EA-BE5008D5DBCF}"/>
                  </a:ext>
                </a:extLst>
              </p:cNvPr>
              <p:cNvSpPr txBox="1"/>
              <p:nvPr/>
            </p:nvSpPr>
            <p:spPr>
              <a:xfrm>
                <a:off x="972009" y="3782386"/>
                <a:ext cx="5256000" cy="261610"/>
              </a:xfrm>
              <a:prstGeom prst="rect">
                <a:avLst/>
              </a:prstGeom>
              <a:solidFill>
                <a:srgbClr val="008E4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defTabSz="914400">
                  <a:defRPr/>
                </a:pPr>
                <a:r>
                  <a:rPr lang="it-IT" sz="1100" b="1" kern="0" dirty="0">
                    <a:solidFill>
                      <a:prstClr val="white"/>
                    </a:solidFill>
                  </a:rPr>
                  <a:t>Rigenerazione impianti sportivi  </a:t>
                </a:r>
                <a:endParaRPr lang="it-IT" sz="1100" kern="0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23" name="Graphic 22" descr="Modern architecture outline">
                <a:extLst>
                  <a:ext uri="{FF2B5EF4-FFF2-40B4-BE49-F238E27FC236}">
                    <a16:creationId xmlns:a16="http://schemas.microsoft.com/office/drawing/2014/main" id="{8C622589-A689-C5B7-7BF2-7AC8E7B687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53706" y="3733191"/>
                <a:ext cx="360000" cy="360000"/>
              </a:xfrm>
              <a:prstGeom prst="rect">
                <a:avLst/>
              </a:prstGeom>
            </p:spPr>
          </p:pic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6CC0F7D-62CD-80A3-289E-C104E1093758}"/>
              </a:ext>
            </a:extLst>
          </p:cNvPr>
          <p:cNvGrpSpPr/>
          <p:nvPr/>
        </p:nvGrpSpPr>
        <p:grpSpPr>
          <a:xfrm>
            <a:off x="557556" y="3893742"/>
            <a:ext cx="8136000" cy="733042"/>
            <a:chOff x="553706" y="2074732"/>
            <a:chExt cx="8136000" cy="733042"/>
          </a:xfrm>
        </p:grpSpPr>
        <p:sp>
          <p:nvSpPr>
            <p:cNvPr id="25" name="CasellaDiTesto 6">
              <a:extLst>
                <a:ext uri="{FF2B5EF4-FFF2-40B4-BE49-F238E27FC236}">
                  <a16:creationId xmlns:a16="http://schemas.microsoft.com/office/drawing/2014/main" id="{CC416BA6-DB70-9F1B-2BB5-522341727EAD}"/>
                </a:ext>
              </a:extLst>
            </p:cNvPr>
            <p:cNvSpPr txBox="1"/>
            <p:nvPr/>
          </p:nvSpPr>
          <p:spPr>
            <a:xfrm>
              <a:off x="553706" y="2513142"/>
              <a:ext cx="8136000" cy="294632"/>
            </a:xfrm>
            <a:prstGeom prst="rect">
              <a:avLst/>
            </a:prstGeom>
            <a:noFill/>
            <a:ln>
              <a:solidFill>
                <a:srgbClr val="008E40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algn="just" defTabSz="914400">
                <a:lnSpc>
                  <a:spcPct val="150000"/>
                </a:lnSpc>
                <a:defRPr/>
              </a:pPr>
              <a:r>
                <a:rPr lang="it-IT" sz="1000" kern="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Recupero e ristrutturazione di spazi esistenti da adibire a una nuova Casa di Comunità, struttura socio-sanitaria per il welfare di comunità.</a:t>
              </a: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C7DC938C-7305-1675-E62A-AC412D5540B5}"/>
                </a:ext>
              </a:extLst>
            </p:cNvPr>
            <p:cNvGrpSpPr/>
            <p:nvPr/>
          </p:nvGrpSpPr>
          <p:grpSpPr>
            <a:xfrm>
              <a:off x="558340" y="2074732"/>
              <a:ext cx="8126733" cy="360000"/>
              <a:chOff x="553706" y="2074732"/>
              <a:chExt cx="8126733" cy="360000"/>
            </a:xfrm>
          </p:grpSpPr>
          <p:sp>
            <p:nvSpPr>
              <p:cNvPr id="26" name="CasellaDiTesto 30">
                <a:extLst>
                  <a:ext uri="{FF2B5EF4-FFF2-40B4-BE49-F238E27FC236}">
                    <a16:creationId xmlns:a16="http://schemas.microsoft.com/office/drawing/2014/main" id="{1BEDEC5E-C886-F482-2ECD-CBE6A3447B13}"/>
                  </a:ext>
                </a:extLst>
              </p:cNvPr>
              <p:cNvSpPr txBox="1"/>
              <p:nvPr/>
            </p:nvSpPr>
            <p:spPr>
              <a:xfrm>
                <a:off x="972009" y="2123927"/>
                <a:ext cx="5256000" cy="261610"/>
              </a:xfrm>
              <a:prstGeom prst="rect">
                <a:avLst/>
              </a:prstGeom>
              <a:solidFill>
                <a:srgbClr val="008E4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defTabSz="914400">
                  <a:defRPr/>
                </a:pPr>
                <a:r>
                  <a:rPr lang="it-IT" sz="1100" b="1" kern="0" dirty="0">
                    <a:solidFill>
                      <a:prstClr val="white"/>
                    </a:solidFill>
                  </a:rPr>
                  <a:t>Costruzione di una Casa di Comunità</a:t>
                </a:r>
                <a:endParaRPr lang="it-IT" sz="1100" kern="0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27" name="Picture 26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8FCF77D2-3BE3-7A50-CCBA-FF5004D609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8009" y="2074732"/>
                <a:ext cx="360000" cy="360000"/>
              </a:xfrm>
              <a:prstGeom prst="rect">
                <a:avLst/>
              </a:prstGeom>
            </p:spPr>
          </p:pic>
          <p:sp>
            <p:nvSpPr>
              <p:cNvPr id="28" name="CasellaDiTesto 30">
                <a:extLst>
                  <a:ext uri="{FF2B5EF4-FFF2-40B4-BE49-F238E27FC236}">
                    <a16:creationId xmlns:a16="http://schemas.microsoft.com/office/drawing/2014/main" id="{2A9802AD-F881-E912-5841-C686E02BF67A}"/>
                  </a:ext>
                </a:extLst>
              </p:cNvPr>
              <p:cNvSpPr txBox="1"/>
              <p:nvPr/>
            </p:nvSpPr>
            <p:spPr>
              <a:xfrm>
                <a:off x="6880439" y="2123927"/>
                <a:ext cx="1800000" cy="261610"/>
              </a:xfrm>
              <a:prstGeom prst="rect">
                <a:avLst/>
              </a:prstGeom>
              <a:solidFill>
                <a:srgbClr val="008E4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defTabSz="914400">
                  <a:defRPr/>
                </a:pPr>
                <a:r>
                  <a:rPr lang="it-IT" sz="1100" b="1" kern="0">
                    <a:solidFill>
                      <a:prstClr val="white"/>
                    </a:solidFill>
                  </a:rPr>
                  <a:t>LAVORI AVVIATI</a:t>
                </a:r>
                <a:endParaRPr lang="it-IT" sz="1100" ker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76C1E48B-128D-1BDC-6255-24AD4D59E385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3706" y="2074732"/>
                <a:ext cx="402857" cy="360000"/>
              </a:xfrm>
              <a:prstGeom prst="rect">
                <a:avLst/>
              </a:prstGeom>
            </p:spPr>
          </p:pic>
        </p:grp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94CD586A-ECBB-A34E-FCFB-C0D8E855D89C}"/>
              </a:ext>
            </a:extLst>
          </p:cNvPr>
          <p:cNvSpPr/>
          <p:nvPr/>
        </p:nvSpPr>
        <p:spPr>
          <a:xfrm>
            <a:off x="586740" y="1295443"/>
            <a:ext cx="133350" cy="12954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B3BD1B8-BE6B-16EC-E303-FEBF54D7EB15}"/>
              </a:ext>
            </a:extLst>
          </p:cNvPr>
          <p:cNvGrpSpPr/>
          <p:nvPr/>
        </p:nvGrpSpPr>
        <p:grpSpPr>
          <a:xfrm>
            <a:off x="557588" y="3046498"/>
            <a:ext cx="8135936" cy="732526"/>
            <a:chOff x="550864" y="1157966"/>
            <a:chExt cx="8135936" cy="732526"/>
          </a:xfrm>
        </p:grpSpPr>
        <p:sp>
          <p:nvSpPr>
            <p:cNvPr id="36" name="CasellaDiTesto 6">
              <a:extLst>
                <a:ext uri="{FF2B5EF4-FFF2-40B4-BE49-F238E27FC236}">
                  <a16:creationId xmlns:a16="http://schemas.microsoft.com/office/drawing/2014/main" id="{66A30BB1-AFDC-A40E-7E35-BECACDECC5C6}"/>
                </a:ext>
              </a:extLst>
            </p:cNvPr>
            <p:cNvSpPr txBox="1"/>
            <p:nvPr/>
          </p:nvSpPr>
          <p:spPr>
            <a:xfrm>
              <a:off x="550864" y="1595860"/>
              <a:ext cx="8135936" cy="294632"/>
            </a:xfrm>
            <a:prstGeom prst="rect">
              <a:avLst/>
            </a:prstGeom>
            <a:noFill/>
            <a:ln>
              <a:solidFill>
                <a:srgbClr val="008E40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algn="just" defTabSz="914400">
                <a:lnSpc>
                  <a:spcPct val="150000"/>
                </a:lnSpc>
                <a:defRPr/>
              </a:pPr>
              <a:r>
                <a:rPr lang="it-IT" sz="1000" ker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Realizzazione di circa 12 km complessivi di linea tranviaria, affiancata da un percorso ciclopedonale.</a:t>
              </a: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F5F7B03-4A30-27EE-0033-BC39402E32F0}"/>
                </a:ext>
              </a:extLst>
            </p:cNvPr>
            <p:cNvGrpSpPr/>
            <p:nvPr/>
          </p:nvGrpSpPr>
          <p:grpSpPr>
            <a:xfrm>
              <a:off x="552285" y="1157966"/>
              <a:ext cx="8133094" cy="367434"/>
              <a:chOff x="553706" y="1157966"/>
              <a:chExt cx="8133094" cy="367434"/>
            </a:xfrm>
          </p:grpSpPr>
          <p:pic>
            <p:nvPicPr>
              <p:cNvPr id="34" name="Picture 33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302F9BE6-F475-1A7B-3FC7-D3A7367DA8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8844" y="1157966"/>
                <a:ext cx="360000" cy="360000"/>
              </a:xfrm>
              <a:prstGeom prst="rect">
                <a:avLst/>
              </a:prstGeom>
            </p:spPr>
          </p:pic>
          <p:sp>
            <p:nvSpPr>
              <p:cNvPr id="35" name="CasellaDiTesto 30">
                <a:extLst>
                  <a:ext uri="{FF2B5EF4-FFF2-40B4-BE49-F238E27FC236}">
                    <a16:creationId xmlns:a16="http://schemas.microsoft.com/office/drawing/2014/main" id="{0E5222CF-09E0-0E97-6F2F-B66526D0F1BB}"/>
                  </a:ext>
                </a:extLst>
              </p:cNvPr>
              <p:cNvSpPr txBox="1"/>
              <p:nvPr/>
            </p:nvSpPr>
            <p:spPr>
              <a:xfrm>
                <a:off x="6886800" y="1214595"/>
                <a:ext cx="1800000" cy="261610"/>
              </a:xfrm>
              <a:prstGeom prst="rect">
                <a:avLst/>
              </a:prstGeom>
              <a:solidFill>
                <a:srgbClr val="008E4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defTabSz="914400">
                  <a:defRPr/>
                </a:pPr>
                <a:r>
                  <a:rPr lang="it-IT" sz="1100" b="1" kern="0">
                    <a:solidFill>
                      <a:prstClr val="white"/>
                    </a:solidFill>
                  </a:rPr>
                  <a:t>LAVORI AVVIATI</a:t>
                </a:r>
                <a:endParaRPr lang="it-IT" sz="11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CasellaDiTesto 30">
                <a:extLst>
                  <a:ext uri="{FF2B5EF4-FFF2-40B4-BE49-F238E27FC236}">
                    <a16:creationId xmlns:a16="http://schemas.microsoft.com/office/drawing/2014/main" id="{83A3DC91-C5BE-B10D-FE42-DFA40C513D5A}"/>
                  </a:ext>
                </a:extLst>
              </p:cNvPr>
              <p:cNvSpPr txBox="1"/>
              <p:nvPr/>
            </p:nvSpPr>
            <p:spPr>
              <a:xfrm>
                <a:off x="972009" y="1214595"/>
                <a:ext cx="5256000" cy="261610"/>
              </a:xfrm>
              <a:prstGeom prst="rect">
                <a:avLst/>
              </a:prstGeom>
              <a:solidFill>
                <a:srgbClr val="008E4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defTabSz="914400">
                  <a:defRPr/>
                </a:pPr>
                <a:r>
                  <a:rPr lang="it-IT" sz="1100" b="1" kern="0">
                    <a:solidFill>
                      <a:prstClr val="white"/>
                    </a:solidFill>
                  </a:rPr>
                  <a:t>Realizzazione linea tranviaria della Valle Brembana "Bergamo - Villa d'Almè"</a:t>
                </a:r>
                <a:endParaRPr lang="it-IT" sz="1100" ker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B293B192-0FD3-D86E-6B54-F3E77DF6C951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3706" y="1165400"/>
                <a:ext cx="360000" cy="360000"/>
              </a:xfrm>
              <a:prstGeom prst="rect">
                <a:avLst/>
              </a:prstGeom>
            </p:spPr>
          </p:pic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39FCB44-40F0-8C42-07C1-11B8F706B94E}"/>
              </a:ext>
            </a:extLst>
          </p:cNvPr>
          <p:cNvGrpSpPr/>
          <p:nvPr/>
        </p:nvGrpSpPr>
        <p:grpSpPr>
          <a:xfrm>
            <a:off x="557110" y="1141541"/>
            <a:ext cx="8136893" cy="729461"/>
            <a:chOff x="553706" y="2915911"/>
            <a:chExt cx="8136893" cy="729461"/>
          </a:xfrm>
        </p:grpSpPr>
        <p:sp>
          <p:nvSpPr>
            <p:cNvPr id="40" name="CasellaDiTesto 6">
              <a:extLst>
                <a:ext uri="{FF2B5EF4-FFF2-40B4-BE49-F238E27FC236}">
                  <a16:creationId xmlns:a16="http://schemas.microsoft.com/office/drawing/2014/main" id="{DEF39676-15A8-2CD8-9E93-81E6CAE96562}"/>
                </a:ext>
              </a:extLst>
            </p:cNvPr>
            <p:cNvSpPr txBox="1"/>
            <p:nvPr/>
          </p:nvSpPr>
          <p:spPr>
            <a:xfrm>
              <a:off x="554152" y="3350740"/>
              <a:ext cx="8136000" cy="294632"/>
            </a:xfrm>
            <a:prstGeom prst="rect">
              <a:avLst/>
            </a:prstGeom>
            <a:noFill/>
            <a:ln>
              <a:solidFill>
                <a:srgbClr val="008E40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algn="just" defTabSz="914400">
                <a:lnSpc>
                  <a:spcPct val="150000"/>
                </a:lnSpc>
                <a:defRPr/>
              </a:pPr>
              <a:r>
                <a:rPr lang="it-IT" sz="1000" kern="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Demolizione e ricostruzione dell’asilo nido Bruco Verde in un’ottica di efficientamento energetico, sostenibilità e normativa antisismica. 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FE4828C5-EB5F-3B16-FF35-54ADAB9F6164}"/>
                </a:ext>
              </a:extLst>
            </p:cNvPr>
            <p:cNvGrpSpPr/>
            <p:nvPr/>
          </p:nvGrpSpPr>
          <p:grpSpPr>
            <a:xfrm>
              <a:off x="553706" y="2915911"/>
              <a:ext cx="8136893" cy="360000"/>
              <a:chOff x="553706" y="2915911"/>
              <a:chExt cx="8136893" cy="360000"/>
            </a:xfrm>
          </p:grpSpPr>
          <p:pic>
            <p:nvPicPr>
              <p:cNvPr id="44" name="Picture 43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BE40F9D0-B054-F95D-0A40-81F6DE92DE3C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8169" y="2915911"/>
                <a:ext cx="360000" cy="360000"/>
              </a:xfrm>
              <a:prstGeom prst="rect">
                <a:avLst/>
              </a:prstGeom>
            </p:spPr>
          </p:pic>
          <p:sp>
            <p:nvSpPr>
              <p:cNvPr id="45" name="CasellaDiTesto 30">
                <a:extLst>
                  <a:ext uri="{FF2B5EF4-FFF2-40B4-BE49-F238E27FC236}">
                    <a16:creationId xmlns:a16="http://schemas.microsoft.com/office/drawing/2014/main" id="{5827440E-6C7E-4BE1-8087-ED8470B9A2E6}"/>
                  </a:ext>
                </a:extLst>
              </p:cNvPr>
              <p:cNvSpPr txBox="1"/>
              <p:nvPr/>
            </p:nvSpPr>
            <p:spPr>
              <a:xfrm>
                <a:off x="6890599" y="2965106"/>
                <a:ext cx="1800000" cy="261610"/>
              </a:xfrm>
              <a:prstGeom prst="rect">
                <a:avLst/>
              </a:prstGeom>
              <a:solidFill>
                <a:srgbClr val="008E4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defTabSz="914400">
                  <a:defRPr/>
                </a:pPr>
                <a:r>
                  <a:rPr lang="it-IT" sz="1100" b="1" kern="0">
                    <a:solidFill>
                      <a:prstClr val="white"/>
                    </a:solidFill>
                  </a:rPr>
                  <a:t>LAVORI AVVIATI</a:t>
                </a:r>
                <a:endParaRPr lang="it-IT" sz="11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CasellaDiTesto 30">
                <a:extLst>
                  <a:ext uri="{FF2B5EF4-FFF2-40B4-BE49-F238E27FC236}">
                    <a16:creationId xmlns:a16="http://schemas.microsoft.com/office/drawing/2014/main" id="{83FCB695-0D62-9C30-03B4-50399E6BBF1F}"/>
                  </a:ext>
                </a:extLst>
              </p:cNvPr>
              <p:cNvSpPr txBox="1"/>
              <p:nvPr/>
            </p:nvSpPr>
            <p:spPr>
              <a:xfrm>
                <a:off x="972009" y="2965106"/>
                <a:ext cx="5256000" cy="261610"/>
              </a:xfrm>
              <a:prstGeom prst="rect">
                <a:avLst/>
              </a:prstGeom>
              <a:solidFill>
                <a:srgbClr val="008E4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defTabSz="914400">
                  <a:defRPr/>
                </a:pPr>
                <a:r>
                  <a:rPr lang="it-IT" sz="1100" b="1" kern="0" dirty="0">
                    <a:solidFill>
                      <a:prstClr val="white"/>
                    </a:solidFill>
                  </a:rPr>
                  <a:t>Riqualificazione edificio scolastico </a:t>
                </a:r>
                <a:endParaRPr lang="it-IT" sz="1100" kern="0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142C5C1A-80D3-0442-5D01-EC5ACE9D6E5A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3706" y="2915911"/>
                <a:ext cx="360000" cy="36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46051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A156CE9-B8F6-059D-BBFB-6044CB58A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it-IT">
                <a:solidFill>
                  <a:srgbClr val="007239"/>
                </a:solidFill>
              </a:rPr>
              <a:t> Comune di Sondrio - Sinergia delle SUS con gli interventi del PNRR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BFAA2E-82FB-4792-C102-DB6DAD7D7586}"/>
              </a:ext>
            </a:extLst>
          </p:cNvPr>
          <p:cNvSpPr txBox="1"/>
          <p:nvPr/>
        </p:nvSpPr>
        <p:spPr>
          <a:xfrm>
            <a:off x="588600" y="581533"/>
            <a:ext cx="79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it-IT" sz="1100"/>
              <a:t>Con la </a:t>
            </a:r>
            <a:r>
              <a:rPr lang="it-IT" sz="1100" b="1"/>
              <a:t>Strategia «MONTE SALUTE – Rigenerazione dell’ex Ospedale Psichiatrico di Sondrio, fulcro di una nuova visione di politiche integrate»</a:t>
            </a:r>
            <a:r>
              <a:rPr lang="it-IT" sz="1100"/>
              <a:t>, il Comune di </a:t>
            </a:r>
            <a:r>
              <a:rPr lang="it-IT" sz="1100" b="1"/>
              <a:t>Sondrio </a:t>
            </a:r>
            <a:r>
              <a:rPr lang="it-IT" sz="1100"/>
              <a:t>prevede interventi di sviluppo urbano che interessano la zona semiabbandonata dell’ex Ospedale Psichiatrico, con l’obiettivo di </a:t>
            </a:r>
            <a:r>
              <a:rPr lang="it-IT" sz="1100" b="1"/>
              <a:t>realizzare infrastrutture sociali di cui potrà beneficiare l’intera popolazione.</a:t>
            </a:r>
            <a:r>
              <a:rPr lang="it-IT" sz="1100"/>
              <a:t> 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3D5B4CC-D049-669B-EBDD-126AAD32D748}"/>
              </a:ext>
            </a:extLst>
          </p:cNvPr>
          <p:cNvGrpSpPr/>
          <p:nvPr/>
        </p:nvGrpSpPr>
        <p:grpSpPr>
          <a:xfrm>
            <a:off x="2467782" y="3528051"/>
            <a:ext cx="3516480" cy="1033916"/>
            <a:chOff x="907496" y="3555713"/>
            <a:chExt cx="3516480" cy="1033916"/>
          </a:xfrm>
        </p:grpSpPr>
        <p:pic>
          <p:nvPicPr>
            <p:cNvPr id="27" name="Graphic 26" descr="Back outline">
              <a:extLst>
                <a:ext uri="{FF2B5EF4-FFF2-40B4-BE49-F238E27FC236}">
                  <a16:creationId xmlns:a16="http://schemas.microsoft.com/office/drawing/2014/main" id="{8671CD08-2783-145C-9270-6D97AFBAC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907496" y="3555713"/>
              <a:ext cx="540000" cy="540000"/>
            </a:xfrm>
            <a:prstGeom prst="rect">
              <a:avLst/>
            </a:prstGeom>
          </p:spPr>
        </p:pic>
        <p:sp>
          <p:nvSpPr>
            <p:cNvPr id="26" name="CasellaDiTesto 30">
              <a:extLst>
                <a:ext uri="{FF2B5EF4-FFF2-40B4-BE49-F238E27FC236}">
                  <a16:creationId xmlns:a16="http://schemas.microsoft.com/office/drawing/2014/main" id="{132730D3-74D4-6614-553D-EF802B28D509}"/>
                </a:ext>
              </a:extLst>
            </p:cNvPr>
            <p:cNvSpPr txBox="1"/>
            <p:nvPr/>
          </p:nvSpPr>
          <p:spPr>
            <a:xfrm>
              <a:off x="1545464" y="3589355"/>
              <a:ext cx="2878512" cy="1000274"/>
            </a:xfrm>
            <a:prstGeom prst="rect">
              <a:avLst/>
            </a:prstGeom>
            <a:solidFill>
              <a:srgbClr val="007836"/>
            </a:solidFill>
            <a:ln>
              <a:solidFill>
                <a:srgbClr val="00783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kumimoji="0" sz="1600" b="1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defRPr>
              </a:lvl1pPr>
            </a:lstStyle>
            <a:p>
              <a:r>
                <a:rPr lang="en-US" sz="1100" dirty="0"/>
                <a:t>IMPORTO TOTALE SUS: 19,25 M€ d</a:t>
              </a:r>
              <a:r>
                <a:rPr lang="it-IT" sz="1100" dirty="0"/>
                <a:t>i cui: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1100" dirty="0"/>
                <a:t>FSE+: 920 K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it-IT" sz="1100" dirty="0"/>
                <a:t>FESR: 14,38 M€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1100" dirty="0"/>
                <a:t>FSC: 2,4 M€ 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A6C7A48-7823-8FD4-D512-64D5756B61F8}"/>
              </a:ext>
            </a:extLst>
          </p:cNvPr>
          <p:cNvGrpSpPr/>
          <p:nvPr/>
        </p:nvGrpSpPr>
        <p:grpSpPr>
          <a:xfrm>
            <a:off x="810000" y="1365188"/>
            <a:ext cx="7524000" cy="2053292"/>
            <a:chOff x="810000" y="1365188"/>
            <a:chExt cx="7524000" cy="205329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97B467D-38BE-AD58-F900-2AA55A3856F1}"/>
                </a:ext>
              </a:extLst>
            </p:cNvPr>
            <p:cNvSpPr/>
            <p:nvPr/>
          </p:nvSpPr>
          <p:spPr>
            <a:xfrm>
              <a:off x="810000" y="1365188"/>
              <a:ext cx="7524000" cy="20532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239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0B2B867F-B431-9FFB-5AC1-8B4CEDDB994F}"/>
                </a:ext>
              </a:extLst>
            </p:cNvPr>
            <p:cNvGrpSpPr/>
            <p:nvPr/>
          </p:nvGrpSpPr>
          <p:grpSpPr>
            <a:xfrm>
              <a:off x="960047" y="1446099"/>
              <a:ext cx="7223907" cy="1891471"/>
              <a:chOff x="1007116" y="1459918"/>
              <a:chExt cx="7223907" cy="1891471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41D78ACB-2F48-3FE4-FAEC-B87CEFEF53A7}"/>
                  </a:ext>
                </a:extLst>
              </p:cNvPr>
              <p:cNvGrpSpPr/>
              <p:nvPr/>
            </p:nvGrpSpPr>
            <p:grpSpPr>
              <a:xfrm>
                <a:off x="1007116" y="1459918"/>
                <a:ext cx="7223907" cy="430887"/>
                <a:chOff x="1007116" y="1459918"/>
                <a:chExt cx="7223907" cy="430887"/>
              </a:xfrm>
            </p:grpSpPr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8E6D2D9C-A883-E8D3-1269-8E6B2B949867}"/>
                    </a:ext>
                  </a:extLst>
                </p:cNvPr>
                <p:cNvSpPr txBox="1"/>
                <p:nvPr/>
              </p:nvSpPr>
              <p:spPr>
                <a:xfrm>
                  <a:off x="1619750" y="1459918"/>
                  <a:ext cx="6611273" cy="430887"/>
                </a:xfrm>
                <a:prstGeom prst="rect">
                  <a:avLst/>
                </a:prstGeom>
                <a:noFill/>
                <a:ln w="6350">
                  <a:noFill/>
                  <a:prstDash val="solid"/>
                </a:ln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ts val="1200"/>
                    </a:spcBef>
                    <a:spcAft>
                      <a:spcPts val="900"/>
                    </a:spcAft>
                  </a:pPr>
                  <a:r>
                    <a:rPr lang="it-IT" sz="1100" b="1"/>
                    <a:t>Sviluppare</a:t>
                  </a:r>
                  <a:r>
                    <a:rPr lang="it-IT" sz="1100"/>
                    <a:t> e </a:t>
                  </a:r>
                  <a:r>
                    <a:rPr lang="it-IT" sz="1100" b="1"/>
                    <a:t>potenziare i servizi e le infrastrutture sociosanitarie</a:t>
                  </a:r>
                  <a:r>
                    <a:rPr lang="it-IT" sz="1100"/>
                    <a:t>, integrate e territoriali, a vocazione comunitaria;</a:t>
                  </a:r>
                </a:p>
              </p:txBody>
            </p:sp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F5D79B4-4CB3-5ABC-4AB2-814BBC2B83DA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07116" y="1477361"/>
                  <a:ext cx="396000" cy="396000"/>
                </a:xfrm>
                <a:prstGeom prst="rect">
                  <a:avLst/>
                </a:prstGeom>
              </p:spPr>
            </p:pic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87C99533-3CEB-4369-3527-A3863799F1EF}"/>
                  </a:ext>
                </a:extLst>
              </p:cNvPr>
              <p:cNvGrpSpPr/>
              <p:nvPr/>
            </p:nvGrpSpPr>
            <p:grpSpPr>
              <a:xfrm>
                <a:off x="1041065" y="1946779"/>
                <a:ext cx="7156008" cy="430887"/>
                <a:chOff x="1007116" y="1948594"/>
                <a:chExt cx="7156008" cy="430887"/>
              </a:xfrm>
            </p:grpSpPr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B9CC6C0A-78B1-25B8-126F-47D18765B8CF}"/>
                    </a:ext>
                  </a:extLst>
                </p:cNvPr>
                <p:cNvSpPr txBox="1"/>
                <p:nvPr/>
              </p:nvSpPr>
              <p:spPr>
                <a:xfrm>
                  <a:off x="1619749" y="1948594"/>
                  <a:ext cx="6543375" cy="430887"/>
                </a:xfrm>
                <a:prstGeom prst="rect">
                  <a:avLst/>
                </a:prstGeom>
                <a:noFill/>
                <a:ln w="6350">
                  <a:noFill/>
                  <a:prstDash val="solid"/>
                </a:ln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ts val="1200"/>
                    </a:spcBef>
                    <a:spcAft>
                      <a:spcPts val="900"/>
                    </a:spcAft>
                  </a:pPr>
                  <a:r>
                    <a:rPr lang="it-IT" sz="1100" b="1"/>
                    <a:t>Sviluppare l’offerta abitativa al sostegno della fragilità </a:t>
                  </a:r>
                  <a:r>
                    <a:rPr lang="it-IT" sz="1100"/>
                    <a:t>e dei nuovi bisogni sociali attraverso il «cohousing»;</a:t>
                  </a:r>
                </a:p>
              </p:txBody>
            </p:sp>
            <p:pic>
              <p:nvPicPr>
                <p:cNvPr id="55" name="Picture 54">
                  <a:extLst>
                    <a:ext uri="{FF2B5EF4-FFF2-40B4-BE49-F238E27FC236}">
                      <a16:creationId xmlns:a16="http://schemas.microsoft.com/office/drawing/2014/main" id="{49C8FC49-4F62-F605-B75B-162263A57D5D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07116" y="1966037"/>
                  <a:ext cx="396000" cy="396000"/>
                </a:xfrm>
                <a:prstGeom prst="rect">
                  <a:avLst/>
                </a:prstGeom>
              </p:spPr>
            </p:pic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6944A766-AABD-B0E4-92C4-DD3CE50FE6C2}"/>
                  </a:ext>
                </a:extLst>
              </p:cNvPr>
              <p:cNvGrpSpPr/>
              <p:nvPr/>
            </p:nvGrpSpPr>
            <p:grpSpPr>
              <a:xfrm>
                <a:off x="1007119" y="2920502"/>
                <a:ext cx="7223901" cy="430887"/>
                <a:chOff x="1007116" y="2920502"/>
                <a:chExt cx="7223901" cy="430887"/>
              </a:xfrm>
            </p:grpSpPr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B498275-BAB3-893D-770D-E0123F90B29F}"/>
                    </a:ext>
                  </a:extLst>
                </p:cNvPr>
                <p:cNvSpPr txBox="1"/>
                <p:nvPr/>
              </p:nvSpPr>
              <p:spPr>
                <a:xfrm>
                  <a:off x="1619744" y="2920502"/>
                  <a:ext cx="6611273" cy="430887"/>
                </a:xfrm>
                <a:prstGeom prst="rect">
                  <a:avLst/>
                </a:prstGeom>
                <a:noFill/>
                <a:ln w="6350">
                  <a:noFill/>
                  <a:prstDash val="solid"/>
                </a:ln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ts val="1200"/>
                    </a:spcBef>
                    <a:spcAft>
                      <a:spcPts val="900"/>
                    </a:spcAft>
                  </a:pPr>
                  <a:r>
                    <a:rPr lang="it-IT" sz="1100" b="1"/>
                    <a:t>Potenziare </a:t>
                  </a:r>
                  <a:r>
                    <a:rPr lang="it-IT" sz="1100"/>
                    <a:t>le opportunità di</a:t>
                  </a:r>
                  <a:r>
                    <a:rPr lang="it-IT" sz="1100" b="1"/>
                    <a:t> inclusione dei soggetti fragili incentivando </a:t>
                  </a:r>
                  <a:r>
                    <a:rPr lang="it-IT" sz="1100"/>
                    <a:t>le occasioni di</a:t>
                  </a:r>
                  <a:r>
                    <a:rPr lang="it-IT" sz="1100" b="1"/>
                    <a:t> occupabilità </a:t>
                  </a:r>
                  <a:r>
                    <a:rPr lang="it-IT" sz="1100"/>
                    <a:t>e</a:t>
                  </a:r>
                  <a:r>
                    <a:rPr lang="it-IT" sz="1100" b="1"/>
                    <a:t> tutelando la salute mentale</a:t>
                  </a:r>
                  <a:r>
                    <a:rPr lang="it-IT" sz="1100"/>
                    <a:t>.</a:t>
                  </a:r>
                </a:p>
              </p:txBody>
            </p:sp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F9925D44-257A-7FAF-7A0C-E52673C9BA21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07116" y="2937945"/>
                  <a:ext cx="396000" cy="396000"/>
                </a:xfrm>
                <a:prstGeom prst="rect">
                  <a:avLst/>
                </a:prstGeom>
              </p:spPr>
            </p:pic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CC2A1924-3A8B-DB46-1973-466F32C48203}"/>
                  </a:ext>
                </a:extLst>
              </p:cNvPr>
              <p:cNvGrpSpPr/>
              <p:nvPr/>
            </p:nvGrpSpPr>
            <p:grpSpPr>
              <a:xfrm>
                <a:off x="1007116" y="2433640"/>
                <a:ext cx="7223907" cy="430887"/>
                <a:chOff x="1007116" y="2464535"/>
                <a:chExt cx="7223907" cy="430887"/>
              </a:xfrm>
            </p:grpSpPr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E11885AE-314E-C555-5655-724962D9EB03}"/>
                    </a:ext>
                  </a:extLst>
                </p:cNvPr>
                <p:cNvSpPr txBox="1"/>
                <p:nvPr/>
              </p:nvSpPr>
              <p:spPr>
                <a:xfrm>
                  <a:off x="1619750" y="2464535"/>
                  <a:ext cx="6611273" cy="430887"/>
                </a:xfrm>
                <a:prstGeom prst="rect">
                  <a:avLst/>
                </a:prstGeom>
                <a:noFill/>
                <a:ln w="6350">
                  <a:noFill/>
                  <a:prstDash val="solid"/>
                </a:ln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ts val="1200"/>
                    </a:spcBef>
                    <a:spcAft>
                      <a:spcPts val="900"/>
                    </a:spcAft>
                  </a:pPr>
                  <a:r>
                    <a:rPr lang="it-IT" sz="1100" b="1"/>
                    <a:t>Implementare il sistema scolastico e formativo </a:t>
                  </a:r>
                  <a:r>
                    <a:rPr lang="it-IT" sz="1100"/>
                    <a:t>per favorire l’</a:t>
                  </a:r>
                  <a:r>
                    <a:rPr lang="it-IT" sz="1100" b="1"/>
                    <a:t>inclusione lavorativa </a:t>
                  </a:r>
                  <a:r>
                    <a:rPr lang="it-IT" sz="1100"/>
                    <a:t>e l’</a:t>
                  </a:r>
                  <a:r>
                    <a:rPr lang="it-IT" sz="1100" b="1"/>
                    <a:t>imprenditoria delle nuove generazioni </a:t>
                  </a:r>
                  <a:r>
                    <a:rPr lang="it-IT" sz="1100"/>
                    <a:t>e l’attrattività della provincia su alcuni assi formativi di potenziale sviluppo;</a:t>
                  </a:r>
                </a:p>
              </p:txBody>
            </p:sp>
            <p:pic>
              <p:nvPicPr>
                <p:cNvPr id="57" name="Picture 56">
                  <a:extLst>
                    <a:ext uri="{FF2B5EF4-FFF2-40B4-BE49-F238E27FC236}">
                      <a16:creationId xmlns:a16="http://schemas.microsoft.com/office/drawing/2014/main" id="{1B7010A8-E175-BE5C-655E-49BF56099F90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07116" y="2481978"/>
                  <a:ext cx="396000" cy="396000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212042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A156CE9-B8F6-059D-BBFB-6044CB58A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it-IT">
                <a:solidFill>
                  <a:srgbClr val="007239"/>
                </a:solidFill>
              </a:rPr>
              <a:t> Comune di Sondrio - Sinergia delle SUS con gli interventi del PNRR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02F11B-CBFA-F285-A6B2-415D71C47FA1}"/>
              </a:ext>
            </a:extLst>
          </p:cNvPr>
          <p:cNvSpPr txBox="1"/>
          <p:nvPr/>
        </p:nvSpPr>
        <p:spPr>
          <a:xfrm>
            <a:off x="460041" y="585894"/>
            <a:ext cx="822263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dirty="0"/>
              <a:t>Il</a:t>
            </a:r>
            <a:r>
              <a:rPr lang="it-IT" sz="1100" b="1" dirty="0"/>
              <a:t> </a:t>
            </a:r>
            <a:r>
              <a:rPr lang="it-IT" sz="1100" dirty="0"/>
              <a:t>Comune di </a:t>
            </a:r>
            <a:r>
              <a:rPr lang="it-IT" sz="1100" b="1" dirty="0"/>
              <a:t>Sondrio</a:t>
            </a:r>
            <a:r>
              <a:rPr lang="it-IT" sz="1100" dirty="0"/>
              <a:t> prevede una pianificazione di </a:t>
            </a:r>
            <a:r>
              <a:rPr lang="it-IT" sz="1100" b="1" dirty="0"/>
              <a:t>56 interventi </a:t>
            </a:r>
            <a:r>
              <a:rPr lang="it-IT" sz="1100" dirty="0"/>
              <a:t>finanziati a valere sulle risorse </a:t>
            </a:r>
            <a:r>
              <a:rPr lang="it-IT" sz="1100" b="1" dirty="0"/>
              <a:t>del PNRR</a:t>
            </a:r>
            <a:r>
              <a:rPr lang="it-IT" sz="1100" dirty="0"/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dirty="0"/>
              <a:t>Di questi, </a:t>
            </a:r>
            <a:r>
              <a:rPr lang="it-IT" sz="1100" b="1" dirty="0"/>
              <a:t>2 interventi</a:t>
            </a:r>
            <a:r>
              <a:rPr lang="it-IT" sz="1100" dirty="0"/>
              <a:t> </a:t>
            </a:r>
            <a:r>
              <a:rPr lang="it-IT" sz="1100" b="1" dirty="0"/>
              <a:t>infrastrutturali</a:t>
            </a:r>
            <a:r>
              <a:rPr lang="it-IT" sz="1100" dirty="0"/>
              <a:t> presentano punti di contatto in termini di </a:t>
            </a:r>
            <a:r>
              <a:rPr lang="it-IT" sz="1100" b="1" dirty="0"/>
              <a:t>sinergie e complementarità </a:t>
            </a:r>
            <a:r>
              <a:rPr lang="it-IT" sz="1100" dirty="0"/>
              <a:t>con la SUS,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dirty="0"/>
              <a:t>pur collocandosi </a:t>
            </a:r>
            <a:r>
              <a:rPr lang="it-IT" sz="1100" b="1" dirty="0"/>
              <a:t>all’esterno del territorio interessato dalla Strategia</a:t>
            </a:r>
            <a:r>
              <a:rPr lang="it-IT" sz="11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0732A8-DFD8-BC37-53E8-FE63CF9BEC21}"/>
              </a:ext>
            </a:extLst>
          </p:cNvPr>
          <p:cNvSpPr txBox="1"/>
          <p:nvPr/>
        </p:nvSpPr>
        <p:spPr>
          <a:xfrm>
            <a:off x="3834829" y="1186058"/>
            <a:ext cx="4939282" cy="1278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it-IT" sz="1100" dirty="0"/>
              <a:t>Nell’area meridionale del territorio comunale, sono stati infatti rilevati:</a:t>
            </a:r>
          </a:p>
          <a:p>
            <a:pPr algn="just">
              <a:lnSpc>
                <a:spcPts val="2400"/>
              </a:lnSpc>
            </a:pPr>
            <a:r>
              <a:rPr lang="it-IT" sz="1100" b="1" dirty="0"/>
              <a:t>1 </a:t>
            </a:r>
            <a:r>
              <a:rPr lang="it-IT" sz="1100" dirty="0"/>
              <a:t>intervento</a:t>
            </a:r>
            <a:r>
              <a:rPr lang="it-IT" sz="1100" b="1" dirty="0"/>
              <a:t> </a:t>
            </a:r>
            <a:r>
              <a:rPr lang="it-IT" sz="1100" dirty="0"/>
              <a:t>per la </a:t>
            </a:r>
            <a:r>
              <a:rPr lang="it-IT" sz="1100" b="1" dirty="0"/>
              <a:t>realizzazione </a:t>
            </a:r>
            <a:r>
              <a:rPr lang="it-IT" sz="1100" dirty="0"/>
              <a:t>di una </a:t>
            </a:r>
            <a:r>
              <a:rPr lang="it-IT" sz="1100" b="1" dirty="0"/>
              <a:t>struttura housing temporanea</a:t>
            </a:r>
          </a:p>
          <a:p>
            <a:pPr algn="just">
              <a:lnSpc>
                <a:spcPts val="2400"/>
              </a:lnSpc>
            </a:pPr>
            <a:r>
              <a:rPr lang="it-IT" sz="1100" b="1" dirty="0"/>
              <a:t>1</a:t>
            </a:r>
            <a:r>
              <a:rPr lang="it-IT" sz="1100" dirty="0"/>
              <a:t> intervento per la </a:t>
            </a:r>
            <a:r>
              <a:rPr lang="it-IT" sz="1100" b="1" dirty="0"/>
              <a:t>realizzazione di infrastrutture sociali </a:t>
            </a:r>
            <a:r>
              <a:rPr lang="it-IT" sz="1100" dirty="0"/>
              <a:t>per le famiglie, la comunità e il terzo settore</a:t>
            </a:r>
            <a:endParaRPr lang="it-IT" sz="1100" b="1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547D0DF-829A-2C7D-9F3F-F39E78757ACE}"/>
              </a:ext>
            </a:extLst>
          </p:cNvPr>
          <p:cNvGrpSpPr/>
          <p:nvPr/>
        </p:nvGrpSpPr>
        <p:grpSpPr>
          <a:xfrm>
            <a:off x="416554" y="1248529"/>
            <a:ext cx="3332486" cy="2939246"/>
            <a:chOff x="416554" y="1347004"/>
            <a:chExt cx="4921200" cy="430465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9BCB076-1036-571B-CAE2-DC06E7B65200}"/>
                </a:ext>
              </a:extLst>
            </p:cNvPr>
            <p:cNvGrpSpPr/>
            <p:nvPr/>
          </p:nvGrpSpPr>
          <p:grpSpPr>
            <a:xfrm>
              <a:off x="416554" y="1347004"/>
              <a:ext cx="4921200" cy="4179600"/>
              <a:chOff x="416554" y="1689904"/>
              <a:chExt cx="4921200" cy="4179600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61473B86-B940-2334-3C06-40D0F0D2164B}"/>
                  </a:ext>
                </a:extLst>
              </p:cNvPr>
              <p:cNvGrpSpPr/>
              <p:nvPr/>
            </p:nvGrpSpPr>
            <p:grpSpPr>
              <a:xfrm>
                <a:off x="416554" y="1689904"/>
                <a:ext cx="4921200" cy="4179600"/>
                <a:chOff x="416554" y="1689904"/>
                <a:chExt cx="4921200" cy="4179600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1CCAC614-C11C-7B92-BE78-E96FCBA14868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16554" y="1689904"/>
                  <a:ext cx="4921200" cy="4179600"/>
                </a:xfrm>
                <a:prstGeom prst="rect">
                  <a:avLst/>
                </a:prstGeom>
              </p:spPr>
            </p:pic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CE50DE6-90C2-251E-CE57-9D2C0C8DE161}"/>
                    </a:ext>
                  </a:extLst>
                </p:cNvPr>
                <p:cNvSpPr/>
                <p:nvPr/>
              </p:nvSpPr>
              <p:spPr>
                <a:xfrm>
                  <a:off x="656670" y="5652545"/>
                  <a:ext cx="289367" cy="127321"/>
                </a:xfrm>
                <a:prstGeom prst="rect">
                  <a:avLst/>
                </a:prstGeom>
                <a:solidFill>
                  <a:srgbClr val="F8F9F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1EF4453-8AFD-1CD0-EBEC-4AD77379E32F}"/>
                  </a:ext>
                </a:extLst>
              </p:cNvPr>
              <p:cNvSpPr/>
              <p:nvPr/>
            </p:nvSpPr>
            <p:spPr>
              <a:xfrm rot="8442688">
                <a:off x="926010" y="5712455"/>
                <a:ext cx="204404" cy="55757"/>
              </a:xfrm>
              <a:prstGeom prst="rect">
                <a:avLst/>
              </a:prstGeom>
              <a:solidFill>
                <a:srgbClr val="C4D5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85083FE-9CDD-CAA7-058D-E7E68244A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0371" y="4005580"/>
              <a:ext cx="1796969" cy="16460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4" name="Graphic 13" descr="Magnifying glass with solid fill">
              <a:extLst>
                <a:ext uri="{FF2B5EF4-FFF2-40B4-BE49-F238E27FC236}">
                  <a16:creationId xmlns:a16="http://schemas.microsoft.com/office/drawing/2014/main" id="{D7262DF7-F1DB-0ABE-0C85-1628C8ABB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989560" y="4005642"/>
              <a:ext cx="360000" cy="360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66FDF46-AE15-8700-52A8-67BAC9E7C76B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31401" y="4006459"/>
              <a:ext cx="1796400" cy="1645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6" name="Graphic 15" descr="Magnifying glass with solid fill">
              <a:extLst>
                <a:ext uri="{FF2B5EF4-FFF2-40B4-BE49-F238E27FC236}">
                  <a16:creationId xmlns:a16="http://schemas.microsoft.com/office/drawing/2014/main" id="{1B3E1EEA-1FE2-92AE-9450-A5E32A5E5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66440" y="4005642"/>
              <a:ext cx="360000" cy="360000"/>
            </a:xfrm>
            <a:prstGeom prst="rect">
              <a:avLst/>
            </a:prstGeom>
          </p:spPr>
        </p:pic>
      </p:grpSp>
      <p:sp>
        <p:nvSpPr>
          <p:cNvPr id="23" name="CasellaDiTesto 30">
            <a:extLst>
              <a:ext uri="{FF2B5EF4-FFF2-40B4-BE49-F238E27FC236}">
                <a16:creationId xmlns:a16="http://schemas.microsoft.com/office/drawing/2014/main" id="{50A025E4-E30E-804C-07BE-889991F8F03B}"/>
              </a:ext>
            </a:extLst>
          </p:cNvPr>
          <p:cNvSpPr txBox="1"/>
          <p:nvPr/>
        </p:nvSpPr>
        <p:spPr>
          <a:xfrm>
            <a:off x="4583430" y="3053517"/>
            <a:ext cx="3299136" cy="430887"/>
          </a:xfrm>
          <a:prstGeom prst="rect">
            <a:avLst/>
          </a:prstGeom>
          <a:solidFill>
            <a:srgbClr val="007836"/>
          </a:solidFill>
          <a:ln>
            <a:solidFill>
              <a:srgbClr val="00783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>
            <a:defPPr>
              <a:defRPr lang="it-IT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pPr>
              <a:spcAft>
                <a:spcPts val="0"/>
              </a:spcAft>
            </a:pPr>
            <a:r>
              <a:rPr lang="en-US" sz="1100" dirty="0"/>
              <a:t>IMPORTO TOTALE DEI 2 INTERVENTI SINERGICI: 15,71 M€</a:t>
            </a:r>
          </a:p>
        </p:txBody>
      </p:sp>
      <p:pic>
        <p:nvPicPr>
          <p:cNvPr id="24" name="Graphic 23" descr="Back outline">
            <a:extLst>
              <a:ext uri="{FF2B5EF4-FFF2-40B4-BE49-F238E27FC236}">
                <a16:creationId xmlns:a16="http://schemas.microsoft.com/office/drawing/2014/main" id="{E0B37508-785A-DEE8-432E-8A6C68878A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3884768" y="2794586"/>
            <a:ext cx="540000" cy="5400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7592B-DE84-81F2-3A1B-F13F1A397F8A}"/>
              </a:ext>
            </a:extLst>
          </p:cNvPr>
          <p:cNvGrpSpPr/>
          <p:nvPr/>
        </p:nvGrpSpPr>
        <p:grpSpPr>
          <a:xfrm>
            <a:off x="542582" y="4448650"/>
            <a:ext cx="1878328" cy="215444"/>
            <a:chOff x="627422" y="4471777"/>
            <a:chExt cx="1878328" cy="21544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F29E6F2-F897-E25B-A52B-CE03547994CA}"/>
                </a:ext>
              </a:extLst>
            </p:cNvPr>
            <p:cNvSpPr/>
            <p:nvPr/>
          </p:nvSpPr>
          <p:spPr>
            <a:xfrm>
              <a:off x="627422" y="4525499"/>
              <a:ext cx="108000" cy="108000"/>
            </a:xfrm>
            <a:prstGeom prst="ellipse">
              <a:avLst/>
            </a:prstGeom>
            <a:solidFill>
              <a:srgbClr val="097138"/>
            </a:solidFill>
            <a:ln>
              <a:solidFill>
                <a:srgbClr val="09713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D780A24-3841-460F-FE87-6C8F7F8965C3}"/>
                </a:ext>
              </a:extLst>
            </p:cNvPr>
            <p:cNvSpPr txBox="1"/>
            <p:nvPr/>
          </p:nvSpPr>
          <p:spPr>
            <a:xfrm>
              <a:off x="775884" y="4471777"/>
              <a:ext cx="172986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800" b="1"/>
                <a:t>Interventi PNRR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7CE0E21-D398-A6BB-D8DD-BA1FA9D38D41}"/>
              </a:ext>
            </a:extLst>
          </p:cNvPr>
          <p:cNvGrpSpPr/>
          <p:nvPr/>
        </p:nvGrpSpPr>
        <p:grpSpPr>
          <a:xfrm>
            <a:off x="486743" y="4232928"/>
            <a:ext cx="1920002" cy="216000"/>
            <a:chOff x="573422" y="4273619"/>
            <a:chExt cx="1920002" cy="21600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CF4DEAC-3421-41C4-A4D6-5CF1560A0915}"/>
                </a:ext>
              </a:extLst>
            </p:cNvPr>
            <p:cNvSpPr/>
            <p:nvPr/>
          </p:nvSpPr>
          <p:spPr>
            <a:xfrm>
              <a:off x="573422" y="4273619"/>
              <a:ext cx="216000" cy="216000"/>
            </a:xfrm>
            <a:prstGeom prst="ellipse">
              <a:avLst/>
            </a:prstGeom>
            <a:solidFill>
              <a:srgbClr val="DEB9B4"/>
            </a:solidFill>
            <a:ln w="9525">
              <a:solidFill>
                <a:srgbClr val="A123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D5DFE6C-6097-4E93-EE5F-1E468E81198B}"/>
                </a:ext>
              </a:extLst>
            </p:cNvPr>
            <p:cNvSpPr txBox="1"/>
            <p:nvPr/>
          </p:nvSpPr>
          <p:spPr>
            <a:xfrm>
              <a:off x="763558" y="4273897"/>
              <a:ext cx="172986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800" b="1"/>
                <a:t>Territorio interessato dalla SUS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7738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id="{679AC528-9385-1C8A-ABFA-9F8294681CED}"/>
              </a:ext>
            </a:extLst>
          </p:cNvPr>
          <p:cNvSpPr txBox="1"/>
          <p:nvPr/>
        </p:nvSpPr>
        <p:spPr>
          <a:xfrm>
            <a:off x="553706" y="656388"/>
            <a:ext cx="8135935" cy="261610"/>
          </a:xfrm>
          <a:prstGeom prst="rect">
            <a:avLst/>
          </a:prstGeom>
          <a:solidFill>
            <a:srgbClr val="70AD47">
              <a:lumMod val="20000"/>
              <a:lumOff val="80000"/>
              <a:alpha val="50000"/>
            </a:srgbClr>
          </a:solidFill>
          <a:ln w="6350">
            <a:solidFill>
              <a:srgbClr val="E7F2EC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kern="0" dirty="0">
                <a:solidFill>
                  <a:prstClr val="black"/>
                </a:solidFill>
              </a:rPr>
              <a:t>Di seguito, si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fornisce una </a:t>
            </a:r>
            <a:r>
              <a:rPr kumimoji="0" lang="it-IT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sintesi</a:t>
            </a:r>
            <a:r>
              <a:rPr lang="it-IT" sz="1100" b="1" kern="0" dirty="0">
                <a:solidFill>
                  <a:prstClr val="black"/>
                </a:solidFill>
              </a:rPr>
              <a:t> dei contenuti </a:t>
            </a:r>
            <a:r>
              <a:rPr lang="it-IT" sz="1100" kern="0" dirty="0">
                <a:solidFill>
                  <a:prstClr val="black"/>
                </a:solidFill>
              </a:rPr>
              <a:t>e dello </a:t>
            </a:r>
            <a:r>
              <a:rPr lang="it-IT" sz="1100" b="1" kern="0" dirty="0">
                <a:solidFill>
                  <a:prstClr val="black"/>
                </a:solidFill>
              </a:rPr>
              <a:t>stato di avanzamento </a:t>
            </a:r>
            <a:r>
              <a:rPr lang="it-IT" sz="1100" kern="0" dirty="0">
                <a:solidFill>
                  <a:prstClr val="black"/>
                </a:solidFill>
              </a:rPr>
              <a:t>degli </a:t>
            </a:r>
            <a:r>
              <a:rPr lang="it-IT" sz="1100" b="1" kern="0" dirty="0">
                <a:solidFill>
                  <a:prstClr val="black"/>
                </a:solidFill>
              </a:rPr>
              <a:t>interventi PNRR </a:t>
            </a:r>
            <a:r>
              <a:rPr lang="it-IT" sz="1100" kern="0" dirty="0">
                <a:solidFill>
                  <a:prstClr val="black"/>
                </a:solidFill>
              </a:rPr>
              <a:t>sinergici:</a:t>
            </a:r>
            <a:endParaRPr kumimoji="0" lang="it-IT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C3D7EF3-1DF4-22E1-8F83-30F89D647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it-IT" dirty="0">
                <a:solidFill>
                  <a:srgbClr val="007239"/>
                </a:solidFill>
              </a:rPr>
              <a:t> Comune di Sondrio - Sinergia delle SUS con gli interventi del PNRR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9DCA45A-15C5-D23A-59D5-F0F5B9AA06A6}"/>
              </a:ext>
            </a:extLst>
          </p:cNvPr>
          <p:cNvGrpSpPr/>
          <p:nvPr/>
        </p:nvGrpSpPr>
        <p:grpSpPr>
          <a:xfrm>
            <a:off x="557556" y="1133761"/>
            <a:ext cx="8136447" cy="960640"/>
            <a:chOff x="557556" y="1133761"/>
            <a:chExt cx="8136447" cy="96064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4CD586A-ECBB-A34E-FCFB-C0D8E855D89C}"/>
                </a:ext>
              </a:extLst>
            </p:cNvPr>
            <p:cNvSpPr/>
            <p:nvPr/>
          </p:nvSpPr>
          <p:spPr>
            <a:xfrm>
              <a:off x="586740" y="1295443"/>
              <a:ext cx="133350" cy="12954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CasellaDiTesto 6">
              <a:extLst>
                <a:ext uri="{FF2B5EF4-FFF2-40B4-BE49-F238E27FC236}">
                  <a16:creationId xmlns:a16="http://schemas.microsoft.com/office/drawing/2014/main" id="{DEF39676-15A8-2CD8-9E93-81E6CAE96562}"/>
                </a:ext>
              </a:extLst>
            </p:cNvPr>
            <p:cNvSpPr txBox="1"/>
            <p:nvPr/>
          </p:nvSpPr>
          <p:spPr>
            <a:xfrm>
              <a:off x="557556" y="1568936"/>
              <a:ext cx="8136000" cy="525465"/>
            </a:xfrm>
            <a:prstGeom prst="rect">
              <a:avLst/>
            </a:prstGeom>
            <a:noFill/>
            <a:ln>
              <a:solidFill>
                <a:srgbClr val="008E40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000" kern="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L’intervento affianca alla soluzione alloggiativa un progetto personalizzato, con l’obiettivo di favorire percorsi di autonomia e rafforzamento delle risorse personali per le persone e i nuclei in condizioni di elevata marginalità sociale.</a:t>
              </a:r>
              <a:endParaRPr kumimoji="0" lang="it-IT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</a:endParaRPr>
            </a:p>
          </p:txBody>
        </p:sp>
        <p:pic>
          <p:nvPicPr>
            <p:cNvPr id="44" name="Picture 43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BE40F9D0-B054-F95D-0A40-81F6DE92DE3C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7293" y="1141541"/>
              <a:ext cx="360000" cy="360000"/>
            </a:xfrm>
            <a:prstGeom prst="rect">
              <a:avLst/>
            </a:prstGeom>
          </p:spPr>
        </p:pic>
        <p:sp>
          <p:nvSpPr>
            <p:cNvPr id="45" name="CasellaDiTesto 30">
              <a:extLst>
                <a:ext uri="{FF2B5EF4-FFF2-40B4-BE49-F238E27FC236}">
                  <a16:creationId xmlns:a16="http://schemas.microsoft.com/office/drawing/2014/main" id="{5827440E-6C7E-4BE1-8087-ED8470B9A2E6}"/>
                </a:ext>
              </a:extLst>
            </p:cNvPr>
            <p:cNvSpPr txBox="1"/>
            <p:nvPr/>
          </p:nvSpPr>
          <p:spPr>
            <a:xfrm>
              <a:off x="6894003" y="1190736"/>
              <a:ext cx="1800000" cy="261610"/>
            </a:xfrm>
            <a:prstGeom prst="rect">
              <a:avLst/>
            </a:prstGeom>
            <a:solidFill>
              <a:srgbClr val="008E4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it-IT" sz="1100" b="1" kern="0" dirty="0">
                  <a:solidFill>
                    <a:prstClr val="white"/>
                  </a:solidFill>
                </a:rPr>
                <a:t>LAVORI AVVIATI</a:t>
              </a:r>
              <a:endParaRPr lang="it-IT" sz="1100" kern="0" dirty="0">
                <a:solidFill>
                  <a:prstClr val="white"/>
                </a:solidFill>
              </a:endParaRPr>
            </a:p>
          </p:txBody>
        </p:sp>
        <p:sp>
          <p:nvSpPr>
            <p:cNvPr id="46" name="CasellaDiTesto 30">
              <a:extLst>
                <a:ext uri="{FF2B5EF4-FFF2-40B4-BE49-F238E27FC236}">
                  <a16:creationId xmlns:a16="http://schemas.microsoft.com/office/drawing/2014/main" id="{83FCB695-0D62-9C30-03B4-50399E6BBF1F}"/>
                </a:ext>
              </a:extLst>
            </p:cNvPr>
            <p:cNvSpPr txBox="1"/>
            <p:nvPr/>
          </p:nvSpPr>
          <p:spPr>
            <a:xfrm>
              <a:off x="985573" y="1190098"/>
              <a:ext cx="5383570" cy="262800"/>
            </a:xfrm>
            <a:prstGeom prst="rect">
              <a:avLst/>
            </a:prstGeom>
            <a:solidFill>
              <a:srgbClr val="008E4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it-IT" sz="1000" b="1" kern="0" dirty="0">
                  <a:solidFill>
                    <a:prstClr val="white"/>
                  </a:solidFill>
                </a:rPr>
                <a:t>HOUSING FIRST - Riqualificazione fabbricato per housing temporaneo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7CB61DF-9A40-132E-7F99-6E527352EA46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4052" y="1133761"/>
              <a:ext cx="360000" cy="36000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3648835-D7D4-DA5B-A368-A1B5B50E3D79}"/>
              </a:ext>
            </a:extLst>
          </p:cNvPr>
          <p:cNvGrpSpPr/>
          <p:nvPr/>
        </p:nvGrpSpPr>
        <p:grpSpPr>
          <a:xfrm>
            <a:off x="557556" y="2253901"/>
            <a:ext cx="8136000" cy="965860"/>
            <a:chOff x="557556" y="2253901"/>
            <a:chExt cx="8136000" cy="965860"/>
          </a:xfrm>
        </p:grpSpPr>
        <p:sp>
          <p:nvSpPr>
            <p:cNvPr id="10" name="CasellaDiTesto 6">
              <a:extLst>
                <a:ext uri="{FF2B5EF4-FFF2-40B4-BE49-F238E27FC236}">
                  <a16:creationId xmlns:a16="http://schemas.microsoft.com/office/drawing/2014/main" id="{A943B17E-1C9E-8904-3C5E-ABAFD9B2BD4B}"/>
                </a:ext>
              </a:extLst>
            </p:cNvPr>
            <p:cNvSpPr txBox="1"/>
            <p:nvPr/>
          </p:nvSpPr>
          <p:spPr>
            <a:xfrm>
              <a:off x="557556" y="2694296"/>
              <a:ext cx="8136000" cy="525465"/>
            </a:xfrm>
            <a:prstGeom prst="rect">
              <a:avLst/>
            </a:prstGeom>
            <a:noFill/>
            <a:ln>
              <a:solidFill>
                <a:srgbClr val="008E40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000" kern="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L’intervento ambisce, oltre ad incrementare l’offerta abitativa sociale del Comune, alla realizzazione di un sistema di servizi integrativi all’abitare e di spazi/strutture a servizio della socialità e dell’aggregazione culturale.</a:t>
              </a:r>
              <a:endParaRPr kumimoji="0" lang="it-IT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</a:endParaRPr>
            </a:p>
          </p:txBody>
        </p:sp>
        <p:pic>
          <p:nvPicPr>
            <p:cNvPr id="11" name="Picture 10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0C161274-4827-3493-3FE2-6B986346460E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703" y="2260041"/>
              <a:ext cx="360000" cy="360000"/>
            </a:xfrm>
            <a:prstGeom prst="rect">
              <a:avLst/>
            </a:prstGeom>
          </p:spPr>
        </p:pic>
        <p:sp>
          <p:nvSpPr>
            <p:cNvPr id="15" name="CasellaDiTesto 30">
              <a:extLst>
                <a:ext uri="{FF2B5EF4-FFF2-40B4-BE49-F238E27FC236}">
                  <a16:creationId xmlns:a16="http://schemas.microsoft.com/office/drawing/2014/main" id="{E8BF8240-E4AD-8CE8-439B-60B76EF3C901}"/>
                </a:ext>
              </a:extLst>
            </p:cNvPr>
            <p:cNvSpPr txBox="1"/>
            <p:nvPr/>
          </p:nvSpPr>
          <p:spPr>
            <a:xfrm>
              <a:off x="6883843" y="2309236"/>
              <a:ext cx="1800000" cy="261610"/>
            </a:xfrm>
            <a:prstGeom prst="rect">
              <a:avLst/>
            </a:prstGeom>
            <a:solidFill>
              <a:srgbClr val="008E4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it-IT" sz="1100" b="1" kern="0">
                  <a:solidFill>
                    <a:prstClr val="white"/>
                  </a:solidFill>
                </a:rPr>
                <a:t>LAVORI AVVIATI</a:t>
              </a:r>
            </a:p>
          </p:txBody>
        </p:sp>
        <p:sp>
          <p:nvSpPr>
            <p:cNvPr id="16" name="CasellaDiTesto 30">
              <a:extLst>
                <a:ext uri="{FF2B5EF4-FFF2-40B4-BE49-F238E27FC236}">
                  <a16:creationId xmlns:a16="http://schemas.microsoft.com/office/drawing/2014/main" id="{1C7E6EF4-DDE0-4849-83EA-BE5008D5DBCF}"/>
                </a:ext>
              </a:extLst>
            </p:cNvPr>
            <p:cNvSpPr txBox="1"/>
            <p:nvPr/>
          </p:nvSpPr>
          <p:spPr>
            <a:xfrm>
              <a:off x="985573" y="2309236"/>
              <a:ext cx="5373410" cy="262800"/>
            </a:xfrm>
            <a:prstGeom prst="rect">
              <a:avLst/>
            </a:prstGeom>
            <a:solidFill>
              <a:srgbClr val="008E4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just" defTabSz="914400">
                <a:defRPr/>
              </a:pPr>
              <a:r>
                <a:rPr lang="it-IT" sz="1000" b="1" kern="0" dirty="0">
                  <a:solidFill>
                    <a:prstClr val="white"/>
                  </a:solidFill>
                </a:rPr>
                <a:t>SOCIAL </a:t>
              </a:r>
              <a:r>
                <a:rPr lang="it-IT" sz="1050" b="1" kern="0" dirty="0">
                  <a:solidFill>
                    <a:prstClr val="white"/>
                  </a:solidFill>
                </a:rPr>
                <a:t>HOUSING</a:t>
              </a:r>
              <a:r>
                <a:rPr lang="it-IT" sz="1000" b="1" kern="0" dirty="0">
                  <a:solidFill>
                    <a:prstClr val="white"/>
                  </a:solidFill>
                </a:rPr>
                <a:t> (PinQuA) - Housing sociale e centro polifunzionale per la disabilità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F3DA2CC-099F-5F87-0128-06D514C33CF2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4052" y="2253901"/>
              <a:ext cx="360000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9409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A156CE9-B8F6-059D-BBFB-6044CB58A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it-IT" dirty="0">
                <a:solidFill>
                  <a:srgbClr val="007239"/>
                </a:solidFill>
              </a:rPr>
              <a:t> Comune di Brescia - Sinergia delle SUS con gli interventi del PNRR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BFAA2E-82FB-4792-C102-DB6DAD7D7586}"/>
              </a:ext>
            </a:extLst>
          </p:cNvPr>
          <p:cNvSpPr txBox="1"/>
          <p:nvPr/>
        </p:nvSpPr>
        <p:spPr>
          <a:xfrm>
            <a:off x="588600" y="581533"/>
            <a:ext cx="7966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it-IT" sz="1100" dirty="0"/>
              <a:t>Con la </a:t>
            </a:r>
            <a:r>
              <a:rPr lang="it-IT" sz="1100" b="1" dirty="0"/>
              <a:t>Strategia «La Scuola al Centro del Futuro. La rigenerazione dell’area sud-ovest di Brescia parte dalle scuole»</a:t>
            </a:r>
            <a:r>
              <a:rPr lang="it-IT" sz="1100" dirty="0"/>
              <a:t>, il Comune di </a:t>
            </a:r>
            <a:r>
              <a:rPr lang="it-IT" sz="1100" b="1" dirty="0"/>
              <a:t>Brescia </a:t>
            </a:r>
            <a:r>
              <a:rPr lang="it-IT" sz="1100" dirty="0"/>
              <a:t>prevede interventi di sviluppo urbano in sei quartieri caratterizzati da elementi di marginalità sociale, al fine di promuovere la </a:t>
            </a:r>
            <a:r>
              <a:rPr lang="it-IT" sz="1100" b="1" dirty="0"/>
              <a:t>riqualificazione degli ambiti urbani e il rafforzamento della coesione sociale sul territorio.</a:t>
            </a:r>
            <a:r>
              <a:rPr lang="it-IT" sz="1100" dirty="0"/>
              <a:t> 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0552572-8E6F-334A-8991-DDF382F816AD}"/>
              </a:ext>
            </a:extLst>
          </p:cNvPr>
          <p:cNvGrpSpPr/>
          <p:nvPr/>
        </p:nvGrpSpPr>
        <p:grpSpPr>
          <a:xfrm>
            <a:off x="2506120" y="3497463"/>
            <a:ext cx="3664504" cy="1000274"/>
            <a:chOff x="907496" y="3555065"/>
            <a:chExt cx="3664504" cy="1000274"/>
          </a:xfrm>
        </p:grpSpPr>
        <p:sp>
          <p:nvSpPr>
            <p:cNvPr id="26" name="CasellaDiTesto 30">
              <a:extLst>
                <a:ext uri="{FF2B5EF4-FFF2-40B4-BE49-F238E27FC236}">
                  <a16:creationId xmlns:a16="http://schemas.microsoft.com/office/drawing/2014/main" id="{132730D3-74D4-6614-553D-EF802B28D509}"/>
                </a:ext>
              </a:extLst>
            </p:cNvPr>
            <p:cNvSpPr txBox="1"/>
            <p:nvPr/>
          </p:nvSpPr>
          <p:spPr>
            <a:xfrm>
              <a:off x="1534034" y="3555065"/>
              <a:ext cx="3037966" cy="1000274"/>
            </a:xfrm>
            <a:prstGeom prst="rect">
              <a:avLst/>
            </a:prstGeom>
            <a:solidFill>
              <a:srgbClr val="007836"/>
            </a:solidFill>
            <a:ln>
              <a:solidFill>
                <a:srgbClr val="00783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kumimoji="0" sz="1600" b="1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defRPr>
              </a:lvl1pPr>
            </a:lstStyle>
            <a:p>
              <a:r>
                <a:rPr lang="en-US" sz="1100" dirty="0"/>
                <a:t>IMPORTO TOTALE SUS: 37,1 M€ d</a:t>
              </a:r>
              <a:r>
                <a:rPr lang="it-IT" sz="1100" dirty="0"/>
                <a:t>i cui: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1100" dirty="0"/>
                <a:t>FSE+: 3 M€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it-IT" sz="1100" dirty="0"/>
                <a:t>FESR: 12,3 M€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1100" dirty="0"/>
                <a:t>FSC: 2,1 M€ </a:t>
              </a:r>
            </a:p>
          </p:txBody>
        </p:sp>
        <p:pic>
          <p:nvPicPr>
            <p:cNvPr id="27" name="Graphic 26" descr="Back outline">
              <a:extLst>
                <a:ext uri="{FF2B5EF4-FFF2-40B4-BE49-F238E27FC236}">
                  <a16:creationId xmlns:a16="http://schemas.microsoft.com/office/drawing/2014/main" id="{8671CD08-2783-145C-9270-6D97AFBAC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907496" y="3555713"/>
              <a:ext cx="540000" cy="5400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0676E46-5EF7-81C4-263F-C63E37A5403A}"/>
              </a:ext>
            </a:extLst>
          </p:cNvPr>
          <p:cNvGrpSpPr/>
          <p:nvPr/>
        </p:nvGrpSpPr>
        <p:grpSpPr>
          <a:xfrm>
            <a:off x="810000" y="1312934"/>
            <a:ext cx="7524000" cy="2053292"/>
            <a:chOff x="810000" y="1365188"/>
            <a:chExt cx="7524000" cy="205329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97B467D-38BE-AD58-F900-2AA55A3856F1}"/>
                </a:ext>
              </a:extLst>
            </p:cNvPr>
            <p:cNvSpPr/>
            <p:nvPr/>
          </p:nvSpPr>
          <p:spPr>
            <a:xfrm>
              <a:off x="810000" y="1365188"/>
              <a:ext cx="7524000" cy="20532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239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04AB67E-4B49-BB92-4D76-048E8C72683F}"/>
                </a:ext>
              </a:extLst>
            </p:cNvPr>
            <p:cNvGrpSpPr/>
            <p:nvPr/>
          </p:nvGrpSpPr>
          <p:grpSpPr>
            <a:xfrm>
              <a:off x="1150200" y="1509964"/>
              <a:ext cx="6843600" cy="1763740"/>
              <a:chOff x="1075253" y="1492743"/>
              <a:chExt cx="6843600" cy="1763740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68E17DD0-F97F-C409-6998-18B7D760FBFA}"/>
                  </a:ext>
                </a:extLst>
              </p:cNvPr>
              <p:cNvGrpSpPr/>
              <p:nvPr/>
            </p:nvGrpSpPr>
            <p:grpSpPr>
              <a:xfrm>
                <a:off x="1075253" y="2656319"/>
                <a:ext cx="6843600" cy="600164"/>
                <a:chOff x="1052789" y="2656319"/>
                <a:chExt cx="6783119" cy="600164"/>
              </a:xfrm>
            </p:grpSpPr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B498275-BAB3-893D-770D-E0123F90B29F}"/>
                    </a:ext>
                  </a:extLst>
                </p:cNvPr>
                <p:cNvSpPr txBox="1"/>
                <p:nvPr/>
              </p:nvSpPr>
              <p:spPr>
                <a:xfrm>
                  <a:off x="1715908" y="2656319"/>
                  <a:ext cx="6120000" cy="600164"/>
                </a:xfrm>
                <a:prstGeom prst="rect">
                  <a:avLst/>
                </a:prstGeom>
                <a:noFill/>
                <a:ln w="6350">
                  <a:noFill/>
                  <a:prstDash val="solid"/>
                </a:ln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ts val="1200"/>
                    </a:spcBef>
                    <a:spcAft>
                      <a:spcPts val="900"/>
                    </a:spcAft>
                  </a:pPr>
                  <a:r>
                    <a:rPr lang="it-IT" sz="1100" dirty="0"/>
                    <a:t>Realizzare un </a:t>
                  </a:r>
                  <a:r>
                    <a:rPr lang="it-IT" sz="1100" b="1" dirty="0"/>
                    <a:t>nuovo polo scolastico integrato</a:t>
                  </a:r>
                  <a:r>
                    <a:rPr lang="it-IT" sz="1100" dirty="0"/>
                    <a:t>, in grado di diventare il centro d‘incontro degli abitanti del quartiere Don Bosco e modello per successivi interventi in altri poli scolastici del territorio.</a:t>
                  </a:r>
                </a:p>
              </p:txBody>
            </p:sp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28BD0645-2AB1-5141-4E23-840CE732BA35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52789" y="2722401"/>
                  <a:ext cx="468000" cy="468000"/>
                </a:xfrm>
                <a:prstGeom prst="rect">
                  <a:avLst/>
                </a:prstGeom>
              </p:spPr>
            </p:pic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8AC10FE-625A-408C-69BF-40735D7E64AD}"/>
                  </a:ext>
                </a:extLst>
              </p:cNvPr>
              <p:cNvGrpSpPr/>
              <p:nvPr/>
            </p:nvGrpSpPr>
            <p:grpSpPr>
              <a:xfrm>
                <a:off x="1075253" y="2074531"/>
                <a:ext cx="6843600" cy="468000"/>
                <a:chOff x="1052789" y="2088909"/>
                <a:chExt cx="6783119" cy="468000"/>
              </a:xfrm>
            </p:grpSpPr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B9CC6C0A-78B1-25B8-126F-47D18765B8CF}"/>
                    </a:ext>
                  </a:extLst>
                </p:cNvPr>
                <p:cNvSpPr txBox="1"/>
                <p:nvPr/>
              </p:nvSpPr>
              <p:spPr>
                <a:xfrm>
                  <a:off x="1715908" y="2107466"/>
                  <a:ext cx="6120000" cy="430887"/>
                </a:xfrm>
                <a:prstGeom prst="rect">
                  <a:avLst/>
                </a:prstGeom>
                <a:noFill/>
                <a:ln w="6350">
                  <a:noFill/>
                  <a:prstDash val="solid"/>
                </a:ln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ts val="1200"/>
                    </a:spcBef>
                    <a:spcAft>
                      <a:spcPts val="900"/>
                    </a:spcAft>
                  </a:pPr>
                  <a:r>
                    <a:rPr lang="it-IT" sz="1100" b="1" dirty="0"/>
                    <a:t>Riqualificare l’offerta scolastica pubblica </a:t>
                  </a:r>
                  <a:r>
                    <a:rPr lang="it-IT" sz="1100" dirty="0"/>
                    <a:t>per la fascia d’età da 0 a 14 anni in termini di sicurezza, risparmio energetico, “accessibilità dolce”, formazione ed inclusione sociale;</a:t>
                  </a:r>
                </a:p>
              </p:txBody>
            </p:sp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B7342395-36DE-8FF9-2BFA-8C748BF602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52789" y="2088909"/>
                  <a:ext cx="468000" cy="468000"/>
                </a:xfrm>
                <a:prstGeom prst="rect">
                  <a:avLst/>
                </a:prstGeom>
              </p:spPr>
            </p:pic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5318B3A-241B-90BA-DCEE-E2E7B930D4EA}"/>
                  </a:ext>
                </a:extLst>
              </p:cNvPr>
              <p:cNvGrpSpPr/>
              <p:nvPr/>
            </p:nvGrpSpPr>
            <p:grpSpPr>
              <a:xfrm>
                <a:off x="1075253" y="1492743"/>
                <a:ext cx="6843600" cy="468000"/>
                <a:chOff x="993534" y="1492743"/>
                <a:chExt cx="6842374" cy="468000"/>
              </a:xfrm>
            </p:grpSpPr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8E6D2D9C-A883-E8D3-1269-8E6B2B949867}"/>
                    </a:ext>
                  </a:extLst>
                </p:cNvPr>
                <p:cNvSpPr txBox="1"/>
                <p:nvPr/>
              </p:nvSpPr>
              <p:spPr>
                <a:xfrm>
                  <a:off x="1715908" y="1511300"/>
                  <a:ext cx="6120000" cy="430887"/>
                </a:xfrm>
                <a:prstGeom prst="rect">
                  <a:avLst/>
                </a:prstGeom>
                <a:noFill/>
                <a:ln w="6350">
                  <a:noFill/>
                  <a:prstDash val="solid"/>
                </a:ln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ts val="1200"/>
                    </a:spcBef>
                    <a:spcAft>
                      <a:spcPts val="900"/>
                    </a:spcAft>
                  </a:pPr>
                  <a:r>
                    <a:rPr lang="it-IT" sz="1100" dirty="0"/>
                    <a:t>Costruire un </a:t>
                  </a:r>
                  <a:r>
                    <a:rPr lang="it-IT" sz="1100" b="1" dirty="0"/>
                    <a:t>Community Hub </a:t>
                  </a:r>
                  <a:r>
                    <a:rPr lang="it-IT" sz="1100" dirty="0"/>
                    <a:t>capace di rappresentare un punto di riferimento per studenti di ogni età e famiglie e che preveda l’avvio di progetti di </a:t>
                  </a:r>
                  <a:r>
                    <a:rPr lang="it-IT" sz="1100" b="1" dirty="0"/>
                    <a:t>rigenerazione sociale</a:t>
                  </a:r>
                  <a:r>
                    <a:rPr lang="it-IT" sz="1100" dirty="0"/>
                    <a:t>;</a:t>
                  </a:r>
                </a:p>
              </p:txBody>
            </p:sp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98F80ED1-F10D-1C49-AC6B-6B24FD9A2F42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93534" y="1492743"/>
                  <a:ext cx="468000" cy="468000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015897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>
            <a:extLst>
              <a:ext uri="{FF2B5EF4-FFF2-40B4-BE49-F238E27FC236}">
                <a16:creationId xmlns:a16="http://schemas.microsoft.com/office/drawing/2014/main" id="{26EA6172-C084-0331-8D01-FBF5BC633D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071" y="1332011"/>
            <a:ext cx="3626456" cy="3016935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8A156CE9-B8F6-059D-BBFB-6044CB58A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it-IT" dirty="0">
                <a:solidFill>
                  <a:srgbClr val="007239"/>
                </a:solidFill>
              </a:rPr>
              <a:t> Comune di Brescia - Sinergia delle SUS con gli interventi del PNRR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286DA3-19B1-9B38-1A17-07C6981FAFDF}"/>
              </a:ext>
            </a:extLst>
          </p:cNvPr>
          <p:cNvSpPr txBox="1"/>
          <p:nvPr/>
        </p:nvSpPr>
        <p:spPr>
          <a:xfrm>
            <a:off x="460041" y="585894"/>
            <a:ext cx="8222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dirty="0"/>
              <a:t>Il</a:t>
            </a:r>
            <a:r>
              <a:rPr lang="it-IT" sz="1100" b="1" dirty="0"/>
              <a:t> </a:t>
            </a:r>
            <a:r>
              <a:rPr lang="it-IT" sz="1100" dirty="0"/>
              <a:t>Comune di </a:t>
            </a:r>
            <a:r>
              <a:rPr lang="it-IT" sz="1100" b="1" dirty="0"/>
              <a:t>Brescia</a:t>
            </a:r>
            <a:r>
              <a:rPr lang="it-IT" sz="1100" dirty="0"/>
              <a:t> prevede una pianificazione di </a:t>
            </a:r>
            <a:r>
              <a:rPr lang="it-IT" sz="1100" b="1" dirty="0"/>
              <a:t>39 interventi finanziati a valere sulle risorse del PNRR</a:t>
            </a:r>
            <a:r>
              <a:rPr lang="it-IT" sz="1100" dirty="0"/>
              <a:t>. Di questi, </a:t>
            </a:r>
            <a:r>
              <a:rPr lang="it-IT" sz="1100" b="1" dirty="0"/>
              <a:t>3 interventi</a:t>
            </a:r>
            <a:r>
              <a:rPr lang="it-IT" sz="1100" dirty="0"/>
              <a:t> </a:t>
            </a:r>
            <a:r>
              <a:rPr lang="it-IT" sz="1100" b="1" dirty="0"/>
              <a:t>infrastrutturali</a:t>
            </a:r>
            <a:r>
              <a:rPr lang="it-IT" sz="1100" dirty="0"/>
              <a:t> sono volti al </a:t>
            </a:r>
            <a:r>
              <a:rPr lang="it-IT" sz="1100" b="1" dirty="0"/>
              <a:t>potenziamento della mobilità ciclistica </a:t>
            </a:r>
            <a:r>
              <a:rPr lang="it-IT" sz="1100" dirty="0"/>
              <a:t>e</a:t>
            </a:r>
            <a:r>
              <a:rPr lang="it-IT" sz="1100" b="1" dirty="0"/>
              <a:t> </a:t>
            </a:r>
            <a:r>
              <a:rPr lang="it-IT" sz="1100" dirty="0"/>
              <a:t>presentano punti di contatto in termini di sinergie e complementarità, anche territoriale, con la Strategia SUS. Invece, </a:t>
            </a:r>
            <a:r>
              <a:rPr lang="it-IT" sz="1100" b="1" dirty="0"/>
              <a:t>3 interventi di bonifica in parchi</a:t>
            </a:r>
            <a:r>
              <a:rPr lang="it-IT" sz="1100" dirty="0"/>
              <a:t>, pur non appartenendo ad ambiti affini alla Strategia, insistono nel perimetro interessato dalla Strategia stessa.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8F7667-EBA8-00C5-DA80-8FED510F6246}"/>
              </a:ext>
            </a:extLst>
          </p:cNvPr>
          <p:cNvSpPr txBox="1"/>
          <p:nvPr/>
        </p:nvSpPr>
        <p:spPr>
          <a:xfrm>
            <a:off x="4318897" y="1355335"/>
            <a:ext cx="4119709" cy="1894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it-IT" sz="1100" dirty="0"/>
              <a:t>All’interno del territorio della SUS, al di fuori e in zone attigue ad esso, sono stati rilevati </a:t>
            </a:r>
            <a:r>
              <a:rPr lang="it-IT" sz="1100" b="1" dirty="0"/>
              <a:t>interventi infrastrutturali,</a:t>
            </a:r>
            <a:r>
              <a:rPr lang="it-IT" sz="1100" dirty="0"/>
              <a:t> di cui:</a:t>
            </a:r>
          </a:p>
          <a:p>
            <a:pPr algn="just">
              <a:lnSpc>
                <a:spcPts val="2400"/>
              </a:lnSpc>
            </a:pPr>
            <a:r>
              <a:rPr lang="it-IT" sz="1100" b="1" dirty="0"/>
              <a:t>2</a:t>
            </a:r>
            <a:r>
              <a:rPr lang="it-IT" sz="1100" dirty="0"/>
              <a:t> interventi di </a:t>
            </a:r>
            <a:r>
              <a:rPr lang="it-IT" sz="1100" b="1" dirty="0"/>
              <a:t>ampliamento</a:t>
            </a:r>
            <a:r>
              <a:rPr lang="it-IT" sz="1100" dirty="0"/>
              <a:t> e </a:t>
            </a:r>
            <a:r>
              <a:rPr lang="it-IT" sz="1100" b="1" dirty="0"/>
              <a:t>miglioramento</a:t>
            </a:r>
            <a:r>
              <a:rPr lang="it-IT" sz="1100" dirty="0"/>
              <a:t> di </a:t>
            </a:r>
            <a:r>
              <a:rPr lang="it-IT" sz="1100" b="1" dirty="0"/>
              <a:t>tratti ciclabili </a:t>
            </a:r>
            <a:r>
              <a:rPr lang="it-IT" sz="1100" dirty="0"/>
              <a:t>esistenti </a:t>
            </a:r>
          </a:p>
          <a:p>
            <a:pPr algn="just">
              <a:lnSpc>
                <a:spcPts val="2400"/>
              </a:lnSpc>
            </a:pPr>
            <a:r>
              <a:rPr lang="it-IT" sz="1100" b="1" dirty="0"/>
              <a:t>3 interventi di bonifica ambientale di parchi</a:t>
            </a:r>
            <a:endParaRPr lang="it-IT" sz="1100" dirty="0"/>
          </a:p>
          <a:p>
            <a:pPr algn="just">
              <a:lnSpc>
                <a:spcPts val="2400"/>
              </a:lnSpc>
            </a:pPr>
            <a:r>
              <a:rPr lang="it-IT" sz="1100" b="1" dirty="0"/>
              <a:t>1</a:t>
            </a:r>
            <a:r>
              <a:rPr lang="it-IT" sz="1100" dirty="0"/>
              <a:t> intervento di </a:t>
            </a:r>
            <a:r>
              <a:rPr lang="it-IT" sz="1100" b="1" dirty="0"/>
              <a:t>realizzazione </a:t>
            </a:r>
            <a:r>
              <a:rPr lang="it-IT" sz="1100" dirty="0"/>
              <a:t>di una </a:t>
            </a:r>
            <a:r>
              <a:rPr lang="it-IT" sz="1100" b="1" dirty="0"/>
              <a:t>rete ciclabile</a:t>
            </a: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AD4B2B11-1C58-DD5E-4265-15CDCC139BCF}"/>
              </a:ext>
            </a:extLst>
          </p:cNvPr>
          <p:cNvCxnSpPr>
            <a:cxnSpLocks/>
          </p:cNvCxnSpPr>
          <p:nvPr/>
        </p:nvCxnSpPr>
        <p:spPr>
          <a:xfrm rot="10800000" flipV="1">
            <a:off x="1655492" y="2796339"/>
            <a:ext cx="2722899" cy="522767"/>
          </a:xfrm>
          <a:prstGeom prst="bentConnector3">
            <a:avLst>
              <a:gd name="adj1" fmla="val 78031"/>
            </a:avLst>
          </a:prstGeom>
          <a:ln w="19050">
            <a:solidFill>
              <a:srgbClr val="0078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5545C515-3B21-DDAB-3392-5AF6D98E0E04}"/>
              </a:ext>
            </a:extLst>
          </p:cNvPr>
          <p:cNvCxnSpPr>
            <a:cxnSpLocks/>
          </p:cNvCxnSpPr>
          <p:nvPr/>
        </p:nvCxnSpPr>
        <p:spPr>
          <a:xfrm rot="10800000" flipV="1">
            <a:off x="2856555" y="3112303"/>
            <a:ext cx="1511708" cy="628424"/>
          </a:xfrm>
          <a:prstGeom prst="bentConnector3">
            <a:avLst>
              <a:gd name="adj1" fmla="val 50000"/>
            </a:avLst>
          </a:prstGeom>
          <a:ln w="19050">
            <a:solidFill>
              <a:srgbClr val="0078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C7653FA0-90FA-742D-7F2E-914CE23C1F2C}"/>
              </a:ext>
            </a:extLst>
          </p:cNvPr>
          <p:cNvCxnSpPr>
            <a:cxnSpLocks/>
          </p:cNvCxnSpPr>
          <p:nvPr/>
        </p:nvCxnSpPr>
        <p:spPr>
          <a:xfrm rot="10800000" flipV="1">
            <a:off x="2516957" y="2196475"/>
            <a:ext cx="1873148" cy="254026"/>
          </a:xfrm>
          <a:prstGeom prst="bentConnector3">
            <a:avLst>
              <a:gd name="adj1" fmla="val 50000"/>
            </a:avLst>
          </a:prstGeom>
          <a:ln w="19050">
            <a:solidFill>
              <a:srgbClr val="0078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E50E8AE3-C91F-954B-299E-7E11A1A175BB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27523" y="2163186"/>
            <a:ext cx="3364039" cy="906906"/>
          </a:xfrm>
          <a:prstGeom prst="bentConnector3">
            <a:avLst>
              <a:gd name="adj1" fmla="val 74099"/>
            </a:avLst>
          </a:prstGeom>
          <a:ln w="19050">
            <a:solidFill>
              <a:srgbClr val="0078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46B845D-67EB-1152-4856-6CEE8A807E62}"/>
              </a:ext>
            </a:extLst>
          </p:cNvPr>
          <p:cNvGrpSpPr/>
          <p:nvPr/>
        </p:nvGrpSpPr>
        <p:grpSpPr>
          <a:xfrm>
            <a:off x="4459183" y="3309420"/>
            <a:ext cx="3839136" cy="709700"/>
            <a:chOff x="4464986" y="3309420"/>
            <a:chExt cx="3839136" cy="709700"/>
          </a:xfrm>
        </p:grpSpPr>
        <p:sp>
          <p:nvSpPr>
            <p:cNvPr id="18" name="CasellaDiTesto 30">
              <a:extLst>
                <a:ext uri="{FF2B5EF4-FFF2-40B4-BE49-F238E27FC236}">
                  <a16:creationId xmlns:a16="http://schemas.microsoft.com/office/drawing/2014/main" id="{5F4D8BF5-C5A9-D6EA-D5F5-611FE53AD3DF}"/>
                </a:ext>
              </a:extLst>
            </p:cNvPr>
            <p:cNvSpPr txBox="1"/>
            <p:nvPr/>
          </p:nvSpPr>
          <p:spPr>
            <a:xfrm>
              <a:off x="5004986" y="3588233"/>
              <a:ext cx="3299136" cy="430887"/>
            </a:xfrm>
            <a:prstGeom prst="rect">
              <a:avLst/>
            </a:prstGeom>
            <a:solidFill>
              <a:srgbClr val="007836"/>
            </a:solidFill>
            <a:ln>
              <a:solidFill>
                <a:srgbClr val="00783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>
              <a:defPPr>
                <a:defRPr lang="it-IT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kumimoji="0" sz="1600" b="1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defRPr>
              </a:lvl1pPr>
            </a:lstStyle>
            <a:p>
              <a:pPr>
                <a:spcAft>
                  <a:spcPts val="0"/>
                </a:spcAft>
              </a:pPr>
              <a:r>
                <a:rPr lang="en-US" sz="1100" dirty="0"/>
                <a:t>IMPORTO TOTALE DEI 6 INTERVENTI SINERGICI:  11,16 M€</a:t>
              </a:r>
            </a:p>
          </p:txBody>
        </p:sp>
        <p:pic>
          <p:nvPicPr>
            <p:cNvPr id="19" name="Graphic 18" descr="Back outline">
              <a:extLst>
                <a:ext uri="{FF2B5EF4-FFF2-40B4-BE49-F238E27FC236}">
                  <a16:creationId xmlns:a16="http://schemas.microsoft.com/office/drawing/2014/main" id="{9FB6BA99-7F4C-66B6-3046-DA22AED19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1420099">
              <a:off x="4464986" y="3309420"/>
              <a:ext cx="540000" cy="540000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356E328-1C3A-20B1-24E2-3AD9A8B3272C}"/>
              </a:ext>
            </a:extLst>
          </p:cNvPr>
          <p:cNvGrpSpPr/>
          <p:nvPr/>
        </p:nvGrpSpPr>
        <p:grpSpPr>
          <a:xfrm>
            <a:off x="627422" y="4533078"/>
            <a:ext cx="1893002" cy="215444"/>
            <a:chOff x="627422" y="4259658"/>
            <a:chExt cx="1893002" cy="215444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73C4C3C-5995-8CCB-FD08-29737FDADFFC}"/>
                </a:ext>
              </a:extLst>
            </p:cNvPr>
            <p:cNvSpPr/>
            <p:nvPr/>
          </p:nvSpPr>
          <p:spPr>
            <a:xfrm>
              <a:off x="627422" y="4312589"/>
              <a:ext cx="108000" cy="108000"/>
            </a:xfrm>
            <a:prstGeom prst="ellipse">
              <a:avLst/>
            </a:prstGeom>
            <a:solidFill>
              <a:srgbClr val="097138"/>
            </a:solidFill>
            <a:ln>
              <a:solidFill>
                <a:srgbClr val="09713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48C32C66-AC4F-343D-8857-272EB2DE9094}"/>
                </a:ext>
              </a:extLst>
            </p:cNvPr>
            <p:cNvSpPr txBox="1"/>
            <p:nvPr/>
          </p:nvSpPr>
          <p:spPr>
            <a:xfrm>
              <a:off x="790558" y="4259658"/>
              <a:ext cx="172986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800" b="1"/>
                <a:t>Interventi PNRR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0BFBCDEC-4A82-43D5-6C62-80253336FD69}"/>
              </a:ext>
            </a:extLst>
          </p:cNvPr>
          <p:cNvGrpSpPr/>
          <p:nvPr/>
        </p:nvGrpSpPr>
        <p:grpSpPr>
          <a:xfrm>
            <a:off x="573422" y="4328749"/>
            <a:ext cx="1947002" cy="230962"/>
            <a:chOff x="573422" y="4037399"/>
            <a:chExt cx="1947002" cy="230962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69634E08-9D13-5A5C-0525-AA7B37490E2E}"/>
                </a:ext>
              </a:extLst>
            </p:cNvPr>
            <p:cNvSpPr/>
            <p:nvPr/>
          </p:nvSpPr>
          <p:spPr>
            <a:xfrm>
              <a:off x="573422" y="4037399"/>
              <a:ext cx="216000" cy="216000"/>
            </a:xfrm>
            <a:prstGeom prst="ellipse">
              <a:avLst/>
            </a:prstGeom>
            <a:solidFill>
              <a:srgbClr val="DEB9B4"/>
            </a:solidFill>
            <a:ln w="9525">
              <a:solidFill>
                <a:srgbClr val="A123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F6D90FD8-1C97-D670-53CD-0750BBAFADC5}"/>
                </a:ext>
              </a:extLst>
            </p:cNvPr>
            <p:cNvSpPr txBox="1"/>
            <p:nvPr/>
          </p:nvSpPr>
          <p:spPr>
            <a:xfrm>
              <a:off x="790558" y="4052917"/>
              <a:ext cx="172986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800" b="1"/>
                <a:t>Territorio interessato dalla SUS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75D0762F-F5C2-35A2-ACE8-CF55F5C549E0}"/>
              </a:ext>
            </a:extLst>
          </p:cNvPr>
          <p:cNvGrpSpPr/>
          <p:nvPr/>
        </p:nvGrpSpPr>
        <p:grpSpPr>
          <a:xfrm>
            <a:off x="2517611" y="4357846"/>
            <a:ext cx="1893002" cy="215444"/>
            <a:chOff x="627422" y="4435918"/>
            <a:chExt cx="1893002" cy="215444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0D0BA98D-CFB1-A68A-6E27-73DA839BE4BF}"/>
                </a:ext>
              </a:extLst>
            </p:cNvPr>
            <p:cNvSpPr/>
            <p:nvPr/>
          </p:nvSpPr>
          <p:spPr>
            <a:xfrm>
              <a:off x="627422" y="4479779"/>
              <a:ext cx="108000" cy="1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484BB42-A77F-96DA-1463-6F2356AF6951}"/>
                </a:ext>
              </a:extLst>
            </p:cNvPr>
            <p:cNvSpPr txBox="1"/>
            <p:nvPr/>
          </p:nvSpPr>
          <p:spPr>
            <a:xfrm>
              <a:off x="790558" y="4435918"/>
              <a:ext cx="172986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800" b="1" dirty="0"/>
                <a:t>Azioni materiali SUS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102377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id="{679AC528-9385-1C8A-ABFA-9F8294681CED}"/>
              </a:ext>
            </a:extLst>
          </p:cNvPr>
          <p:cNvSpPr txBox="1"/>
          <p:nvPr/>
        </p:nvSpPr>
        <p:spPr>
          <a:xfrm>
            <a:off x="553706" y="656388"/>
            <a:ext cx="8135935" cy="261610"/>
          </a:xfrm>
          <a:prstGeom prst="rect">
            <a:avLst/>
          </a:prstGeom>
          <a:solidFill>
            <a:srgbClr val="70AD47">
              <a:lumMod val="20000"/>
              <a:lumOff val="80000"/>
              <a:alpha val="50000"/>
            </a:srgbClr>
          </a:solidFill>
          <a:ln w="6350">
            <a:solidFill>
              <a:srgbClr val="E7F2EC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kern="0" dirty="0">
                <a:solidFill>
                  <a:prstClr val="black"/>
                </a:solidFill>
              </a:rPr>
              <a:t>Di seguito, si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fornisce una </a:t>
            </a:r>
            <a:r>
              <a:rPr kumimoji="0" lang="it-IT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sintesi</a:t>
            </a:r>
            <a:r>
              <a:rPr lang="it-IT" sz="1100" b="1" kern="0" dirty="0">
                <a:solidFill>
                  <a:prstClr val="black"/>
                </a:solidFill>
              </a:rPr>
              <a:t> dei contenuti </a:t>
            </a:r>
            <a:r>
              <a:rPr lang="it-IT" sz="1100" kern="0" dirty="0">
                <a:solidFill>
                  <a:prstClr val="black"/>
                </a:solidFill>
              </a:rPr>
              <a:t>e dello </a:t>
            </a:r>
            <a:r>
              <a:rPr lang="it-IT" sz="1100" b="1" kern="0" dirty="0">
                <a:solidFill>
                  <a:prstClr val="black"/>
                </a:solidFill>
              </a:rPr>
              <a:t>stato di avanzamento </a:t>
            </a:r>
            <a:r>
              <a:rPr lang="it-IT" sz="1100" kern="0" dirty="0">
                <a:solidFill>
                  <a:prstClr val="black"/>
                </a:solidFill>
              </a:rPr>
              <a:t>degli </a:t>
            </a:r>
            <a:r>
              <a:rPr lang="it-IT" sz="1100" b="1" kern="0" dirty="0">
                <a:solidFill>
                  <a:prstClr val="black"/>
                </a:solidFill>
              </a:rPr>
              <a:t>interventi PNRR </a:t>
            </a:r>
            <a:r>
              <a:rPr lang="it-IT" sz="1100" kern="0" dirty="0">
                <a:solidFill>
                  <a:prstClr val="black"/>
                </a:solidFill>
              </a:rPr>
              <a:t>sinergici:</a:t>
            </a:r>
            <a:endParaRPr kumimoji="0" lang="it-IT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C3D7EF3-1DF4-22E1-8F83-30F89D647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it-IT" dirty="0">
                <a:solidFill>
                  <a:srgbClr val="007239"/>
                </a:solidFill>
              </a:rPr>
              <a:t> Comune di Brescia - Sinergia delle SUS con gli interventi del PNRR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BE1911-5DA4-9334-9C9B-B9A238AB7DB9}"/>
              </a:ext>
            </a:extLst>
          </p:cNvPr>
          <p:cNvGrpSpPr/>
          <p:nvPr/>
        </p:nvGrpSpPr>
        <p:grpSpPr>
          <a:xfrm>
            <a:off x="553119" y="1037036"/>
            <a:ext cx="8140884" cy="899331"/>
            <a:chOff x="553119" y="1141541"/>
            <a:chExt cx="8140884" cy="89933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4CD586A-ECBB-A34E-FCFB-C0D8E855D89C}"/>
                </a:ext>
              </a:extLst>
            </p:cNvPr>
            <p:cNvSpPr/>
            <p:nvPr/>
          </p:nvSpPr>
          <p:spPr>
            <a:xfrm>
              <a:off x="586740" y="1295443"/>
              <a:ext cx="133350" cy="12954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CasellaDiTesto 6">
              <a:extLst>
                <a:ext uri="{FF2B5EF4-FFF2-40B4-BE49-F238E27FC236}">
                  <a16:creationId xmlns:a16="http://schemas.microsoft.com/office/drawing/2014/main" id="{DEF39676-15A8-2CD8-9E93-81E6CAE96562}"/>
                </a:ext>
              </a:extLst>
            </p:cNvPr>
            <p:cNvSpPr txBox="1"/>
            <p:nvPr/>
          </p:nvSpPr>
          <p:spPr>
            <a:xfrm>
              <a:off x="557556" y="1515407"/>
              <a:ext cx="8136000" cy="525465"/>
            </a:xfrm>
            <a:prstGeom prst="rect">
              <a:avLst/>
            </a:prstGeom>
            <a:noFill/>
            <a:ln>
              <a:solidFill>
                <a:srgbClr val="008E40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</a:rPr>
                <a:t>Intervento, solo parzialmente ricompreso nell’area della SUS, di ampliamento della rete ciclabile esistente, delle corsie ciclabili e di miglioramento della segnalitica stradale.</a:t>
              </a:r>
            </a:p>
          </p:txBody>
        </p:sp>
        <p:pic>
          <p:nvPicPr>
            <p:cNvPr id="44" name="Picture 43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BE40F9D0-B054-F95D-0A40-81F6DE92DE3C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1573" y="1141541"/>
              <a:ext cx="360000" cy="360000"/>
            </a:xfrm>
            <a:prstGeom prst="rect">
              <a:avLst/>
            </a:prstGeom>
          </p:spPr>
        </p:pic>
        <p:sp>
          <p:nvSpPr>
            <p:cNvPr id="45" name="CasellaDiTesto 30">
              <a:extLst>
                <a:ext uri="{FF2B5EF4-FFF2-40B4-BE49-F238E27FC236}">
                  <a16:creationId xmlns:a16="http://schemas.microsoft.com/office/drawing/2014/main" id="{5827440E-6C7E-4BE1-8087-ED8470B9A2E6}"/>
                </a:ext>
              </a:extLst>
            </p:cNvPr>
            <p:cNvSpPr txBox="1"/>
            <p:nvPr/>
          </p:nvSpPr>
          <p:spPr>
            <a:xfrm>
              <a:off x="6894003" y="1190736"/>
              <a:ext cx="1800000" cy="246221"/>
            </a:xfrm>
            <a:prstGeom prst="rect">
              <a:avLst/>
            </a:prstGeom>
            <a:solidFill>
              <a:srgbClr val="008E4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it-IT" sz="1000" b="1" kern="0" dirty="0">
                  <a:solidFill>
                    <a:prstClr val="white"/>
                  </a:solidFill>
                </a:rPr>
                <a:t>LAVORI CONCLUSI</a:t>
              </a:r>
              <a:endParaRPr lang="it-IT" sz="1000" kern="0" dirty="0">
                <a:solidFill>
                  <a:prstClr val="white"/>
                </a:solidFill>
              </a:endParaRPr>
            </a:p>
          </p:txBody>
        </p:sp>
        <p:sp>
          <p:nvSpPr>
            <p:cNvPr id="46" name="CasellaDiTesto 30">
              <a:extLst>
                <a:ext uri="{FF2B5EF4-FFF2-40B4-BE49-F238E27FC236}">
                  <a16:creationId xmlns:a16="http://schemas.microsoft.com/office/drawing/2014/main" id="{83FCB695-0D62-9C30-03B4-50399E6BBF1F}"/>
                </a:ext>
              </a:extLst>
            </p:cNvPr>
            <p:cNvSpPr txBox="1"/>
            <p:nvPr/>
          </p:nvSpPr>
          <p:spPr>
            <a:xfrm>
              <a:off x="975413" y="1190736"/>
              <a:ext cx="5256000" cy="246221"/>
            </a:xfrm>
            <a:prstGeom prst="rect">
              <a:avLst/>
            </a:prstGeom>
            <a:solidFill>
              <a:srgbClr val="008E4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Interventi di segnaletica stradale orizzontale e messa in sicurezza di piste ciclabili</a:t>
              </a:r>
              <a:endParaRPr kumimoji="0" lang="it-IT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1FCCAFE-CC41-BD06-3EE2-08CD235C51FE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3119" y="1156842"/>
              <a:ext cx="360000" cy="360000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3C09479-D4C7-1590-DB5B-3DDCB727AE11}"/>
              </a:ext>
            </a:extLst>
          </p:cNvPr>
          <p:cNvGrpSpPr/>
          <p:nvPr/>
        </p:nvGrpSpPr>
        <p:grpSpPr>
          <a:xfrm>
            <a:off x="557588" y="2016253"/>
            <a:ext cx="8135936" cy="690256"/>
            <a:chOff x="557588" y="2113402"/>
            <a:chExt cx="8135936" cy="690256"/>
          </a:xfrm>
        </p:grpSpPr>
        <p:sp>
          <p:nvSpPr>
            <p:cNvPr id="36" name="CasellaDiTesto 6">
              <a:extLst>
                <a:ext uri="{FF2B5EF4-FFF2-40B4-BE49-F238E27FC236}">
                  <a16:creationId xmlns:a16="http://schemas.microsoft.com/office/drawing/2014/main" id="{66A30BB1-AFDC-A40E-7E35-BECACDECC5C6}"/>
                </a:ext>
              </a:extLst>
            </p:cNvPr>
            <p:cNvSpPr txBox="1"/>
            <p:nvPr/>
          </p:nvSpPr>
          <p:spPr>
            <a:xfrm>
              <a:off x="557588" y="2509026"/>
              <a:ext cx="8135936" cy="294632"/>
            </a:xfrm>
            <a:prstGeom prst="rect">
              <a:avLst/>
            </a:prstGeom>
            <a:noFill/>
            <a:ln>
              <a:solidFill>
                <a:srgbClr val="008E40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</a:rPr>
                <a:t>Realizzazione di alcuni tratti mancanti dell’itinerario ciclabile e adeguamento di tratti esistenti della Greenway che costeggia il fiume Mella.</a:t>
              </a:r>
            </a:p>
          </p:txBody>
        </p:sp>
        <p:pic>
          <p:nvPicPr>
            <p:cNvPr id="34" name="Picture 33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302F9BE6-F475-1A7B-3FC7-D3A7367DA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2289" y="2113402"/>
              <a:ext cx="360000" cy="360000"/>
            </a:xfrm>
            <a:prstGeom prst="rect">
              <a:avLst/>
            </a:prstGeom>
          </p:spPr>
        </p:pic>
        <p:sp>
          <p:nvSpPr>
            <p:cNvPr id="35" name="CasellaDiTesto 30">
              <a:extLst>
                <a:ext uri="{FF2B5EF4-FFF2-40B4-BE49-F238E27FC236}">
                  <a16:creationId xmlns:a16="http://schemas.microsoft.com/office/drawing/2014/main" id="{0E5222CF-09E0-0E97-6F2F-B66526D0F1BB}"/>
                </a:ext>
              </a:extLst>
            </p:cNvPr>
            <p:cNvSpPr txBox="1"/>
            <p:nvPr/>
          </p:nvSpPr>
          <p:spPr>
            <a:xfrm>
              <a:off x="6892103" y="2162597"/>
              <a:ext cx="1800000" cy="246221"/>
            </a:xfrm>
            <a:prstGeom prst="rect">
              <a:avLst/>
            </a:prstGeom>
            <a:solidFill>
              <a:srgbClr val="008E4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it-IT" sz="1000" b="1" kern="0">
                  <a:solidFill>
                    <a:prstClr val="white"/>
                  </a:solidFill>
                </a:rPr>
                <a:t>LAVORI AVVIATI</a:t>
              </a:r>
              <a:endParaRPr lang="it-IT" sz="1000" kern="0">
                <a:solidFill>
                  <a:prstClr val="white"/>
                </a:solidFill>
              </a:endParaRPr>
            </a:p>
          </p:txBody>
        </p:sp>
        <p:sp>
          <p:nvSpPr>
            <p:cNvPr id="37" name="CasellaDiTesto 30">
              <a:extLst>
                <a:ext uri="{FF2B5EF4-FFF2-40B4-BE49-F238E27FC236}">
                  <a16:creationId xmlns:a16="http://schemas.microsoft.com/office/drawing/2014/main" id="{83A3DC91-C5BE-B10D-FE42-DFA40C513D5A}"/>
                </a:ext>
              </a:extLst>
            </p:cNvPr>
            <p:cNvSpPr txBox="1"/>
            <p:nvPr/>
          </p:nvSpPr>
          <p:spPr>
            <a:xfrm>
              <a:off x="977312" y="2162597"/>
              <a:ext cx="5256000" cy="246221"/>
            </a:xfrm>
            <a:prstGeom prst="rect">
              <a:avLst/>
            </a:prstGeom>
            <a:solidFill>
              <a:srgbClr val="008E4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Rafforzamento della mobilità ciclistica</a:t>
              </a:r>
              <a:endParaRPr kumimoji="0" lang="it-IT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pic>
          <p:nvPicPr>
            <p:cNvPr id="3" name="Graphic 2" descr="Tricycle outline">
              <a:extLst>
                <a:ext uri="{FF2B5EF4-FFF2-40B4-BE49-F238E27FC236}">
                  <a16:creationId xmlns:a16="http://schemas.microsoft.com/office/drawing/2014/main" id="{7A4F3E7E-F960-ED40-FC6D-D6EAFC2E7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67270" y="2143202"/>
              <a:ext cx="360000" cy="3600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905473F-76D5-9199-1CA7-1B13A2F6B7DC}"/>
              </a:ext>
            </a:extLst>
          </p:cNvPr>
          <p:cNvGrpSpPr/>
          <p:nvPr/>
        </p:nvGrpSpPr>
        <p:grpSpPr>
          <a:xfrm>
            <a:off x="555337" y="3809554"/>
            <a:ext cx="8140437" cy="722659"/>
            <a:chOff x="553119" y="2882709"/>
            <a:chExt cx="8140437" cy="722659"/>
          </a:xfrm>
        </p:grpSpPr>
        <p:sp>
          <p:nvSpPr>
            <p:cNvPr id="10" name="CasellaDiTesto 6">
              <a:extLst>
                <a:ext uri="{FF2B5EF4-FFF2-40B4-BE49-F238E27FC236}">
                  <a16:creationId xmlns:a16="http://schemas.microsoft.com/office/drawing/2014/main" id="{A943B17E-1C9E-8904-3C5E-ABAFD9B2BD4B}"/>
                </a:ext>
              </a:extLst>
            </p:cNvPr>
            <p:cNvSpPr txBox="1"/>
            <p:nvPr/>
          </p:nvSpPr>
          <p:spPr>
            <a:xfrm>
              <a:off x="557556" y="3310736"/>
              <a:ext cx="8136000" cy="294632"/>
            </a:xfrm>
            <a:prstGeom prst="rect">
              <a:avLst/>
            </a:prstGeom>
            <a:noFill/>
            <a:ln>
              <a:solidFill>
                <a:srgbClr val="008E40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000" kern="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R</a:t>
              </a:r>
              <a:r>
                <a:rPr kumimoji="0" lang="it-IT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</a:rPr>
                <a:t>ealizzazione della rete ciclabile di via Lamarmora lungo l’asse stradale di via Lamarmora che connette il quartiere Don Bosco e Lamarmora.</a:t>
              </a:r>
            </a:p>
          </p:txBody>
        </p:sp>
        <p:pic>
          <p:nvPicPr>
            <p:cNvPr id="11" name="Picture 10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0C161274-4827-3493-3FE2-6B986346460E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1413" y="2882709"/>
              <a:ext cx="360000" cy="360000"/>
            </a:xfrm>
            <a:prstGeom prst="rect">
              <a:avLst/>
            </a:prstGeom>
          </p:spPr>
        </p:pic>
        <p:sp>
          <p:nvSpPr>
            <p:cNvPr id="15" name="CasellaDiTesto 30">
              <a:extLst>
                <a:ext uri="{FF2B5EF4-FFF2-40B4-BE49-F238E27FC236}">
                  <a16:creationId xmlns:a16="http://schemas.microsoft.com/office/drawing/2014/main" id="{E8BF8240-E4AD-8CE8-439B-60B76EF3C901}"/>
                </a:ext>
              </a:extLst>
            </p:cNvPr>
            <p:cNvSpPr txBox="1"/>
            <p:nvPr/>
          </p:nvSpPr>
          <p:spPr>
            <a:xfrm>
              <a:off x="6883843" y="2931904"/>
              <a:ext cx="1800000" cy="246221"/>
            </a:xfrm>
            <a:prstGeom prst="rect">
              <a:avLst/>
            </a:prstGeom>
            <a:solidFill>
              <a:srgbClr val="008E4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it-IT" sz="1000" b="1" kern="0">
                  <a:solidFill>
                    <a:prstClr val="white"/>
                  </a:solidFill>
                </a:rPr>
                <a:t>LAVORI AVVIATI</a:t>
              </a:r>
            </a:p>
          </p:txBody>
        </p:sp>
        <p:sp>
          <p:nvSpPr>
            <p:cNvPr id="16" name="CasellaDiTesto 30">
              <a:extLst>
                <a:ext uri="{FF2B5EF4-FFF2-40B4-BE49-F238E27FC236}">
                  <a16:creationId xmlns:a16="http://schemas.microsoft.com/office/drawing/2014/main" id="{1C7E6EF4-DDE0-4849-83EA-BE5008D5DBCF}"/>
                </a:ext>
              </a:extLst>
            </p:cNvPr>
            <p:cNvSpPr txBox="1"/>
            <p:nvPr/>
          </p:nvSpPr>
          <p:spPr>
            <a:xfrm>
              <a:off x="985573" y="2931904"/>
              <a:ext cx="5256000" cy="246221"/>
            </a:xfrm>
            <a:prstGeom prst="rect">
              <a:avLst/>
            </a:prstGeom>
            <a:solidFill>
              <a:srgbClr val="008E4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Realizzazione di una rete ciclabile – Via Lamarmora</a:t>
              </a:r>
              <a:endParaRPr kumimoji="0" lang="it-IT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1E04D78-3EAF-11F6-95BF-28AB4E0D9FDE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3119" y="2893068"/>
              <a:ext cx="360000" cy="3600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A65CDA-0050-498E-55D8-15B099050B23}"/>
              </a:ext>
            </a:extLst>
          </p:cNvPr>
          <p:cNvGrpSpPr/>
          <p:nvPr/>
        </p:nvGrpSpPr>
        <p:grpSpPr>
          <a:xfrm>
            <a:off x="550800" y="2821444"/>
            <a:ext cx="8136000" cy="706915"/>
            <a:chOff x="557556" y="3710863"/>
            <a:chExt cx="8136000" cy="706915"/>
          </a:xfrm>
        </p:grpSpPr>
        <p:sp>
          <p:nvSpPr>
            <p:cNvPr id="25" name="CasellaDiTesto 6">
              <a:extLst>
                <a:ext uri="{FF2B5EF4-FFF2-40B4-BE49-F238E27FC236}">
                  <a16:creationId xmlns:a16="http://schemas.microsoft.com/office/drawing/2014/main" id="{CC416BA6-DB70-9F1B-2BB5-522341727EAD}"/>
                </a:ext>
              </a:extLst>
            </p:cNvPr>
            <p:cNvSpPr txBox="1"/>
            <p:nvPr/>
          </p:nvSpPr>
          <p:spPr>
            <a:xfrm>
              <a:off x="557556" y="4123146"/>
              <a:ext cx="8136000" cy="294632"/>
            </a:xfrm>
            <a:prstGeom prst="rect">
              <a:avLst/>
            </a:prstGeom>
            <a:noFill/>
            <a:ln>
              <a:solidFill>
                <a:srgbClr val="008E40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000" kern="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Ripristino di tutti e tre i parchi con azioni di mantenimento delle aree giochi e delle strutture presenti, rifacimento dei vialetti.</a:t>
              </a:r>
              <a:endParaRPr kumimoji="0" lang="it-IT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</a:endParaRPr>
            </a:p>
          </p:txBody>
        </p:sp>
        <p:sp>
          <p:nvSpPr>
            <p:cNvPr id="26" name="CasellaDiTesto 30">
              <a:extLst>
                <a:ext uri="{FF2B5EF4-FFF2-40B4-BE49-F238E27FC236}">
                  <a16:creationId xmlns:a16="http://schemas.microsoft.com/office/drawing/2014/main" id="{1BEDEC5E-C886-F482-2ECD-CBE6A3447B13}"/>
                </a:ext>
              </a:extLst>
            </p:cNvPr>
            <p:cNvSpPr txBox="1"/>
            <p:nvPr/>
          </p:nvSpPr>
          <p:spPr>
            <a:xfrm>
              <a:off x="980493" y="3760058"/>
              <a:ext cx="5256000" cy="246221"/>
            </a:xfrm>
            <a:prstGeom prst="rect">
              <a:avLst/>
            </a:prstGeom>
            <a:solidFill>
              <a:srgbClr val="008E4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Riqualificazione del parco Livorno, del parco Fura Nord e del parco Fura Sud </a:t>
              </a:r>
              <a:endParaRPr kumimoji="0" lang="it-IT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pic>
          <p:nvPicPr>
            <p:cNvPr id="27" name="Picture 26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8FCF77D2-3BE3-7A50-CCBA-FF5004D60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6493" y="3710863"/>
              <a:ext cx="360000" cy="360000"/>
            </a:xfrm>
            <a:prstGeom prst="rect">
              <a:avLst/>
            </a:prstGeom>
          </p:spPr>
        </p:pic>
        <p:sp>
          <p:nvSpPr>
            <p:cNvPr id="28" name="CasellaDiTesto 30">
              <a:extLst>
                <a:ext uri="{FF2B5EF4-FFF2-40B4-BE49-F238E27FC236}">
                  <a16:creationId xmlns:a16="http://schemas.microsoft.com/office/drawing/2014/main" id="{2A9802AD-F881-E912-5841-C686E02BF67A}"/>
                </a:ext>
              </a:extLst>
            </p:cNvPr>
            <p:cNvSpPr txBox="1"/>
            <p:nvPr/>
          </p:nvSpPr>
          <p:spPr>
            <a:xfrm>
              <a:off x="6888923" y="3760058"/>
              <a:ext cx="1800000" cy="246221"/>
            </a:xfrm>
            <a:prstGeom prst="rect">
              <a:avLst/>
            </a:prstGeom>
            <a:solidFill>
              <a:srgbClr val="008E4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it-IT" sz="1000" b="1" kern="0">
                  <a:solidFill>
                    <a:prstClr val="white"/>
                  </a:solidFill>
                </a:rPr>
                <a:t>LAVORI AVVIATI</a:t>
              </a:r>
              <a:endParaRPr lang="it-IT" sz="1000" kern="0">
                <a:solidFill>
                  <a:prstClr val="white"/>
                </a:solidFill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AB0C7BD-9A94-12EB-1034-729AF7A9AB1D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2004" y="3714738"/>
              <a:ext cx="392000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9794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A156CE9-B8F6-059D-BBFB-6044CB58A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it-IT" dirty="0">
                <a:solidFill>
                  <a:srgbClr val="007239"/>
                </a:solidFill>
              </a:rPr>
              <a:t> Comune di Busto Arsizio - Sinergia delle SUS con gli interventi del PNRR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BFAA2E-82FB-4792-C102-DB6DAD7D7586}"/>
              </a:ext>
            </a:extLst>
          </p:cNvPr>
          <p:cNvSpPr txBox="1"/>
          <p:nvPr/>
        </p:nvSpPr>
        <p:spPr>
          <a:xfrm>
            <a:off x="588600" y="581533"/>
            <a:ext cx="79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it-IT" sz="1100" dirty="0"/>
              <a:t>Con la </a:t>
            </a:r>
            <a:r>
              <a:rPr lang="it-IT" sz="1100" b="1" dirty="0"/>
              <a:t>Strategia «B.Re.a.T.H.E. GENERATIONS. </a:t>
            </a:r>
            <a:r>
              <a:rPr lang="it-IT" sz="1100" b="1" i="1" dirty="0"/>
              <a:t>Promuovere Rigenerazione e Cura per un Ambiente Salutare Intergenerazionale</a:t>
            </a:r>
            <a:r>
              <a:rPr lang="it-IT" sz="1100" b="1" dirty="0"/>
              <a:t>»</a:t>
            </a:r>
            <a:r>
              <a:rPr lang="it-IT" sz="1100" dirty="0"/>
              <a:t>, il Comune di </a:t>
            </a:r>
            <a:r>
              <a:rPr lang="it-IT" sz="1100" b="1" dirty="0"/>
              <a:t>Busto Arsizio </a:t>
            </a:r>
            <a:r>
              <a:rPr lang="it-IT" sz="1100" dirty="0"/>
              <a:t>prevede interventi di sviluppo urbano, a sud del Centro storico, caratterizzata dalla mancanza di uno spazio pubblico accessibile, al fine di </a:t>
            </a:r>
            <a:r>
              <a:rPr lang="it-IT" sz="1100" b="1" dirty="0"/>
              <a:t>riqualificarla e valorizzare l’intera area all’interno della città.</a:t>
            </a:r>
            <a:endParaRPr lang="it-IT" sz="110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E4DF683-28DB-7634-AD0D-BF3B86101D34}"/>
              </a:ext>
            </a:extLst>
          </p:cNvPr>
          <p:cNvGrpSpPr/>
          <p:nvPr/>
        </p:nvGrpSpPr>
        <p:grpSpPr>
          <a:xfrm>
            <a:off x="2192010" y="3542205"/>
            <a:ext cx="4141308" cy="1000274"/>
            <a:chOff x="525476" y="3592235"/>
            <a:chExt cx="4141308" cy="1000274"/>
          </a:xfrm>
        </p:grpSpPr>
        <p:sp>
          <p:nvSpPr>
            <p:cNvPr id="26" name="CasellaDiTesto 30">
              <a:extLst>
                <a:ext uri="{FF2B5EF4-FFF2-40B4-BE49-F238E27FC236}">
                  <a16:creationId xmlns:a16="http://schemas.microsoft.com/office/drawing/2014/main" id="{132730D3-74D4-6614-553D-EF802B28D509}"/>
                </a:ext>
              </a:extLst>
            </p:cNvPr>
            <p:cNvSpPr txBox="1"/>
            <p:nvPr/>
          </p:nvSpPr>
          <p:spPr>
            <a:xfrm>
              <a:off x="1369184" y="3592235"/>
              <a:ext cx="3297600" cy="1000274"/>
            </a:xfrm>
            <a:prstGeom prst="rect">
              <a:avLst/>
            </a:prstGeom>
            <a:solidFill>
              <a:srgbClr val="007836"/>
            </a:solidFill>
            <a:ln>
              <a:solidFill>
                <a:srgbClr val="00783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kumimoji="0" sz="1600" b="1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defRPr>
              </a:lvl1pPr>
            </a:lstStyle>
            <a:p>
              <a:r>
                <a:rPr lang="en-US" sz="1100" dirty="0"/>
                <a:t>IMPORTO TOTALE SUS: 22,84 M€ d</a:t>
              </a:r>
              <a:r>
                <a:rPr lang="it-IT" sz="1100" dirty="0"/>
                <a:t>i cui: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1100" dirty="0"/>
                <a:t>FSE+: 855 K€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it-IT" sz="1100" dirty="0"/>
                <a:t>FESR: 14,44 M€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1100" dirty="0"/>
                <a:t>FSC: 2,4 M€ </a:t>
              </a:r>
            </a:p>
          </p:txBody>
        </p:sp>
        <p:pic>
          <p:nvPicPr>
            <p:cNvPr id="27" name="Graphic 26" descr="Back outline">
              <a:extLst>
                <a:ext uri="{FF2B5EF4-FFF2-40B4-BE49-F238E27FC236}">
                  <a16:creationId xmlns:a16="http://schemas.microsoft.com/office/drawing/2014/main" id="{8671CD08-2783-145C-9270-6D97AFBAC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525476" y="3592883"/>
              <a:ext cx="540000" cy="54000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D5CE72B-9D4F-6577-1FB6-68C63357AAA2}"/>
              </a:ext>
            </a:extLst>
          </p:cNvPr>
          <p:cNvGrpSpPr/>
          <p:nvPr/>
        </p:nvGrpSpPr>
        <p:grpSpPr>
          <a:xfrm>
            <a:off x="810000" y="1365188"/>
            <a:ext cx="7524000" cy="2053292"/>
            <a:chOff x="810000" y="1365188"/>
            <a:chExt cx="7524000" cy="205329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97B467D-38BE-AD58-F900-2AA55A3856F1}"/>
                </a:ext>
              </a:extLst>
            </p:cNvPr>
            <p:cNvSpPr/>
            <p:nvPr/>
          </p:nvSpPr>
          <p:spPr>
            <a:xfrm>
              <a:off x="810000" y="1365188"/>
              <a:ext cx="7524000" cy="20532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239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F2DF292-A77C-8261-A23D-E4D8EB1CD937}"/>
                </a:ext>
              </a:extLst>
            </p:cNvPr>
            <p:cNvGrpSpPr/>
            <p:nvPr/>
          </p:nvGrpSpPr>
          <p:grpSpPr>
            <a:xfrm>
              <a:off x="1139678" y="1455786"/>
              <a:ext cx="6864645" cy="1859236"/>
              <a:chOff x="1222784" y="1479293"/>
              <a:chExt cx="6864645" cy="1859236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C852424C-827D-6FC0-F9CC-FFDB508CB8C0}"/>
                  </a:ext>
                </a:extLst>
              </p:cNvPr>
              <p:cNvGrpSpPr/>
              <p:nvPr/>
            </p:nvGrpSpPr>
            <p:grpSpPr>
              <a:xfrm>
                <a:off x="1222784" y="2907642"/>
                <a:ext cx="6864645" cy="430887"/>
                <a:chOff x="1222784" y="2907642"/>
                <a:chExt cx="6864645" cy="430887"/>
              </a:xfrm>
            </p:grpSpPr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B498275-BAB3-893D-770D-E0123F90B29F}"/>
                    </a:ext>
                  </a:extLst>
                </p:cNvPr>
                <p:cNvSpPr txBox="1"/>
                <p:nvPr/>
              </p:nvSpPr>
              <p:spPr>
                <a:xfrm>
                  <a:off x="1607429" y="2907642"/>
                  <a:ext cx="6480000" cy="430887"/>
                </a:xfrm>
                <a:prstGeom prst="rect">
                  <a:avLst/>
                </a:prstGeom>
                <a:noFill/>
                <a:ln w="6350">
                  <a:noFill/>
                  <a:prstDash val="solid"/>
                </a:ln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ts val="1200"/>
                    </a:spcBef>
                    <a:spcAft>
                      <a:spcPts val="900"/>
                    </a:spcAft>
                  </a:pPr>
                  <a:r>
                    <a:rPr lang="it-IT" sz="1100" dirty="0"/>
                    <a:t>Coinvolgere gli abitanti, anche temporanei, nella </a:t>
                  </a:r>
                  <a:r>
                    <a:rPr lang="it-IT" sz="1100" b="1" dirty="0"/>
                    <a:t>trasformazione</a:t>
                  </a:r>
                  <a:r>
                    <a:rPr lang="it-IT" sz="1100" dirty="0"/>
                    <a:t> e nella </a:t>
                  </a:r>
                  <a:r>
                    <a:rPr lang="it-IT" sz="1100" b="1" dirty="0"/>
                    <a:t>gestione</a:t>
                  </a:r>
                  <a:r>
                    <a:rPr lang="it-IT" sz="1100" dirty="0"/>
                    <a:t> </a:t>
                  </a:r>
                  <a:r>
                    <a:rPr lang="it-IT" sz="1100" b="1" dirty="0"/>
                    <a:t>degli spazi e dei servizi</a:t>
                  </a:r>
                  <a:r>
                    <a:rPr lang="it-IT" sz="1100" dirty="0"/>
                    <a:t> a loro rivolti;</a:t>
                  </a:r>
                </a:p>
              </p:txBody>
            </p:sp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0818AA42-543D-3CFC-0452-72D420535B01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22784" y="2955945"/>
                  <a:ext cx="360000" cy="360000"/>
                </a:xfrm>
                <a:prstGeom prst="rect">
                  <a:avLst/>
                </a:prstGeom>
              </p:spPr>
            </p:pic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1FB50F73-79DE-BC19-1A01-2CA86EF73A7C}"/>
                  </a:ext>
                </a:extLst>
              </p:cNvPr>
              <p:cNvGrpSpPr/>
              <p:nvPr/>
            </p:nvGrpSpPr>
            <p:grpSpPr>
              <a:xfrm>
                <a:off x="1222784" y="2470413"/>
                <a:ext cx="6864645" cy="360000"/>
                <a:chOff x="1222784" y="2560617"/>
                <a:chExt cx="6864645" cy="360000"/>
              </a:xfrm>
            </p:grpSpPr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001E5178-F88C-B34A-492A-37B9263B3093}"/>
                    </a:ext>
                  </a:extLst>
                </p:cNvPr>
                <p:cNvSpPr txBox="1"/>
                <p:nvPr/>
              </p:nvSpPr>
              <p:spPr>
                <a:xfrm>
                  <a:off x="1607429" y="2612511"/>
                  <a:ext cx="6480000" cy="261610"/>
                </a:xfrm>
                <a:prstGeom prst="rect">
                  <a:avLst/>
                </a:prstGeom>
                <a:noFill/>
                <a:ln w="6350">
                  <a:noFill/>
                  <a:prstDash val="solid"/>
                </a:ln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ts val="1200"/>
                    </a:spcBef>
                    <a:spcAft>
                      <a:spcPts val="900"/>
                    </a:spcAft>
                  </a:pPr>
                  <a:r>
                    <a:rPr lang="it-IT" sz="1100" dirty="0"/>
                    <a:t>Ampliare </a:t>
                  </a:r>
                  <a:r>
                    <a:rPr lang="it-IT" sz="1100" b="1" dirty="0"/>
                    <a:t>le opportunità e i servizi rivolti ai giovani </a:t>
                  </a:r>
                  <a:r>
                    <a:rPr lang="it-IT" sz="1100" dirty="0"/>
                    <a:t>al di fuori degli spazi dedicati all’istruzione;</a:t>
                  </a:r>
                </a:p>
              </p:txBody>
            </p:sp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30F79A82-E031-7D7C-1D75-A4365D314D74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222784" y="2560617"/>
                  <a:ext cx="360000" cy="360000"/>
                </a:xfrm>
                <a:prstGeom prst="rect">
                  <a:avLst/>
                </a:prstGeom>
              </p:spPr>
            </p:pic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5C4ED15-EFF6-B35D-9E6D-6518D5BD5E6B}"/>
                  </a:ext>
                </a:extLst>
              </p:cNvPr>
              <p:cNvGrpSpPr/>
              <p:nvPr/>
            </p:nvGrpSpPr>
            <p:grpSpPr>
              <a:xfrm>
                <a:off x="1222784" y="1949437"/>
                <a:ext cx="6864645" cy="430887"/>
                <a:chOff x="1222784" y="1996101"/>
                <a:chExt cx="6864645" cy="430887"/>
              </a:xfrm>
            </p:grpSpPr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B9CC6C0A-78B1-25B8-126F-47D18765B8CF}"/>
                    </a:ext>
                  </a:extLst>
                </p:cNvPr>
                <p:cNvSpPr txBox="1"/>
                <p:nvPr/>
              </p:nvSpPr>
              <p:spPr>
                <a:xfrm>
                  <a:off x="1607429" y="1996101"/>
                  <a:ext cx="6480000" cy="430887"/>
                </a:xfrm>
                <a:prstGeom prst="rect">
                  <a:avLst/>
                </a:prstGeom>
                <a:noFill/>
                <a:ln w="6350">
                  <a:noFill/>
                  <a:prstDash val="solid"/>
                </a:ln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ts val="1200"/>
                    </a:spcBef>
                    <a:spcAft>
                      <a:spcPts val="900"/>
                    </a:spcAft>
                  </a:pPr>
                  <a:r>
                    <a:rPr lang="it-IT" sz="1100" dirty="0"/>
                    <a:t>Creare un </a:t>
                  </a:r>
                  <a:r>
                    <a:rPr lang="it-IT" sz="1100" b="1" dirty="0"/>
                    <a:t>luogo per la comunità </a:t>
                  </a:r>
                  <a:r>
                    <a:rPr lang="it-IT" sz="1100" dirty="0"/>
                    <a:t>che promuova </a:t>
                  </a:r>
                  <a:r>
                    <a:rPr lang="it-IT" sz="1100" b="1" dirty="0"/>
                    <a:t>l’incontro e la formazione</a:t>
                  </a:r>
                  <a:r>
                    <a:rPr lang="it-IT" sz="1100" dirty="0"/>
                    <a:t>, e permetta anche alla popolazione più anziana di trovare occasioni di </a:t>
                  </a:r>
                  <a:r>
                    <a:rPr lang="it-IT" sz="1100" b="1" dirty="0"/>
                    <a:t>socializzazione</a:t>
                  </a:r>
                  <a:r>
                    <a:rPr lang="it-IT" sz="1100" dirty="0"/>
                    <a:t>;</a:t>
                  </a:r>
                </a:p>
              </p:txBody>
            </p:sp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23D5D156-4EC9-D4D8-2589-9AE6AD04595C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22784" y="2031544"/>
                  <a:ext cx="360000" cy="360000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6B9BCD10-0D76-A8C5-7E34-C0BE579EEB64}"/>
                  </a:ext>
                </a:extLst>
              </p:cNvPr>
              <p:cNvGrpSpPr/>
              <p:nvPr/>
            </p:nvGrpSpPr>
            <p:grpSpPr>
              <a:xfrm>
                <a:off x="1222784" y="1479293"/>
                <a:ext cx="6864645" cy="430887"/>
                <a:chOff x="1222784" y="1479293"/>
                <a:chExt cx="6864645" cy="430887"/>
              </a:xfrm>
            </p:grpSpPr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8E6D2D9C-A883-E8D3-1269-8E6B2B949867}"/>
                    </a:ext>
                  </a:extLst>
                </p:cNvPr>
                <p:cNvSpPr txBox="1"/>
                <p:nvPr/>
              </p:nvSpPr>
              <p:spPr>
                <a:xfrm>
                  <a:off x="1607429" y="1479293"/>
                  <a:ext cx="6480000" cy="430887"/>
                </a:xfrm>
                <a:prstGeom prst="rect">
                  <a:avLst/>
                </a:prstGeom>
                <a:noFill/>
                <a:ln w="6350">
                  <a:noFill/>
                  <a:prstDash val="solid"/>
                </a:ln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ts val="1200"/>
                    </a:spcBef>
                    <a:spcAft>
                      <a:spcPts val="900"/>
                    </a:spcAft>
                  </a:pPr>
                  <a:r>
                    <a:rPr lang="it-IT" sz="1100" dirty="0"/>
                    <a:t>Trasformare piazza dei Bersaglieri in una </a:t>
                  </a:r>
                  <a:r>
                    <a:rPr lang="it-IT" sz="1100" b="1" dirty="0"/>
                    <a:t>nuova centralità urbana</a:t>
                  </a:r>
                  <a:r>
                    <a:rPr lang="it-IT" sz="1100" dirty="0"/>
                    <a:t>, uno spazio pubblico accogliente, vivace, capace di </a:t>
                  </a:r>
                  <a:r>
                    <a:rPr lang="it-IT" sz="1100" b="1" dirty="0"/>
                    <a:t>mettere in sinergia tutti i servizi presenti nel quartiere</a:t>
                  </a:r>
                  <a:r>
                    <a:rPr lang="it-IT" sz="1100" dirty="0"/>
                    <a:t>;</a:t>
                  </a:r>
                </a:p>
              </p:txBody>
            </p:sp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02E1B38E-CF10-77C8-A77B-DE69CB8FBAFB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22784" y="1514736"/>
                  <a:ext cx="360000" cy="360000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870193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109">
            <a:extLst>
              <a:ext uri="{FF2B5EF4-FFF2-40B4-BE49-F238E27FC236}">
                <a16:creationId xmlns:a16="http://schemas.microsoft.com/office/drawing/2014/main" id="{44954776-2739-A00B-868A-93CE02AE1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521" y="1318165"/>
            <a:ext cx="3256244" cy="29288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A8F7667-EBA8-00C5-DA80-8FED510F6246}"/>
              </a:ext>
            </a:extLst>
          </p:cNvPr>
          <p:cNvSpPr txBox="1"/>
          <p:nvPr/>
        </p:nvSpPr>
        <p:spPr>
          <a:xfrm>
            <a:off x="638884" y="1318165"/>
            <a:ext cx="4119709" cy="1894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it-IT" sz="1100" dirty="0"/>
              <a:t>Si rilevano i</a:t>
            </a:r>
            <a:r>
              <a:rPr lang="it-IT" sz="1100" b="1" dirty="0"/>
              <a:t> seguenti interventi</a:t>
            </a:r>
            <a:r>
              <a:rPr lang="it-IT" sz="1100" dirty="0"/>
              <a:t>, di cui:</a:t>
            </a:r>
          </a:p>
          <a:p>
            <a:pPr algn="just">
              <a:lnSpc>
                <a:spcPts val="2400"/>
              </a:lnSpc>
            </a:pPr>
            <a:r>
              <a:rPr lang="it-IT" sz="1100" b="1" dirty="0"/>
              <a:t>3 </a:t>
            </a:r>
            <a:r>
              <a:rPr lang="it-IT" sz="1100" dirty="0"/>
              <a:t>interventi di </a:t>
            </a:r>
            <a:r>
              <a:rPr lang="it-IT" sz="1100" b="1" dirty="0"/>
              <a:t>riqualificazione di edifici per attività culturali e sociali</a:t>
            </a:r>
          </a:p>
          <a:p>
            <a:pPr algn="just">
              <a:lnSpc>
                <a:spcPts val="2400"/>
              </a:lnSpc>
            </a:pPr>
            <a:r>
              <a:rPr lang="it-IT" sz="1100" b="1" dirty="0"/>
              <a:t>1 </a:t>
            </a:r>
            <a:r>
              <a:rPr lang="it-IT" sz="1100" dirty="0"/>
              <a:t>intervento di</a:t>
            </a:r>
            <a:r>
              <a:rPr lang="it-IT" sz="1100" b="1" dirty="0"/>
              <a:t> housing sociale</a:t>
            </a:r>
          </a:p>
          <a:p>
            <a:pPr algn="just">
              <a:lnSpc>
                <a:spcPts val="2400"/>
              </a:lnSpc>
            </a:pPr>
            <a:r>
              <a:rPr lang="it-IT" sz="1100" b="1" dirty="0"/>
              <a:t>1 </a:t>
            </a:r>
            <a:r>
              <a:rPr lang="it-IT" sz="1100" dirty="0"/>
              <a:t>intervento di </a:t>
            </a:r>
            <a:r>
              <a:rPr lang="it-IT" sz="1100" b="1" dirty="0"/>
              <a:t>riqualificazione di palestre scolastiche</a:t>
            </a:r>
          </a:p>
          <a:p>
            <a:pPr algn="just">
              <a:lnSpc>
                <a:spcPts val="2400"/>
              </a:lnSpc>
            </a:pPr>
            <a:r>
              <a:rPr lang="it-IT" sz="1100" b="1" dirty="0"/>
              <a:t>2 </a:t>
            </a:r>
            <a:r>
              <a:rPr lang="it-IT" sz="1100" dirty="0"/>
              <a:t>interventi di </a:t>
            </a:r>
            <a:r>
              <a:rPr lang="it-IT" sz="1100" b="1" dirty="0"/>
              <a:t>rifunzionalizzazione degli immobili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89A8A5B-009E-15C6-2264-39F433B7E4DD}"/>
              </a:ext>
            </a:extLst>
          </p:cNvPr>
          <p:cNvGrpSpPr/>
          <p:nvPr/>
        </p:nvGrpSpPr>
        <p:grpSpPr>
          <a:xfrm>
            <a:off x="602460" y="3302192"/>
            <a:ext cx="3938013" cy="540000"/>
            <a:chOff x="6888387" y="4357263"/>
            <a:chExt cx="3938013" cy="540000"/>
          </a:xfrm>
        </p:grpSpPr>
        <p:sp>
          <p:nvSpPr>
            <p:cNvPr id="18" name="CasellaDiTesto 30">
              <a:extLst>
                <a:ext uri="{FF2B5EF4-FFF2-40B4-BE49-F238E27FC236}">
                  <a16:creationId xmlns:a16="http://schemas.microsoft.com/office/drawing/2014/main" id="{5F4D8BF5-C5A9-D6EA-D5F5-611FE53AD3DF}"/>
                </a:ext>
              </a:extLst>
            </p:cNvPr>
            <p:cNvSpPr txBox="1"/>
            <p:nvPr/>
          </p:nvSpPr>
          <p:spPr>
            <a:xfrm>
              <a:off x="7527264" y="4411819"/>
              <a:ext cx="3299136" cy="430887"/>
            </a:xfrm>
            <a:prstGeom prst="rect">
              <a:avLst/>
            </a:prstGeom>
            <a:solidFill>
              <a:srgbClr val="007836"/>
            </a:solidFill>
            <a:ln>
              <a:solidFill>
                <a:srgbClr val="00783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>
              <a:defPPr>
                <a:defRPr lang="it-IT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kumimoji="0" sz="1600" b="1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defRPr>
              </a:lvl1pPr>
            </a:lstStyle>
            <a:p>
              <a:pPr>
                <a:spcAft>
                  <a:spcPts val="0"/>
                </a:spcAft>
              </a:pPr>
              <a:r>
                <a:rPr lang="en-US" sz="1100" dirty="0"/>
                <a:t>IMPORTO TOTALE DEI 7 INTERVENTI SINERGICI:  26,10 M€</a:t>
              </a:r>
            </a:p>
          </p:txBody>
        </p:sp>
        <p:pic>
          <p:nvPicPr>
            <p:cNvPr id="19" name="Graphic 18" descr="Back outline">
              <a:extLst>
                <a:ext uri="{FF2B5EF4-FFF2-40B4-BE49-F238E27FC236}">
                  <a16:creationId xmlns:a16="http://schemas.microsoft.com/office/drawing/2014/main" id="{9FB6BA99-7F4C-66B6-3046-DA22AED19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6888387" y="4357263"/>
              <a:ext cx="540000" cy="540000"/>
            </a:xfrm>
            <a:prstGeom prst="rect">
              <a:avLst/>
            </a:prstGeom>
          </p:spPr>
        </p:pic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8A156CE9-B8F6-059D-BBFB-6044CB58A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it-IT" dirty="0">
                <a:solidFill>
                  <a:srgbClr val="007239"/>
                </a:solidFill>
              </a:rPr>
              <a:t> Comune di Busto Arsizio - Sinergia delle SUS con gli interventi del PNRR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286DA3-19B1-9B38-1A17-07C6981FAFDF}"/>
              </a:ext>
            </a:extLst>
          </p:cNvPr>
          <p:cNvSpPr txBox="1"/>
          <p:nvPr/>
        </p:nvSpPr>
        <p:spPr>
          <a:xfrm>
            <a:off x="460041" y="585894"/>
            <a:ext cx="8222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Il Comune di </a:t>
            </a:r>
            <a:r>
              <a:rPr lang="it-IT" sz="1100" b="1" dirty="0"/>
              <a:t>Busto Arsizio </a:t>
            </a:r>
            <a:r>
              <a:rPr lang="it-IT" sz="1100" dirty="0"/>
              <a:t>ha previsto </a:t>
            </a:r>
            <a:r>
              <a:rPr lang="it-IT" sz="1100" b="1" dirty="0"/>
              <a:t>15 interventi finanziati a valere sulle risorse del PNRR. </a:t>
            </a:r>
            <a:r>
              <a:rPr lang="it-IT" sz="1100" dirty="0"/>
              <a:t>Di questi, </a:t>
            </a:r>
            <a:r>
              <a:rPr lang="it-IT" sz="1100" b="1" dirty="0"/>
              <a:t>7 interventi </a:t>
            </a:r>
            <a:r>
              <a:rPr lang="it-IT" sz="1100" dirty="0"/>
              <a:t>di natura </a:t>
            </a:r>
            <a:r>
              <a:rPr lang="it-IT" sz="1100" b="1" dirty="0"/>
              <a:t>infrastrutturale </a:t>
            </a:r>
            <a:r>
              <a:rPr lang="it-IT" sz="1100" dirty="0"/>
              <a:t>risultano essere sinergici rispetto alle finalità della Strategia in quanto sono interventi che supportano attività sociali, culturali e associazionistiche e sono collocati in aree del territorio comunale adiacenti (a meno di 1km) alla zona impattata dalla SUS.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FD8C6F4-6300-5EB6-9871-013F3A70F69E}"/>
              </a:ext>
            </a:extLst>
          </p:cNvPr>
          <p:cNvGrpSpPr/>
          <p:nvPr/>
        </p:nvGrpSpPr>
        <p:grpSpPr>
          <a:xfrm>
            <a:off x="4782059" y="4538290"/>
            <a:ext cx="1878328" cy="215444"/>
            <a:chOff x="627422" y="4471777"/>
            <a:chExt cx="1878328" cy="215444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A634ACD-143D-F6DE-5E3B-487E1ECF6B23}"/>
                </a:ext>
              </a:extLst>
            </p:cNvPr>
            <p:cNvSpPr/>
            <p:nvPr/>
          </p:nvSpPr>
          <p:spPr>
            <a:xfrm>
              <a:off x="627422" y="4525499"/>
              <a:ext cx="108000" cy="108000"/>
            </a:xfrm>
            <a:prstGeom prst="ellipse">
              <a:avLst/>
            </a:prstGeom>
            <a:solidFill>
              <a:srgbClr val="097138"/>
            </a:solidFill>
            <a:ln>
              <a:solidFill>
                <a:srgbClr val="09713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3BA6133-DB55-A222-801C-22797F0ED935}"/>
                </a:ext>
              </a:extLst>
            </p:cNvPr>
            <p:cNvSpPr txBox="1"/>
            <p:nvPr/>
          </p:nvSpPr>
          <p:spPr>
            <a:xfrm>
              <a:off x="775884" y="4471777"/>
              <a:ext cx="172986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800" b="1" dirty="0"/>
                <a:t>Interventi PNRR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1F065AF-804D-D975-DE47-A5D76F91D5E5}"/>
              </a:ext>
            </a:extLst>
          </p:cNvPr>
          <p:cNvGrpSpPr/>
          <p:nvPr/>
        </p:nvGrpSpPr>
        <p:grpSpPr>
          <a:xfrm>
            <a:off x="4726220" y="4339986"/>
            <a:ext cx="1920002" cy="216000"/>
            <a:chOff x="573422" y="4273619"/>
            <a:chExt cx="1920002" cy="216000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8AEE24E-34FE-8903-7E43-06F45D1CE2A3}"/>
                </a:ext>
              </a:extLst>
            </p:cNvPr>
            <p:cNvSpPr/>
            <p:nvPr/>
          </p:nvSpPr>
          <p:spPr>
            <a:xfrm>
              <a:off x="573422" y="4273619"/>
              <a:ext cx="216000" cy="216000"/>
            </a:xfrm>
            <a:prstGeom prst="ellipse">
              <a:avLst/>
            </a:prstGeom>
            <a:solidFill>
              <a:srgbClr val="DEB9B4"/>
            </a:solidFill>
            <a:ln w="9525">
              <a:solidFill>
                <a:srgbClr val="A123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740487B-BFD8-DBB8-1470-E6784C48A39E}"/>
                </a:ext>
              </a:extLst>
            </p:cNvPr>
            <p:cNvSpPr txBox="1"/>
            <p:nvPr/>
          </p:nvSpPr>
          <p:spPr>
            <a:xfrm>
              <a:off x="763558" y="4273897"/>
              <a:ext cx="172986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800" b="1" dirty="0"/>
                <a:t>Territorio interessato dalla SUS</a:t>
              </a:r>
            </a:p>
          </p:txBody>
        </p:sp>
      </p:grp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A4C13FD7-D7A4-79AB-48C9-21BDE071A173}"/>
              </a:ext>
            </a:extLst>
          </p:cNvPr>
          <p:cNvCxnSpPr>
            <a:cxnSpLocks/>
          </p:cNvCxnSpPr>
          <p:nvPr/>
        </p:nvCxnSpPr>
        <p:spPr>
          <a:xfrm>
            <a:off x="4710934" y="1949924"/>
            <a:ext cx="2014818" cy="2623"/>
          </a:xfrm>
          <a:prstGeom prst="bentConnector3">
            <a:avLst>
              <a:gd name="adj1" fmla="val 99687"/>
            </a:avLst>
          </a:prstGeom>
          <a:ln w="19050">
            <a:solidFill>
              <a:srgbClr val="0078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3CA91D98-1E64-973B-CBAC-DF4A1F4CD25B}"/>
              </a:ext>
            </a:extLst>
          </p:cNvPr>
          <p:cNvCxnSpPr>
            <a:cxnSpLocks/>
          </p:cNvCxnSpPr>
          <p:nvPr/>
        </p:nvCxnSpPr>
        <p:spPr>
          <a:xfrm flipV="1">
            <a:off x="4715886" y="1856537"/>
            <a:ext cx="1338073" cy="13632"/>
          </a:xfrm>
          <a:prstGeom prst="bentConnector3">
            <a:avLst>
              <a:gd name="adj1" fmla="val 97718"/>
            </a:avLst>
          </a:prstGeom>
          <a:ln w="19050">
            <a:solidFill>
              <a:srgbClr val="0078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E3A1C31E-D487-DC65-0A2C-445D53742068}"/>
              </a:ext>
            </a:extLst>
          </p:cNvPr>
          <p:cNvCxnSpPr>
            <a:cxnSpLocks/>
          </p:cNvCxnSpPr>
          <p:nvPr/>
        </p:nvCxnSpPr>
        <p:spPr>
          <a:xfrm flipV="1">
            <a:off x="4704300" y="1570760"/>
            <a:ext cx="1854343" cy="247150"/>
          </a:xfrm>
          <a:prstGeom prst="bentConnector3">
            <a:avLst>
              <a:gd name="adj1" fmla="val 50000"/>
            </a:avLst>
          </a:prstGeom>
          <a:ln w="19050">
            <a:solidFill>
              <a:srgbClr val="0078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BE57AB90-3CCF-D71C-BC4A-5F26AA76241A}"/>
              </a:ext>
            </a:extLst>
          </p:cNvPr>
          <p:cNvCxnSpPr>
            <a:cxnSpLocks/>
          </p:cNvCxnSpPr>
          <p:nvPr/>
        </p:nvCxnSpPr>
        <p:spPr>
          <a:xfrm flipV="1">
            <a:off x="2813338" y="2093477"/>
            <a:ext cx="3092266" cy="354107"/>
          </a:xfrm>
          <a:prstGeom prst="bentConnector3">
            <a:avLst>
              <a:gd name="adj1" fmla="val 50000"/>
            </a:avLst>
          </a:prstGeom>
          <a:ln w="19050">
            <a:solidFill>
              <a:srgbClr val="0078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5F7FBABE-4C38-E450-31F7-1BB24994A247}"/>
              </a:ext>
            </a:extLst>
          </p:cNvPr>
          <p:cNvCxnSpPr>
            <a:cxnSpLocks/>
          </p:cNvCxnSpPr>
          <p:nvPr/>
        </p:nvCxnSpPr>
        <p:spPr>
          <a:xfrm flipV="1">
            <a:off x="4322353" y="2566475"/>
            <a:ext cx="2055776" cy="221715"/>
          </a:xfrm>
          <a:prstGeom prst="bentConnector3">
            <a:avLst>
              <a:gd name="adj1" fmla="val 50000"/>
            </a:avLst>
          </a:prstGeom>
          <a:ln w="19050">
            <a:solidFill>
              <a:srgbClr val="0078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545C07EC-1A32-4576-0FD2-B255FA245372}"/>
              </a:ext>
            </a:extLst>
          </p:cNvPr>
          <p:cNvCxnSpPr>
            <a:cxnSpLocks/>
          </p:cNvCxnSpPr>
          <p:nvPr/>
        </p:nvCxnSpPr>
        <p:spPr>
          <a:xfrm flipV="1">
            <a:off x="4010300" y="2986216"/>
            <a:ext cx="1271148" cy="71172"/>
          </a:xfrm>
          <a:prstGeom prst="bentConnector3">
            <a:avLst>
              <a:gd name="adj1" fmla="val 58062"/>
            </a:avLst>
          </a:prstGeom>
          <a:ln w="19050">
            <a:solidFill>
              <a:srgbClr val="0078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9853A12B-DA95-FCEC-328C-F285DD7F4732}"/>
              </a:ext>
            </a:extLst>
          </p:cNvPr>
          <p:cNvCxnSpPr>
            <a:cxnSpLocks/>
          </p:cNvCxnSpPr>
          <p:nvPr/>
        </p:nvCxnSpPr>
        <p:spPr>
          <a:xfrm>
            <a:off x="4010300" y="3104748"/>
            <a:ext cx="1491866" cy="942139"/>
          </a:xfrm>
          <a:prstGeom prst="bentConnector3">
            <a:avLst>
              <a:gd name="adj1" fmla="val 50000"/>
            </a:avLst>
          </a:prstGeom>
          <a:ln w="19050">
            <a:solidFill>
              <a:srgbClr val="0078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B877AE4F-E6FC-EC1D-1B5D-F8175704FBCC}"/>
              </a:ext>
            </a:extLst>
          </p:cNvPr>
          <p:cNvSpPr txBox="1"/>
          <p:nvPr/>
        </p:nvSpPr>
        <p:spPr>
          <a:xfrm>
            <a:off x="638884" y="3998021"/>
            <a:ext cx="396194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100" b="1" dirty="0"/>
              <a:t>Ai progetti sinergici si aggiunge il Progetto «Fili – Riqualificazione urbana a Busto Arsizio» </a:t>
            </a:r>
            <a:r>
              <a:rPr lang="it-IT" sz="1100" dirty="0"/>
              <a:t>finanziato a valere sulle risorse FSC 21-27 (26 milioni di euro).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250FEC7A-1D50-65A2-09C0-1002E207EBEC}"/>
              </a:ext>
            </a:extLst>
          </p:cNvPr>
          <p:cNvSpPr/>
          <p:nvPr/>
        </p:nvSpPr>
        <p:spPr>
          <a:xfrm>
            <a:off x="6633158" y="4331555"/>
            <a:ext cx="216000" cy="215444"/>
          </a:xfrm>
          <a:prstGeom prst="ellipse">
            <a:avLst/>
          </a:prstGeom>
          <a:solidFill>
            <a:srgbClr val="B0DEE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EFC92101-8D5A-CB7B-73F8-3F119F05D6B7}"/>
              </a:ext>
            </a:extLst>
          </p:cNvPr>
          <p:cNvSpPr txBox="1"/>
          <p:nvPr/>
        </p:nvSpPr>
        <p:spPr>
          <a:xfrm>
            <a:off x="6811969" y="4270000"/>
            <a:ext cx="1374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800" b="1" dirty="0"/>
              <a:t>Area interessata dal progetto Fili-Busto</a:t>
            </a:r>
          </a:p>
        </p:txBody>
      </p:sp>
    </p:spTree>
    <p:extLst>
      <p:ext uri="{BB962C8B-B14F-4D97-AF65-F5344CB8AC3E}">
        <p14:creationId xmlns:p14="http://schemas.microsoft.com/office/powerpoint/2010/main" val="3712213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id="{679AC528-9385-1C8A-ABFA-9F8294681CED}"/>
              </a:ext>
            </a:extLst>
          </p:cNvPr>
          <p:cNvSpPr txBox="1"/>
          <p:nvPr/>
        </p:nvSpPr>
        <p:spPr>
          <a:xfrm>
            <a:off x="553706" y="656388"/>
            <a:ext cx="8135935" cy="261610"/>
          </a:xfrm>
          <a:prstGeom prst="rect">
            <a:avLst/>
          </a:prstGeom>
          <a:solidFill>
            <a:srgbClr val="70AD47">
              <a:lumMod val="20000"/>
              <a:lumOff val="80000"/>
              <a:alpha val="50000"/>
            </a:srgbClr>
          </a:solidFill>
          <a:ln w="6350">
            <a:solidFill>
              <a:srgbClr val="E7F2EC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kern="0" dirty="0">
                <a:solidFill>
                  <a:prstClr val="black"/>
                </a:solidFill>
              </a:rPr>
              <a:t>Di seguito, si</a:t>
            </a: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fornisce una </a:t>
            </a:r>
            <a:r>
              <a:rPr kumimoji="0" lang="it-IT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sintesi</a:t>
            </a:r>
            <a:r>
              <a:rPr lang="it-IT" sz="1100" b="1" kern="0" dirty="0">
                <a:solidFill>
                  <a:prstClr val="black"/>
                </a:solidFill>
              </a:rPr>
              <a:t> dei contenuti </a:t>
            </a:r>
            <a:r>
              <a:rPr lang="it-IT" sz="1100" kern="0" dirty="0">
                <a:solidFill>
                  <a:prstClr val="black"/>
                </a:solidFill>
              </a:rPr>
              <a:t>e dello </a:t>
            </a:r>
            <a:r>
              <a:rPr lang="it-IT" sz="1100" b="1" kern="0" dirty="0">
                <a:solidFill>
                  <a:prstClr val="black"/>
                </a:solidFill>
              </a:rPr>
              <a:t>stato di avanzamento </a:t>
            </a:r>
            <a:r>
              <a:rPr lang="it-IT" sz="1100" kern="0" dirty="0">
                <a:solidFill>
                  <a:prstClr val="black"/>
                </a:solidFill>
              </a:rPr>
              <a:t>degli </a:t>
            </a:r>
            <a:r>
              <a:rPr lang="it-IT" sz="1100" b="1" kern="0" dirty="0">
                <a:solidFill>
                  <a:prstClr val="black"/>
                </a:solidFill>
              </a:rPr>
              <a:t>interventi PNRR </a:t>
            </a:r>
            <a:r>
              <a:rPr lang="it-IT" sz="1100" kern="0" dirty="0">
                <a:solidFill>
                  <a:prstClr val="black"/>
                </a:solidFill>
              </a:rPr>
              <a:t>sinergici:</a:t>
            </a:r>
            <a:endParaRPr kumimoji="0" lang="it-IT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C3D7EF3-1DF4-22E1-8F83-30F89D647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it-IT" dirty="0">
                <a:solidFill>
                  <a:srgbClr val="007239"/>
                </a:solidFill>
              </a:rPr>
              <a:t> Comune di Busto Arsizio - Sinergia delle SUS con gli interventi del PNRR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3668DB9-CF18-CDBB-CE15-3DB2995EE5EE}"/>
              </a:ext>
            </a:extLst>
          </p:cNvPr>
          <p:cNvGrpSpPr/>
          <p:nvPr/>
        </p:nvGrpSpPr>
        <p:grpSpPr>
          <a:xfrm>
            <a:off x="540313" y="2683070"/>
            <a:ext cx="8153466" cy="714610"/>
            <a:chOff x="540090" y="3886050"/>
            <a:chExt cx="8153466" cy="714610"/>
          </a:xfrm>
        </p:grpSpPr>
        <p:sp>
          <p:nvSpPr>
            <p:cNvPr id="25" name="CasellaDiTesto 6">
              <a:extLst>
                <a:ext uri="{FF2B5EF4-FFF2-40B4-BE49-F238E27FC236}">
                  <a16:creationId xmlns:a16="http://schemas.microsoft.com/office/drawing/2014/main" id="{CC416BA6-DB70-9F1B-2BB5-522341727EAD}"/>
                </a:ext>
              </a:extLst>
            </p:cNvPr>
            <p:cNvSpPr txBox="1"/>
            <p:nvPr/>
          </p:nvSpPr>
          <p:spPr>
            <a:xfrm>
              <a:off x="557556" y="4306028"/>
              <a:ext cx="8136000" cy="294632"/>
            </a:xfrm>
            <a:prstGeom prst="rect">
              <a:avLst/>
            </a:prstGeom>
            <a:noFill/>
            <a:ln>
              <a:solidFill>
                <a:srgbClr val="008E40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</a:rPr>
                <a:t>L’intervento prevede la riqualififcazione delle palestre dell’Istituto Bossi e la predisposizione di nuovi spazi adibiti alle attività sportive.</a:t>
              </a:r>
            </a:p>
          </p:txBody>
        </p:sp>
        <p:sp>
          <p:nvSpPr>
            <p:cNvPr id="26" name="CasellaDiTesto 30">
              <a:extLst>
                <a:ext uri="{FF2B5EF4-FFF2-40B4-BE49-F238E27FC236}">
                  <a16:creationId xmlns:a16="http://schemas.microsoft.com/office/drawing/2014/main" id="{1BEDEC5E-C886-F482-2ECD-CBE6A3447B13}"/>
                </a:ext>
              </a:extLst>
            </p:cNvPr>
            <p:cNvSpPr txBox="1"/>
            <p:nvPr/>
          </p:nvSpPr>
          <p:spPr>
            <a:xfrm>
              <a:off x="980493" y="3942940"/>
              <a:ext cx="5256000" cy="246221"/>
            </a:xfrm>
            <a:prstGeom prst="rect">
              <a:avLst/>
            </a:prstGeom>
            <a:solidFill>
              <a:srgbClr val="008E4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Riqualificazione</a:t>
              </a:r>
              <a:r>
                <a:rPr lang="it-IT" sz="1000" b="1" kern="0" dirty="0">
                  <a:solidFill>
                    <a:schemeClr val="bg1"/>
                  </a:solidFill>
                </a:rPr>
                <a:t> delle palestre scolastiche – Istituto Bossi</a:t>
              </a:r>
              <a:endParaRPr kumimoji="0" lang="it-IT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pic>
          <p:nvPicPr>
            <p:cNvPr id="27" name="Picture 26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8FCF77D2-3BE3-7A50-CCBA-FF5004D60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6493" y="3893745"/>
              <a:ext cx="360000" cy="360000"/>
            </a:xfrm>
            <a:prstGeom prst="rect">
              <a:avLst/>
            </a:prstGeom>
          </p:spPr>
        </p:pic>
        <p:sp>
          <p:nvSpPr>
            <p:cNvPr id="28" name="CasellaDiTesto 30">
              <a:extLst>
                <a:ext uri="{FF2B5EF4-FFF2-40B4-BE49-F238E27FC236}">
                  <a16:creationId xmlns:a16="http://schemas.microsoft.com/office/drawing/2014/main" id="{2A9802AD-F881-E912-5841-C686E02BF67A}"/>
                </a:ext>
              </a:extLst>
            </p:cNvPr>
            <p:cNvSpPr txBox="1"/>
            <p:nvPr/>
          </p:nvSpPr>
          <p:spPr>
            <a:xfrm>
              <a:off x="6888923" y="3942940"/>
              <a:ext cx="1800000" cy="246221"/>
            </a:xfrm>
            <a:prstGeom prst="rect">
              <a:avLst/>
            </a:prstGeom>
            <a:solidFill>
              <a:srgbClr val="008E4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it-IT" sz="1000" b="1" kern="0">
                  <a:solidFill>
                    <a:prstClr val="white"/>
                  </a:solidFill>
                </a:rPr>
                <a:t>LAVORI AVVIATI</a:t>
              </a:r>
              <a:endParaRPr lang="it-IT" sz="1000" kern="0">
                <a:solidFill>
                  <a:prstClr val="white"/>
                </a:solidFill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6BBDCE5-B6EB-2D52-6718-CE774334C147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0090" y="3886050"/>
              <a:ext cx="360000" cy="36000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CE3702-C492-42FA-F99D-C0B1EE53AC8E}"/>
              </a:ext>
            </a:extLst>
          </p:cNvPr>
          <p:cNvGrpSpPr/>
          <p:nvPr/>
        </p:nvGrpSpPr>
        <p:grpSpPr>
          <a:xfrm>
            <a:off x="549046" y="3517829"/>
            <a:ext cx="8136000" cy="936157"/>
            <a:chOff x="557556" y="3735552"/>
            <a:chExt cx="8136000" cy="936157"/>
          </a:xfrm>
        </p:grpSpPr>
        <p:sp>
          <p:nvSpPr>
            <p:cNvPr id="10" name="CasellaDiTesto 6">
              <a:extLst>
                <a:ext uri="{FF2B5EF4-FFF2-40B4-BE49-F238E27FC236}">
                  <a16:creationId xmlns:a16="http://schemas.microsoft.com/office/drawing/2014/main" id="{A943B17E-1C9E-8904-3C5E-ABAFD9B2BD4B}"/>
                </a:ext>
              </a:extLst>
            </p:cNvPr>
            <p:cNvSpPr txBox="1"/>
            <p:nvPr/>
          </p:nvSpPr>
          <p:spPr>
            <a:xfrm>
              <a:off x="557556" y="4146244"/>
              <a:ext cx="8136000" cy="525465"/>
            </a:xfrm>
            <a:prstGeom prst="rect">
              <a:avLst/>
            </a:prstGeom>
            <a:noFill/>
            <a:ln>
              <a:solidFill>
                <a:srgbClr val="008E40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000" kern="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Gli interventi</a:t>
              </a:r>
              <a:r>
                <a:rPr kumimoji="0" lang="it-IT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</a:rPr>
                <a:t> prevedono la rifunzionalizzazione e lavori di manutenzione straordinaria per gli immobili dell’area dell’ex macello e dell’ex-oratorio.</a:t>
              </a:r>
            </a:p>
          </p:txBody>
        </p:sp>
        <p:pic>
          <p:nvPicPr>
            <p:cNvPr id="11" name="Picture 10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0C161274-4827-3493-3FE2-6B986346460E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1413" y="3735552"/>
              <a:ext cx="360000" cy="360000"/>
            </a:xfrm>
            <a:prstGeom prst="rect">
              <a:avLst/>
            </a:prstGeom>
          </p:spPr>
        </p:pic>
        <p:sp>
          <p:nvSpPr>
            <p:cNvPr id="15" name="CasellaDiTesto 30">
              <a:extLst>
                <a:ext uri="{FF2B5EF4-FFF2-40B4-BE49-F238E27FC236}">
                  <a16:creationId xmlns:a16="http://schemas.microsoft.com/office/drawing/2014/main" id="{E8BF8240-E4AD-8CE8-439B-60B76EF3C901}"/>
                </a:ext>
              </a:extLst>
            </p:cNvPr>
            <p:cNvSpPr txBox="1"/>
            <p:nvPr/>
          </p:nvSpPr>
          <p:spPr>
            <a:xfrm>
              <a:off x="6883843" y="3793539"/>
              <a:ext cx="1800000" cy="246221"/>
            </a:xfrm>
            <a:prstGeom prst="rect">
              <a:avLst/>
            </a:prstGeom>
            <a:solidFill>
              <a:srgbClr val="008E4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it-IT" sz="1000" b="1" kern="0">
                  <a:solidFill>
                    <a:prstClr val="white"/>
                  </a:solidFill>
                </a:rPr>
                <a:t>LAVORI AVVIATI</a:t>
              </a:r>
            </a:p>
          </p:txBody>
        </p:sp>
        <p:sp>
          <p:nvSpPr>
            <p:cNvPr id="16" name="CasellaDiTesto 30">
              <a:extLst>
                <a:ext uri="{FF2B5EF4-FFF2-40B4-BE49-F238E27FC236}">
                  <a16:creationId xmlns:a16="http://schemas.microsoft.com/office/drawing/2014/main" id="{1C7E6EF4-DDE0-4849-83EA-BE5008D5DBCF}"/>
                </a:ext>
              </a:extLst>
            </p:cNvPr>
            <p:cNvSpPr txBox="1"/>
            <p:nvPr/>
          </p:nvSpPr>
          <p:spPr>
            <a:xfrm>
              <a:off x="975190" y="3801233"/>
              <a:ext cx="5256000" cy="246221"/>
            </a:xfrm>
            <a:prstGeom prst="rect">
              <a:avLst/>
            </a:prstGeom>
            <a:solidFill>
              <a:srgbClr val="008E4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Rifunzionalizzazione di immobili – Area ex-Macello ed immobile «ex-oratorio»</a:t>
              </a:r>
              <a:endParaRPr kumimoji="0" lang="it-IT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28218E0-C44C-58D0-D37B-D3F6121E70E2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7270" y="3744344"/>
              <a:ext cx="360000" cy="36000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69155E6-C864-FD11-9DC1-A87DD84916FE}"/>
              </a:ext>
            </a:extLst>
          </p:cNvPr>
          <p:cNvGrpSpPr/>
          <p:nvPr/>
        </p:nvGrpSpPr>
        <p:grpSpPr>
          <a:xfrm>
            <a:off x="548823" y="1060989"/>
            <a:ext cx="8136447" cy="670669"/>
            <a:chOff x="557556" y="1034865"/>
            <a:chExt cx="8136447" cy="67066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4CD586A-ECBB-A34E-FCFB-C0D8E855D89C}"/>
                </a:ext>
              </a:extLst>
            </p:cNvPr>
            <p:cNvSpPr/>
            <p:nvPr/>
          </p:nvSpPr>
          <p:spPr>
            <a:xfrm>
              <a:off x="586740" y="1190938"/>
              <a:ext cx="133350" cy="12954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CasellaDiTesto 6">
              <a:extLst>
                <a:ext uri="{FF2B5EF4-FFF2-40B4-BE49-F238E27FC236}">
                  <a16:creationId xmlns:a16="http://schemas.microsoft.com/office/drawing/2014/main" id="{DEF39676-15A8-2CD8-9E93-81E6CAE96562}"/>
                </a:ext>
              </a:extLst>
            </p:cNvPr>
            <p:cNvSpPr txBox="1"/>
            <p:nvPr/>
          </p:nvSpPr>
          <p:spPr>
            <a:xfrm>
              <a:off x="557556" y="1410902"/>
              <a:ext cx="8136000" cy="294632"/>
            </a:xfrm>
            <a:prstGeom prst="rect">
              <a:avLst/>
            </a:prstGeom>
            <a:noFill/>
            <a:ln>
              <a:solidFill>
                <a:srgbClr val="008E40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000" kern="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Gli interventi</a:t>
              </a:r>
              <a:r>
                <a:rPr kumimoji="0" lang="it-IT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</a:rPr>
                <a:t> mirano a riqualificare gli immobili al fine di ospitare attività sociali, culturali e per ospitare edifici pubblici.</a:t>
              </a:r>
            </a:p>
          </p:txBody>
        </p:sp>
        <p:pic>
          <p:nvPicPr>
            <p:cNvPr id="44" name="Picture 43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BE40F9D0-B054-F95D-0A40-81F6DE92DE3C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1573" y="1037036"/>
              <a:ext cx="360000" cy="360000"/>
            </a:xfrm>
            <a:prstGeom prst="rect">
              <a:avLst/>
            </a:prstGeom>
          </p:spPr>
        </p:pic>
        <p:sp>
          <p:nvSpPr>
            <p:cNvPr id="45" name="CasellaDiTesto 30">
              <a:extLst>
                <a:ext uri="{FF2B5EF4-FFF2-40B4-BE49-F238E27FC236}">
                  <a16:creationId xmlns:a16="http://schemas.microsoft.com/office/drawing/2014/main" id="{5827440E-6C7E-4BE1-8087-ED8470B9A2E6}"/>
                </a:ext>
              </a:extLst>
            </p:cNvPr>
            <p:cNvSpPr txBox="1"/>
            <p:nvPr/>
          </p:nvSpPr>
          <p:spPr>
            <a:xfrm>
              <a:off x="6894003" y="1086231"/>
              <a:ext cx="1800000" cy="246221"/>
            </a:xfrm>
            <a:prstGeom prst="rect">
              <a:avLst/>
            </a:prstGeom>
            <a:solidFill>
              <a:srgbClr val="008E4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it-IT" sz="1000" b="1" kern="0" dirty="0">
                  <a:solidFill>
                    <a:prstClr val="white"/>
                  </a:solidFill>
                </a:rPr>
                <a:t>LAVORI AVVIATI</a:t>
              </a:r>
              <a:endParaRPr lang="it-IT" sz="1000" kern="0" dirty="0">
                <a:solidFill>
                  <a:prstClr val="white"/>
                </a:solidFill>
              </a:endParaRPr>
            </a:p>
          </p:txBody>
        </p:sp>
        <p:sp>
          <p:nvSpPr>
            <p:cNvPr id="46" name="CasellaDiTesto 30">
              <a:extLst>
                <a:ext uri="{FF2B5EF4-FFF2-40B4-BE49-F238E27FC236}">
                  <a16:creationId xmlns:a16="http://schemas.microsoft.com/office/drawing/2014/main" id="{83FCB695-0D62-9C30-03B4-50399E6BBF1F}"/>
                </a:ext>
              </a:extLst>
            </p:cNvPr>
            <p:cNvSpPr txBox="1"/>
            <p:nvPr/>
          </p:nvSpPr>
          <p:spPr>
            <a:xfrm>
              <a:off x="975413" y="1086231"/>
              <a:ext cx="5256000" cy="246221"/>
            </a:xfrm>
            <a:prstGeom prst="rect">
              <a:avLst/>
            </a:prstGeom>
            <a:solidFill>
              <a:srgbClr val="008E4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Riqualificazione edifici – «ex-conventino», «ex-carcere» ed area Borri </a:t>
              </a:r>
              <a:endParaRPr kumimoji="0" lang="it-IT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48DB9D1-000E-2EC9-DA3A-4465ED539626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9052" y="1034865"/>
              <a:ext cx="360000" cy="3600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9AD0DB9-B2EC-D957-D0D7-493DC723277A}"/>
              </a:ext>
            </a:extLst>
          </p:cNvPr>
          <p:cNvGrpSpPr/>
          <p:nvPr/>
        </p:nvGrpSpPr>
        <p:grpSpPr>
          <a:xfrm>
            <a:off x="549078" y="1856177"/>
            <a:ext cx="8135936" cy="697951"/>
            <a:chOff x="557588" y="2008558"/>
            <a:chExt cx="8135936" cy="697951"/>
          </a:xfrm>
        </p:grpSpPr>
        <p:sp>
          <p:nvSpPr>
            <p:cNvPr id="36" name="CasellaDiTesto 6">
              <a:extLst>
                <a:ext uri="{FF2B5EF4-FFF2-40B4-BE49-F238E27FC236}">
                  <a16:creationId xmlns:a16="http://schemas.microsoft.com/office/drawing/2014/main" id="{66A30BB1-AFDC-A40E-7E35-BECACDECC5C6}"/>
                </a:ext>
              </a:extLst>
            </p:cNvPr>
            <p:cNvSpPr txBox="1"/>
            <p:nvPr/>
          </p:nvSpPr>
          <p:spPr>
            <a:xfrm>
              <a:off x="557588" y="2411877"/>
              <a:ext cx="8135936" cy="294632"/>
            </a:xfrm>
            <a:prstGeom prst="rect">
              <a:avLst/>
            </a:prstGeom>
            <a:noFill/>
            <a:ln>
              <a:solidFill>
                <a:srgbClr val="008E40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000" kern="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L</a:t>
              </a:r>
              <a:r>
                <a:rPr kumimoji="0" lang="it-IT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</a:rPr>
                <a:t>’intervento previsto mira a realizzare edifici destinati all’«housing sociale».</a:t>
              </a:r>
            </a:p>
          </p:txBody>
        </p:sp>
        <p:pic>
          <p:nvPicPr>
            <p:cNvPr id="34" name="Picture 33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302F9BE6-F475-1A7B-3FC7-D3A7367DA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1350" y="2008558"/>
              <a:ext cx="360000" cy="360000"/>
            </a:xfrm>
            <a:prstGeom prst="rect">
              <a:avLst/>
            </a:prstGeom>
          </p:spPr>
        </p:pic>
        <p:sp>
          <p:nvSpPr>
            <p:cNvPr id="35" name="CasellaDiTesto 30">
              <a:extLst>
                <a:ext uri="{FF2B5EF4-FFF2-40B4-BE49-F238E27FC236}">
                  <a16:creationId xmlns:a16="http://schemas.microsoft.com/office/drawing/2014/main" id="{0E5222CF-09E0-0E97-6F2F-B66526D0F1BB}"/>
                </a:ext>
              </a:extLst>
            </p:cNvPr>
            <p:cNvSpPr txBox="1"/>
            <p:nvPr/>
          </p:nvSpPr>
          <p:spPr>
            <a:xfrm>
              <a:off x="6892103" y="2065448"/>
              <a:ext cx="1800000" cy="246221"/>
            </a:xfrm>
            <a:prstGeom prst="rect">
              <a:avLst/>
            </a:prstGeom>
            <a:solidFill>
              <a:srgbClr val="008E4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it-IT" sz="1000" b="1" kern="0">
                  <a:solidFill>
                    <a:prstClr val="white"/>
                  </a:solidFill>
                </a:rPr>
                <a:t>LAVORI AVVIATI</a:t>
              </a:r>
              <a:endParaRPr lang="it-IT" sz="1000" kern="0">
                <a:solidFill>
                  <a:prstClr val="white"/>
                </a:solidFill>
              </a:endParaRPr>
            </a:p>
          </p:txBody>
        </p:sp>
        <p:sp>
          <p:nvSpPr>
            <p:cNvPr id="37" name="CasellaDiTesto 30">
              <a:extLst>
                <a:ext uri="{FF2B5EF4-FFF2-40B4-BE49-F238E27FC236}">
                  <a16:creationId xmlns:a16="http://schemas.microsoft.com/office/drawing/2014/main" id="{83A3DC91-C5BE-B10D-FE42-DFA40C513D5A}"/>
                </a:ext>
              </a:extLst>
            </p:cNvPr>
            <p:cNvSpPr txBox="1"/>
            <p:nvPr/>
          </p:nvSpPr>
          <p:spPr>
            <a:xfrm>
              <a:off x="977312" y="2065448"/>
              <a:ext cx="5256000" cy="246221"/>
            </a:xfrm>
            <a:prstGeom prst="rect">
              <a:avLst/>
            </a:prstGeom>
            <a:solidFill>
              <a:srgbClr val="008E4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Realizzazione housing – Area Borri </a:t>
              </a:r>
              <a:endParaRPr kumimoji="0" lang="it-IT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0ABA50A-1F2B-77F0-F4C1-A8AF0E71FF1D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3130" y="2012981"/>
              <a:ext cx="360000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6363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07D00375-5840-56DE-5A5C-BF6B6118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it-IT" sz="1800" dirty="0">
                <a:solidFill>
                  <a:srgbClr val="007239"/>
                </a:solidFill>
              </a:rPr>
              <a:t>Le strategie di sviluppo urbano sostenibile</a:t>
            </a:r>
            <a:endParaRPr lang="it-IT" dirty="0">
              <a:solidFill>
                <a:srgbClr val="007239"/>
              </a:solidFill>
            </a:endParaRPr>
          </a:p>
        </p:txBody>
      </p:sp>
      <p:pic>
        <p:nvPicPr>
          <p:cNvPr id="8" name="Immagine 7" descr="Immagine che contiene testo, mappa, Carattere, atlante&#10;&#10;Descrizione generata automaticamente">
            <a:extLst>
              <a:ext uri="{FF2B5EF4-FFF2-40B4-BE49-F238E27FC236}">
                <a16:creationId xmlns:a16="http://schemas.microsoft.com/office/drawing/2014/main" id="{4ADC62C0-D335-C9FA-ECAC-0B6B9FFA0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353" y="1462749"/>
            <a:ext cx="4071108" cy="314444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F647E-43AA-DFFC-1A74-E101C2DA4437}"/>
              </a:ext>
            </a:extLst>
          </p:cNvPr>
          <p:cNvSpPr txBox="1"/>
          <p:nvPr/>
        </p:nvSpPr>
        <p:spPr>
          <a:xfrm>
            <a:off x="454344" y="688278"/>
            <a:ext cx="827532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800">
              <a:buClr>
                <a:srgbClr val="EEECE1"/>
              </a:buClr>
              <a:defRPr/>
            </a:pPr>
            <a:r>
              <a:rPr lang="it-IT" sz="1100" dirty="0"/>
              <a:t>La </a:t>
            </a:r>
            <a:r>
              <a:rPr lang="it-IT" sz="1100" b="1" dirty="0"/>
              <a:t>qualità dello spazio urbano, la presenza di servizi </a:t>
            </a:r>
            <a:r>
              <a:rPr lang="it-IT" sz="1100" dirty="0"/>
              <a:t>ed</a:t>
            </a:r>
            <a:r>
              <a:rPr lang="it-IT" sz="1100" b="1" dirty="0"/>
              <a:t> infrastrutture, l’integrità del paesaggio </a:t>
            </a:r>
            <a:r>
              <a:rPr lang="it-IT" sz="1100" dirty="0"/>
              <a:t>sono solo alcune delle determinanti territoriali capaci di favorire il </a:t>
            </a:r>
            <a:r>
              <a:rPr lang="it-IT" sz="1100" b="1" dirty="0"/>
              <a:t>benessere delle persone, la crescita economica </a:t>
            </a:r>
            <a:r>
              <a:rPr lang="it-IT" sz="1100" dirty="0"/>
              <a:t>e </a:t>
            </a:r>
            <a:r>
              <a:rPr lang="it-IT" sz="1100" b="1" dirty="0"/>
              <a:t>la coesione sociale</a:t>
            </a:r>
            <a:r>
              <a:rPr lang="it-IT" sz="1100" dirty="0"/>
              <a:t>. </a:t>
            </a:r>
          </a:p>
          <a:p>
            <a:pPr algn="just" defTabSz="685800">
              <a:buClr>
                <a:srgbClr val="EEECE1"/>
              </a:buClr>
              <a:defRPr/>
            </a:pPr>
            <a:r>
              <a:rPr lang="it-IT" sz="1100" dirty="0"/>
              <a:t>I territori ed i quartieri più fragili, dove sono spesso concentrate le disuguaglianze, costituiscono un limite alla crescita e al benessere delle persone; pertanto, </a:t>
            </a:r>
            <a:r>
              <a:rPr lang="it-IT" sz="1100" b="1" dirty="0"/>
              <a:t>Regione Lombardia</a:t>
            </a:r>
            <a:r>
              <a:rPr lang="it-IT" sz="1100" dirty="0"/>
              <a:t>, per il </a:t>
            </a:r>
            <a:r>
              <a:rPr lang="it-IT" sz="1100" b="1" dirty="0"/>
              <a:t>periodo 2021 -2027, ha promosso azioni di sviluppo territoriale integrato</a:t>
            </a:r>
            <a:r>
              <a:rPr lang="it-IT" sz="1100" dirty="0"/>
              <a:t>. 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3D67869F-40B5-CAB8-18D2-5A2B542AF52E}"/>
              </a:ext>
            </a:extLst>
          </p:cNvPr>
          <p:cNvSpPr/>
          <p:nvPr/>
        </p:nvSpPr>
        <p:spPr>
          <a:xfrm>
            <a:off x="534321" y="1810973"/>
            <a:ext cx="4481302" cy="1224000"/>
          </a:xfrm>
          <a:prstGeom prst="roundRect">
            <a:avLst/>
          </a:prstGeom>
          <a:solidFill>
            <a:srgbClr val="1D804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 defTabSz="514350">
              <a:lnSpc>
                <a:spcPct val="107000"/>
              </a:lnSpc>
              <a:spcAft>
                <a:spcPts val="675"/>
              </a:spcAft>
              <a:buClr>
                <a:srgbClr val="12994A"/>
              </a:buClr>
              <a:defRPr/>
            </a:pPr>
            <a:r>
              <a:rPr lang="it-IT" sz="1100" dirty="0">
                <a:solidFill>
                  <a:schemeClr val="bg1"/>
                </a:solidFill>
                <a:cs typeface="Arial" panose="020B0604020202020204" pitchFamily="34" charset="0"/>
              </a:rPr>
              <a:t>Le Strategie di Sviluppo Urbano Sostenibile (SUS) attuano processi di rigenerazione urbana intesa quale </a:t>
            </a:r>
            <a:r>
              <a:rPr lang="it-IT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insieme coordinato di azioni urbanistico-edilizi (materiali) e di iniziative sociali (immateriali) 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EC4D42B8-142D-557B-A805-68B05224ED82}"/>
              </a:ext>
            </a:extLst>
          </p:cNvPr>
          <p:cNvSpPr/>
          <p:nvPr/>
        </p:nvSpPr>
        <p:spPr>
          <a:xfrm>
            <a:off x="560697" y="3218949"/>
            <a:ext cx="4481302" cy="1332000"/>
          </a:xfrm>
          <a:prstGeom prst="rect">
            <a:avLst/>
          </a:prstGeom>
          <a:solidFill>
            <a:schemeClr val="accent6">
              <a:lumMod val="20000"/>
              <a:lumOff val="80000"/>
              <a:alpha val="37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100" dirty="0">
                <a:solidFill>
                  <a:schemeClr val="tx1"/>
                </a:solidFill>
                <a:cs typeface="Arial" panose="020B0604020202020204" pitchFamily="34" charset="0"/>
              </a:rPr>
              <a:t>Alle </a:t>
            </a:r>
            <a:r>
              <a:rPr lang="it-IT" sz="1100" b="1" dirty="0">
                <a:solidFill>
                  <a:schemeClr val="tx1"/>
                </a:solidFill>
                <a:cs typeface="Arial" panose="020B0604020202020204" pitchFamily="34" charset="0"/>
              </a:rPr>
              <a:t>SUS </a:t>
            </a:r>
            <a:r>
              <a:rPr lang="it-IT" sz="1100" dirty="0">
                <a:solidFill>
                  <a:schemeClr val="tx1"/>
                </a:solidFill>
                <a:cs typeface="Arial" panose="020B0604020202020204" pitchFamily="34" charset="0"/>
              </a:rPr>
              <a:t>di RL sono </a:t>
            </a:r>
            <a:r>
              <a:rPr lang="it-IT" sz="1100" b="1" dirty="0">
                <a:solidFill>
                  <a:schemeClr val="tx1"/>
                </a:solidFill>
                <a:cs typeface="Arial" panose="020B0604020202020204" pitchFamily="34" charset="0"/>
              </a:rPr>
              <a:t>destinati oltre 230 milioni di euro</a:t>
            </a:r>
            <a:r>
              <a:rPr lang="it-IT" sz="1100" dirty="0">
                <a:solidFill>
                  <a:schemeClr val="tx1"/>
                </a:solidFill>
                <a:cs typeface="Arial" panose="020B0604020202020204" pitchFamily="34" charset="0"/>
              </a:rPr>
              <a:t>:</a:t>
            </a:r>
          </a:p>
          <a:p>
            <a:pPr indent="-214313" algn="just">
              <a:buFont typeface="Arial" panose="020B0604020202020204" pitchFamily="34" charset="0"/>
              <a:buChar char="•"/>
            </a:pPr>
            <a:r>
              <a:rPr lang="it-IT" sz="1100" b="1" dirty="0">
                <a:solidFill>
                  <a:schemeClr val="tx1"/>
                </a:solidFill>
                <a:cs typeface="Arial" panose="020B0604020202020204" pitchFamily="34" charset="0"/>
              </a:rPr>
              <a:t>146,8 milioni di euro </a:t>
            </a:r>
            <a:r>
              <a:rPr lang="it-IT" sz="1100" dirty="0">
                <a:solidFill>
                  <a:schemeClr val="tx1"/>
                </a:solidFill>
                <a:cs typeface="Arial" panose="020B0604020202020204" pitchFamily="34" charset="0"/>
              </a:rPr>
              <a:t>a valere sul </a:t>
            </a:r>
            <a:r>
              <a:rPr lang="it-IT" sz="1100" b="1" dirty="0">
                <a:solidFill>
                  <a:schemeClr val="tx1"/>
                </a:solidFill>
                <a:cs typeface="Arial" panose="020B0604020202020204" pitchFamily="34" charset="0"/>
              </a:rPr>
              <a:t>PR FESR 2021-27</a:t>
            </a:r>
            <a:r>
              <a:rPr lang="it-IT" sz="1100" dirty="0">
                <a:solidFill>
                  <a:schemeClr val="tx1"/>
                </a:solidFill>
                <a:cs typeface="Arial" panose="020B0604020202020204" pitchFamily="34" charset="0"/>
              </a:rPr>
              <a:t> (</a:t>
            </a:r>
            <a:r>
              <a:rPr lang="it-IT" sz="1100" b="1" dirty="0">
                <a:solidFill>
                  <a:schemeClr val="tx1"/>
                </a:solidFill>
                <a:cs typeface="Arial" panose="020B0604020202020204" pitchFamily="34" charset="0"/>
              </a:rPr>
              <a:t>Asse 4</a:t>
            </a:r>
            <a:r>
              <a:rPr lang="it-IT" sz="1100" dirty="0">
                <a:solidFill>
                  <a:schemeClr val="tx1"/>
                </a:solidFill>
                <a:cs typeface="Arial" panose="020B0604020202020204" pitchFamily="34" charset="0"/>
              </a:rPr>
              <a:t>);</a:t>
            </a:r>
          </a:p>
          <a:p>
            <a:pPr indent="-214313" algn="just">
              <a:buFont typeface="Arial" panose="020B0604020202020204" pitchFamily="34" charset="0"/>
              <a:buChar char="•"/>
            </a:pPr>
            <a:r>
              <a:rPr lang="it-IT" sz="1100" b="1" dirty="0">
                <a:solidFill>
                  <a:schemeClr val="tx1"/>
                </a:solidFill>
                <a:cs typeface="Arial" panose="020B0604020202020204" pitchFamily="34" charset="0"/>
              </a:rPr>
              <a:t>3,7 milioni </a:t>
            </a:r>
            <a:r>
              <a:rPr lang="it-IT" sz="1100" dirty="0">
                <a:solidFill>
                  <a:schemeClr val="tx1"/>
                </a:solidFill>
                <a:cs typeface="Arial" panose="020B0604020202020204" pitchFamily="34" charset="0"/>
              </a:rPr>
              <a:t>a valere sul </a:t>
            </a:r>
            <a:r>
              <a:rPr lang="it-IT" sz="1100" b="1" dirty="0">
                <a:solidFill>
                  <a:schemeClr val="tx1"/>
                </a:solidFill>
                <a:cs typeface="Arial" panose="020B0604020202020204" pitchFamily="34" charset="0"/>
              </a:rPr>
              <a:t>PR FESR 2021-27</a:t>
            </a:r>
            <a:r>
              <a:rPr lang="it-IT" sz="1100" dirty="0">
                <a:solidFill>
                  <a:schemeClr val="tx1"/>
                </a:solidFill>
                <a:cs typeface="Arial" panose="020B0604020202020204" pitchFamily="34" charset="0"/>
              </a:rPr>
              <a:t> (</a:t>
            </a:r>
            <a:r>
              <a:rPr lang="it-IT" sz="1100" b="1" dirty="0">
                <a:solidFill>
                  <a:schemeClr val="tx1"/>
                </a:solidFill>
                <a:cs typeface="Arial" panose="020B0604020202020204" pitchFamily="34" charset="0"/>
              </a:rPr>
              <a:t>Asse 5</a:t>
            </a:r>
            <a:r>
              <a:rPr lang="it-IT" sz="1100" dirty="0">
                <a:solidFill>
                  <a:schemeClr val="tx1"/>
                </a:solidFill>
                <a:cs typeface="Arial" panose="020B0604020202020204" pitchFamily="34" charset="0"/>
              </a:rPr>
              <a:t>);</a:t>
            </a:r>
          </a:p>
          <a:p>
            <a:pPr indent="-214313" algn="just">
              <a:buFont typeface="Arial" panose="020B0604020202020204" pitchFamily="34" charset="0"/>
              <a:buChar char="•"/>
            </a:pPr>
            <a:r>
              <a:rPr lang="it-IT" sz="1100" b="1" dirty="0">
                <a:solidFill>
                  <a:schemeClr val="tx1"/>
                </a:solidFill>
                <a:cs typeface="Arial" panose="020B0604020202020204" pitchFamily="34" charset="0"/>
              </a:rPr>
              <a:t>25,9 milioni </a:t>
            </a:r>
            <a:r>
              <a:rPr lang="it-IT" sz="1100" dirty="0">
                <a:solidFill>
                  <a:schemeClr val="tx1"/>
                </a:solidFill>
                <a:cs typeface="Arial" panose="020B0604020202020204" pitchFamily="34" charset="0"/>
              </a:rPr>
              <a:t>di euro a valere sul </a:t>
            </a:r>
            <a:r>
              <a:rPr lang="it-IT" sz="1100" b="1" dirty="0">
                <a:solidFill>
                  <a:schemeClr val="tx1"/>
                </a:solidFill>
                <a:cs typeface="Arial" panose="020B0604020202020204" pitchFamily="34" charset="0"/>
              </a:rPr>
              <a:t>PR FSE+ 2021-27</a:t>
            </a:r>
            <a:r>
              <a:rPr lang="it-IT" sz="1100" dirty="0">
                <a:solidFill>
                  <a:schemeClr val="tx1"/>
                </a:solidFill>
                <a:cs typeface="Arial" panose="020B0604020202020204" pitchFamily="34" charset="0"/>
              </a:rPr>
              <a:t>;</a:t>
            </a:r>
          </a:p>
          <a:p>
            <a:pPr indent="-214313" algn="just">
              <a:buFont typeface="Arial" panose="020B0604020202020204" pitchFamily="34" charset="0"/>
              <a:buChar char="•"/>
            </a:pPr>
            <a:r>
              <a:rPr lang="it-IT" sz="1100" b="1" dirty="0">
                <a:solidFill>
                  <a:schemeClr val="tx1"/>
                </a:solidFill>
                <a:cs typeface="Arial" panose="020B0604020202020204" pitchFamily="34" charset="0"/>
              </a:rPr>
              <a:t>28,5 milioni </a:t>
            </a:r>
            <a:r>
              <a:rPr lang="it-IT" sz="1100" dirty="0">
                <a:solidFill>
                  <a:schemeClr val="tx1"/>
                </a:solidFill>
                <a:cs typeface="Arial" panose="020B0604020202020204" pitchFamily="34" charset="0"/>
              </a:rPr>
              <a:t>di euro a valere sul </a:t>
            </a:r>
            <a:r>
              <a:rPr lang="it-IT" sz="1100" b="1" dirty="0">
                <a:solidFill>
                  <a:schemeClr val="tx1"/>
                </a:solidFill>
                <a:cs typeface="Arial" panose="020B0604020202020204" pitchFamily="34" charset="0"/>
              </a:rPr>
              <a:t>FSC 2021-2027;</a:t>
            </a:r>
          </a:p>
          <a:p>
            <a:pPr indent="-214313" algn="just">
              <a:buFont typeface="Arial" panose="020B0604020202020204" pitchFamily="34" charset="0"/>
              <a:buChar char="•"/>
            </a:pPr>
            <a:r>
              <a:rPr lang="it-IT" sz="1100" b="1" dirty="0">
                <a:solidFill>
                  <a:schemeClr val="tx1"/>
                </a:solidFill>
                <a:cs typeface="Arial" panose="020B0604020202020204" pitchFamily="34" charset="0"/>
              </a:rPr>
              <a:t>26,8 milioni </a:t>
            </a:r>
            <a:r>
              <a:rPr lang="it-IT" sz="1100" dirty="0">
                <a:solidFill>
                  <a:schemeClr val="tx1"/>
                </a:solidFill>
                <a:cs typeface="Arial" panose="020B0604020202020204" pitchFamily="34" charset="0"/>
              </a:rPr>
              <a:t>di euro a valere su </a:t>
            </a:r>
            <a:r>
              <a:rPr lang="it-IT" sz="1100" b="1" dirty="0">
                <a:solidFill>
                  <a:schemeClr val="tx1"/>
                </a:solidFill>
                <a:cs typeface="Arial" panose="020B0604020202020204" pitchFamily="34" charset="0"/>
              </a:rPr>
              <a:t>risorse autonome regionali.</a:t>
            </a:r>
            <a:endParaRPr lang="it-IT" sz="11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591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contenuto 6">
            <a:extLst>
              <a:ext uri="{FF2B5EF4-FFF2-40B4-BE49-F238E27FC236}">
                <a16:creationId xmlns:a16="http://schemas.microsoft.com/office/drawing/2014/main" id="{D62A4D15-7618-D351-D32A-43D21A0DCD6E}"/>
              </a:ext>
            </a:extLst>
          </p:cNvPr>
          <p:cNvSpPr txBox="1">
            <a:spLocks/>
          </p:cNvSpPr>
          <p:nvPr/>
        </p:nvSpPr>
        <p:spPr>
          <a:xfrm>
            <a:off x="450850" y="4438878"/>
            <a:ext cx="3995737" cy="180000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135731" indent="-135731" algn="l" defTabSz="3429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bg2"/>
              </a:buClr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03622" indent="-136922" algn="l" defTabSz="3429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bg2"/>
              </a:buClr>
              <a:buFont typeface="Arial"/>
              <a:buChar char="–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70322" indent="-135731" algn="l" defTabSz="3429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bg2"/>
              </a:buClr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933450" indent="-130969" algn="l" defTabSz="3429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bg2"/>
              </a:buClr>
              <a:buFont typeface="Arial"/>
              <a:buChar char="–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201341" indent="-130969" algn="l" defTabSz="3429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bg2"/>
              </a:buClr>
              <a:buFont typeface="Arial"/>
              <a:buChar char="»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it-IT" sz="900">
                <a:solidFill>
                  <a:schemeClr val="bg1"/>
                </a:solidFill>
              </a:rPr>
              <a:t>* Immagine da sostituire, a uso editoriale.</a:t>
            </a:r>
          </a:p>
        </p:txBody>
      </p:sp>
      <p:sp>
        <p:nvSpPr>
          <p:cNvPr id="5" name="Segnaposto data 2">
            <a:extLst>
              <a:ext uri="{FF2B5EF4-FFF2-40B4-BE49-F238E27FC236}">
                <a16:creationId xmlns:a16="http://schemas.microsoft.com/office/drawing/2014/main" id="{BE6C0E9F-4723-358F-31B3-11659E330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11014" y="4826897"/>
            <a:ext cx="912336" cy="273844"/>
          </a:xfrm>
          <a:prstGeom prst="rect">
            <a:avLst/>
          </a:prstGeom>
        </p:spPr>
        <p:txBody>
          <a:bodyPr/>
          <a:lstStyle>
            <a:lvl1pPr>
              <a:defRPr sz="680">
                <a:solidFill>
                  <a:schemeClr val="tx1"/>
                </a:solidFill>
              </a:defRPr>
            </a:lvl1pPr>
          </a:lstStyle>
          <a:p>
            <a:r>
              <a:rPr lang="it-IT"/>
              <a:t>23-24 ottobre 2024</a:t>
            </a:r>
          </a:p>
        </p:txBody>
      </p:sp>
      <p:sp>
        <p:nvSpPr>
          <p:cNvPr id="6" name="Segnaposto piè di pagina 3">
            <a:extLst>
              <a:ext uri="{FF2B5EF4-FFF2-40B4-BE49-F238E27FC236}">
                <a16:creationId xmlns:a16="http://schemas.microsoft.com/office/drawing/2014/main" id="{3D3E9977-FA4A-49D2-1CD1-555FB453F2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23350" y="4826897"/>
            <a:ext cx="3157710" cy="273844"/>
          </a:xfrm>
          <a:prstGeom prst="rect">
            <a:avLst/>
          </a:prstGeom>
        </p:spPr>
        <p:txBody>
          <a:bodyPr/>
          <a:lstStyle>
            <a:lvl1pPr>
              <a:defRPr sz="680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Comitato di Sorveglianza PR FESR 2021-2027 - Analisi delle sinergie tra le Strategie per lo Sviluppo Urbano Sostenibile e gli interventi del PNRR</a:t>
            </a:r>
          </a:p>
          <a:p>
            <a:endParaRPr lang="it-IT" dirty="0"/>
          </a:p>
        </p:txBody>
      </p:sp>
      <p:pic>
        <p:nvPicPr>
          <p:cNvPr id="15" name="Segnaposto immagine 14">
            <a:extLst>
              <a:ext uri="{FF2B5EF4-FFF2-40B4-BE49-F238E27FC236}">
                <a16:creationId xmlns:a16="http://schemas.microsoft.com/office/drawing/2014/main" id="{1AC54696-C447-DABC-A30A-A4F69A8D5D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8469" b="284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34001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4761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78F647E-43AA-DFFC-1A74-E101C2DA4437}"/>
              </a:ext>
            </a:extLst>
          </p:cNvPr>
          <p:cNvSpPr txBox="1"/>
          <p:nvPr/>
        </p:nvSpPr>
        <p:spPr>
          <a:xfrm>
            <a:off x="454344" y="686915"/>
            <a:ext cx="82753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800">
              <a:buClr>
                <a:srgbClr val="EEECE1"/>
              </a:buClr>
              <a:defRPr/>
            </a:pPr>
            <a:r>
              <a:rPr lang="it-IT" sz="1100" dirty="0"/>
              <a:t>Di seguito sono riportati i principali step del percorso amministrativo che hanno portato alla costruzione delle </a:t>
            </a:r>
            <a:r>
              <a:rPr lang="it-IT" sz="1100" b="1" dirty="0"/>
              <a:t>Strategie di Sviluppo Urbano Sostenibile </a:t>
            </a:r>
            <a:r>
              <a:rPr lang="it-IT" sz="1100" dirty="0"/>
              <a:t>di Regione Lombardia: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07D00375-5840-56DE-5A5C-BF6B6118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it-IT" sz="1800" dirty="0">
                <a:solidFill>
                  <a:srgbClr val="007239"/>
                </a:solidFill>
              </a:rPr>
              <a:t>Le strategie di sviluppo urbano sostenibile</a:t>
            </a:r>
            <a:endParaRPr lang="it-IT" dirty="0">
              <a:solidFill>
                <a:srgbClr val="007239"/>
              </a:solidFill>
            </a:endParaRPr>
          </a:p>
        </p:txBody>
      </p:sp>
      <p:cxnSp>
        <p:nvCxnSpPr>
          <p:cNvPr id="45" name="Gerade Verbindung 168">
            <a:extLst>
              <a:ext uri="{FF2B5EF4-FFF2-40B4-BE49-F238E27FC236}">
                <a16:creationId xmlns:a16="http://schemas.microsoft.com/office/drawing/2014/main" id="{84CDA3B2-80CF-65A8-C384-7AFF6381F1FD}"/>
              </a:ext>
            </a:extLst>
          </p:cNvPr>
          <p:cNvCxnSpPr>
            <a:cxnSpLocks/>
            <a:stCxn id="57" idx="0"/>
            <a:endCxn id="61" idx="2"/>
          </p:cNvCxnSpPr>
          <p:nvPr/>
        </p:nvCxnSpPr>
        <p:spPr bwMode="gray">
          <a:xfrm flipV="1">
            <a:off x="5137173" y="2740113"/>
            <a:ext cx="1691" cy="419432"/>
          </a:xfrm>
          <a:prstGeom prst="line">
            <a:avLst/>
          </a:prstGeom>
          <a:noFill/>
          <a:ln w="19050">
            <a:solidFill>
              <a:srgbClr val="007836"/>
            </a:solidFill>
            <a:prstDash val="sysDot"/>
            <a:round/>
            <a:headEnd/>
            <a:tailEnd/>
          </a:ln>
          <a:effectLst/>
        </p:spPr>
      </p:cxnSp>
      <p:sp>
        <p:nvSpPr>
          <p:cNvPr id="3" name="Freihandform 11">
            <a:extLst>
              <a:ext uri="{FF2B5EF4-FFF2-40B4-BE49-F238E27FC236}">
                <a16:creationId xmlns:a16="http://schemas.microsoft.com/office/drawing/2014/main" id="{AF66D2F3-64FF-2490-1277-2314F90BF3ED}"/>
              </a:ext>
            </a:extLst>
          </p:cNvPr>
          <p:cNvSpPr/>
          <p:nvPr/>
        </p:nvSpPr>
        <p:spPr bwMode="gray">
          <a:xfrm>
            <a:off x="413292" y="2853909"/>
            <a:ext cx="8020334" cy="1572072"/>
          </a:xfrm>
          <a:custGeom>
            <a:avLst/>
            <a:gdLst/>
            <a:ahLst/>
            <a:cxnLst/>
            <a:rect l="l" t="t" r="r" b="b"/>
            <a:pathLst>
              <a:path w="9144000" h="3944893">
                <a:moveTo>
                  <a:pt x="9144000" y="0"/>
                </a:moveTo>
                <a:lnTo>
                  <a:pt x="9144000" y="247935"/>
                </a:lnTo>
                <a:lnTo>
                  <a:pt x="1064423" y="3944893"/>
                </a:lnTo>
                <a:lnTo>
                  <a:pt x="0" y="3944893"/>
                </a:lnTo>
                <a:lnTo>
                  <a:pt x="0" y="2813685"/>
                </a:lnTo>
                <a:close/>
              </a:path>
            </a:pathLst>
          </a:custGeom>
          <a:solidFill>
            <a:srgbClr val="BEE2CB"/>
          </a:solidFill>
          <a:ln w="12700">
            <a:solidFill>
              <a:srgbClr val="007836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43FD789-4B48-8C3E-C5E9-1CD8713A7D6B}"/>
              </a:ext>
            </a:extLst>
          </p:cNvPr>
          <p:cNvGrpSpPr/>
          <p:nvPr/>
        </p:nvGrpSpPr>
        <p:grpSpPr>
          <a:xfrm>
            <a:off x="795140" y="3324301"/>
            <a:ext cx="621000" cy="1097766"/>
            <a:chOff x="1028442" y="4805680"/>
            <a:chExt cx="828000" cy="1529838"/>
          </a:xfrm>
        </p:grpSpPr>
        <p:cxnSp>
          <p:nvCxnSpPr>
            <p:cNvPr id="29" name="Gerade Verbindung 168">
              <a:extLst>
                <a:ext uri="{FF2B5EF4-FFF2-40B4-BE49-F238E27FC236}">
                  <a16:creationId xmlns:a16="http://schemas.microsoft.com/office/drawing/2014/main" id="{2FE071AD-AE6C-1B54-4DD0-5A4F37089622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1442442" y="4805680"/>
              <a:ext cx="0" cy="761506"/>
            </a:xfrm>
            <a:prstGeom prst="line">
              <a:avLst/>
            </a:prstGeom>
            <a:noFill/>
            <a:ln w="19050">
              <a:solidFill>
                <a:srgbClr val="007836"/>
              </a:solidFill>
              <a:prstDash val="sysDot"/>
              <a:round/>
              <a:headEnd/>
              <a:tailEnd/>
            </a:ln>
            <a:effectLst/>
          </p:spPr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5C41DE6-38F8-19E4-9A16-B542EE496AA4}"/>
                </a:ext>
              </a:extLst>
            </p:cNvPr>
            <p:cNvGrpSpPr/>
            <p:nvPr/>
          </p:nvGrpSpPr>
          <p:grpSpPr>
            <a:xfrm>
              <a:off x="1028442" y="5507518"/>
              <a:ext cx="828000" cy="828000"/>
              <a:chOff x="1221482" y="5446564"/>
              <a:chExt cx="684000" cy="682855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0D65256-F525-BA51-7333-E08BAE122205}"/>
                  </a:ext>
                </a:extLst>
              </p:cNvPr>
              <p:cNvSpPr/>
              <p:nvPr/>
            </p:nvSpPr>
            <p:spPr>
              <a:xfrm>
                <a:off x="1221482" y="5446564"/>
                <a:ext cx="684000" cy="68285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rgbClr val="00783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  <p:pic>
            <p:nvPicPr>
              <p:cNvPr id="27" name="Picture 26" descr="A hand holding a pencil&#10;&#10;Description automatically generated">
                <a:extLst>
                  <a:ext uri="{FF2B5EF4-FFF2-40B4-BE49-F238E27FC236}">
                    <a16:creationId xmlns:a16="http://schemas.microsoft.com/office/drawing/2014/main" id="{934DFBC8-973D-34E4-725C-C3934B7A55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9133" y="5573635"/>
                <a:ext cx="428698" cy="428698"/>
              </a:xfrm>
              <a:prstGeom prst="rect">
                <a:avLst/>
              </a:prstGeom>
            </p:spPr>
          </p:pic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266E08E-CDE3-2774-4266-54C7E822CD8D}"/>
              </a:ext>
            </a:extLst>
          </p:cNvPr>
          <p:cNvGrpSpPr/>
          <p:nvPr/>
        </p:nvGrpSpPr>
        <p:grpSpPr>
          <a:xfrm>
            <a:off x="339830" y="2402213"/>
            <a:ext cx="1546860" cy="926979"/>
            <a:chOff x="245488" y="2648955"/>
            <a:chExt cx="1546860" cy="92697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26BC152-0447-3791-62F0-E5EEE1318095}"/>
                </a:ext>
              </a:extLst>
            </p:cNvPr>
            <p:cNvSpPr txBox="1"/>
            <p:nvPr/>
          </p:nvSpPr>
          <p:spPr>
            <a:xfrm>
              <a:off x="245488" y="2868048"/>
              <a:ext cx="1546860" cy="707886"/>
            </a:xfrm>
            <a:prstGeom prst="rect">
              <a:avLst/>
            </a:prstGeom>
            <a:noFill/>
            <a:ln w="19050">
              <a:solidFill>
                <a:srgbClr val="007836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algn="just" defTabSz="685800">
                <a:buClr>
                  <a:srgbClr val="EEECE1"/>
                </a:buClr>
                <a:defRPr/>
              </a:pPr>
              <a:r>
                <a:rPr lang="it-IT" sz="1000" b="1" dirty="0">
                  <a:cs typeface="Calibri" panose="020F0502020204030204" pitchFamily="34" charset="0"/>
                </a:rPr>
                <a:t>1. Manifestazione di interesse </a:t>
              </a:r>
              <a:r>
                <a:rPr lang="it-IT" sz="1000" dirty="0">
                  <a:cs typeface="Calibri" panose="020F0502020204030204" pitchFamily="34" charset="0"/>
                </a:rPr>
                <a:t>per la selezione delle </a:t>
              </a:r>
              <a:r>
                <a:rPr lang="it-IT" sz="1000" b="1" dirty="0">
                  <a:cs typeface="Calibri" panose="020F0502020204030204" pitchFamily="34" charset="0"/>
                </a:rPr>
                <a:t>Strategie preliminari</a:t>
              </a:r>
              <a:endParaRPr lang="it-IT" sz="1000" dirty="0">
                <a:cs typeface="Calibri" panose="020F050202020403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E95C960-1A4A-264B-FCD1-5EEAA69F663D}"/>
                </a:ext>
              </a:extLst>
            </p:cNvPr>
            <p:cNvSpPr txBox="1"/>
            <p:nvPr/>
          </p:nvSpPr>
          <p:spPr>
            <a:xfrm>
              <a:off x="301699" y="2648955"/>
              <a:ext cx="1434438" cy="246221"/>
            </a:xfrm>
            <a:prstGeom prst="rect">
              <a:avLst/>
            </a:prstGeom>
            <a:solidFill>
              <a:srgbClr val="BEE2CB"/>
            </a:solidFill>
            <a:ln w="19050">
              <a:solidFill>
                <a:srgbClr val="007836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sz="1000" b="1">
                  <a:cs typeface="Calibri" panose="020F0502020204030204" pitchFamily="34" charset="0"/>
                </a:rPr>
                <a:t>Gennaio-Marzo 2021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98AC95A-B784-0C24-1090-6DF1F62A4516}"/>
              </a:ext>
            </a:extLst>
          </p:cNvPr>
          <p:cNvGrpSpPr/>
          <p:nvPr/>
        </p:nvGrpSpPr>
        <p:grpSpPr>
          <a:xfrm>
            <a:off x="2748397" y="3510993"/>
            <a:ext cx="567000" cy="567000"/>
            <a:chOff x="3518136" y="5472035"/>
            <a:chExt cx="684000" cy="682854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E6BD347-AD7F-E37D-9D5F-E80B8B3F97B6}"/>
                </a:ext>
              </a:extLst>
            </p:cNvPr>
            <p:cNvSpPr/>
            <p:nvPr/>
          </p:nvSpPr>
          <p:spPr>
            <a:xfrm>
              <a:off x="3518136" y="5472035"/>
              <a:ext cx="684000" cy="682854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00783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  <p:pic>
          <p:nvPicPr>
            <p:cNvPr id="43" name="Picture 42" descr="A picture containing clipart, emoticon, smiley, cartoon&#10;&#10;Description automatically generated">
              <a:extLst>
                <a:ext uri="{FF2B5EF4-FFF2-40B4-BE49-F238E27FC236}">
                  <a16:creationId xmlns:a16="http://schemas.microsoft.com/office/drawing/2014/main" id="{7C01CAA3-29A7-D6A9-0B5B-C4138A96C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5028" y="5578354"/>
              <a:ext cx="470217" cy="470217"/>
            </a:xfrm>
            <a:prstGeom prst="rect">
              <a:avLst/>
            </a:prstGeom>
          </p:spPr>
        </p:pic>
      </p:grpSp>
      <p:cxnSp>
        <p:nvCxnSpPr>
          <p:cNvPr id="65" name="Gerade Verbindung 168">
            <a:extLst>
              <a:ext uri="{FF2B5EF4-FFF2-40B4-BE49-F238E27FC236}">
                <a16:creationId xmlns:a16="http://schemas.microsoft.com/office/drawing/2014/main" id="{3B366F84-3837-B17A-6B47-101FFC208CF0}"/>
              </a:ext>
            </a:extLst>
          </p:cNvPr>
          <p:cNvCxnSpPr>
            <a:cxnSpLocks/>
          </p:cNvCxnSpPr>
          <p:nvPr/>
        </p:nvCxnSpPr>
        <p:spPr bwMode="gray">
          <a:xfrm flipV="1">
            <a:off x="6963852" y="2150818"/>
            <a:ext cx="7483" cy="733812"/>
          </a:xfrm>
          <a:prstGeom prst="line">
            <a:avLst/>
          </a:prstGeom>
          <a:noFill/>
          <a:ln w="19050">
            <a:solidFill>
              <a:srgbClr val="007836"/>
            </a:solidFill>
            <a:prstDash val="sysDot"/>
            <a:round/>
            <a:headEnd/>
            <a:tailEnd/>
          </a:ln>
          <a:effectLst/>
        </p:spPr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669B760-BADA-80EF-EBA7-249C7F91A28C}"/>
              </a:ext>
            </a:extLst>
          </p:cNvPr>
          <p:cNvGrpSpPr/>
          <p:nvPr/>
        </p:nvGrpSpPr>
        <p:grpSpPr>
          <a:xfrm>
            <a:off x="6737335" y="2884630"/>
            <a:ext cx="468000" cy="468000"/>
            <a:chOff x="7678256" y="4873218"/>
            <a:chExt cx="684000" cy="910471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49F10A33-4CDA-7034-34D3-885169D46DB4}"/>
                </a:ext>
              </a:extLst>
            </p:cNvPr>
            <p:cNvSpPr/>
            <p:nvPr/>
          </p:nvSpPr>
          <p:spPr>
            <a:xfrm>
              <a:off x="7678256" y="4873218"/>
              <a:ext cx="684000" cy="9104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00783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it-IT" sz="1350"/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9F656582-E509-E953-BFBE-B3052F853896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46507" y="5025183"/>
              <a:ext cx="569373" cy="630326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E008DD0-420D-041D-586A-763F981396A6}"/>
              </a:ext>
            </a:extLst>
          </p:cNvPr>
          <p:cNvGrpSpPr/>
          <p:nvPr/>
        </p:nvGrpSpPr>
        <p:grpSpPr>
          <a:xfrm>
            <a:off x="6173131" y="1101733"/>
            <a:ext cx="2758009" cy="1049085"/>
            <a:chOff x="6078789" y="1623533"/>
            <a:chExt cx="2758009" cy="1049085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D58E841-AF96-C03B-5E31-A6B4DAB1D99C}"/>
                </a:ext>
              </a:extLst>
            </p:cNvPr>
            <p:cNvSpPr txBox="1"/>
            <p:nvPr/>
          </p:nvSpPr>
          <p:spPr>
            <a:xfrm>
              <a:off x="6078789" y="1829759"/>
              <a:ext cx="2758009" cy="842859"/>
            </a:xfrm>
            <a:prstGeom prst="rect">
              <a:avLst/>
            </a:prstGeom>
            <a:noFill/>
            <a:ln w="19050">
              <a:solidFill>
                <a:srgbClr val="007836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25000"/>
                </a:lnSpc>
                <a:defRPr/>
              </a:pPr>
              <a:r>
                <a:rPr lang="it-IT" sz="1000" b="1">
                  <a:cs typeface="Calibri" panose="020F0502020204030204" pitchFamily="34" charset="0"/>
                </a:rPr>
                <a:t>4. </a:t>
              </a:r>
              <a:r>
                <a:rPr lang="it-IT" sz="1000">
                  <a:cs typeface="Calibri" panose="020F0502020204030204" pitchFamily="34" charset="0"/>
                </a:rPr>
                <a:t>Sottoscrizione dell’</a:t>
              </a:r>
              <a:r>
                <a:rPr lang="it-IT" sz="1000" b="1">
                  <a:cs typeface="Calibri" panose="020F0502020204030204" pitchFamily="34" charset="0"/>
                </a:rPr>
                <a:t>accordo per la coesione </a:t>
              </a:r>
              <a:r>
                <a:rPr lang="it-IT" sz="1000">
                  <a:cs typeface="Calibri" panose="020F0502020204030204" pitchFamily="34" charset="0"/>
                </a:rPr>
                <a:t>per la messa a </a:t>
              </a:r>
              <a:r>
                <a:rPr lang="it-IT" sz="1000" b="1">
                  <a:cs typeface="Calibri" panose="020F0502020204030204" pitchFamily="34" charset="0"/>
                </a:rPr>
                <a:t>disposizione</a:t>
              </a:r>
              <a:r>
                <a:rPr lang="it-IT" sz="1000">
                  <a:cs typeface="Calibri" panose="020F0502020204030204" pitchFamily="34" charset="0"/>
                </a:rPr>
                <a:t> delle </a:t>
              </a:r>
              <a:r>
                <a:rPr lang="it-IT" sz="1000" b="1">
                  <a:cs typeface="Calibri" panose="020F0502020204030204" pitchFamily="34" charset="0"/>
                </a:rPr>
                <a:t>risorse del Fondo Sviluppo e Coesione </a:t>
              </a:r>
            </a:p>
            <a:p>
              <a:pPr algn="just">
                <a:lnSpc>
                  <a:spcPct val="125000"/>
                </a:lnSpc>
                <a:defRPr/>
              </a:pPr>
              <a:r>
                <a:rPr lang="it-IT" sz="1000">
                  <a:cs typeface="Calibri" panose="020F0502020204030204" pitchFamily="34" charset="0"/>
                </a:rPr>
                <a:t>per il periodo 2021-2027</a:t>
              </a:r>
              <a:endParaRPr lang="it-IT" sz="1000" b="1">
                <a:cs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1FAF011-D8F8-172C-BCB4-F15419AFCEA9}"/>
                </a:ext>
              </a:extLst>
            </p:cNvPr>
            <p:cNvSpPr txBox="1"/>
            <p:nvPr/>
          </p:nvSpPr>
          <p:spPr>
            <a:xfrm>
              <a:off x="6513185" y="1623533"/>
              <a:ext cx="1764000" cy="253916"/>
            </a:xfrm>
            <a:prstGeom prst="rect">
              <a:avLst/>
            </a:prstGeom>
            <a:solidFill>
              <a:srgbClr val="BEE2CB"/>
            </a:solidFill>
            <a:ln w="19050">
              <a:solidFill>
                <a:srgbClr val="007836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sz="1000" b="1">
                  <a:cs typeface="Calibri" panose="020F0502020204030204" pitchFamily="34" charset="0"/>
                </a:rPr>
                <a:t>Dicembre 2023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9A1BE31-A118-6719-CC9B-87CC1C389069}"/>
              </a:ext>
            </a:extLst>
          </p:cNvPr>
          <p:cNvGrpSpPr/>
          <p:nvPr/>
        </p:nvGrpSpPr>
        <p:grpSpPr>
          <a:xfrm>
            <a:off x="4894173" y="3159545"/>
            <a:ext cx="486000" cy="486000"/>
            <a:chOff x="5782575" y="5053328"/>
            <a:chExt cx="684000" cy="682854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BC0F9B2-69D4-41F0-0978-BC9D7EC728E5}"/>
                </a:ext>
              </a:extLst>
            </p:cNvPr>
            <p:cNvSpPr/>
            <p:nvPr/>
          </p:nvSpPr>
          <p:spPr>
            <a:xfrm>
              <a:off x="5782575" y="5053328"/>
              <a:ext cx="684000" cy="682854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00783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  <p:pic>
          <p:nvPicPr>
            <p:cNvPr id="58" name="Picture 57" descr="A clipboard with a calculator and a check mark&#10;&#10;Description automatically generated with medium confidence">
              <a:extLst>
                <a:ext uri="{FF2B5EF4-FFF2-40B4-BE49-F238E27FC236}">
                  <a16:creationId xmlns:a16="http://schemas.microsoft.com/office/drawing/2014/main" id="{05759F1E-6467-8DB5-1E61-942B10BD3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775" y="5158955"/>
              <a:ext cx="471600" cy="4716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0EDF04F-15C1-6404-D0F3-5967CB20645C}"/>
              </a:ext>
            </a:extLst>
          </p:cNvPr>
          <p:cNvGrpSpPr/>
          <p:nvPr/>
        </p:nvGrpSpPr>
        <p:grpSpPr>
          <a:xfrm>
            <a:off x="4216844" y="1326577"/>
            <a:ext cx="1844040" cy="1413536"/>
            <a:chOff x="5813775" y="2232660"/>
            <a:chExt cx="2458720" cy="1884714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0E184E2-5E76-C40A-A9B7-AD0BC4CAE008}"/>
                </a:ext>
              </a:extLst>
            </p:cNvPr>
            <p:cNvSpPr txBox="1"/>
            <p:nvPr/>
          </p:nvSpPr>
          <p:spPr>
            <a:xfrm>
              <a:off x="5813775" y="2480601"/>
              <a:ext cx="2458720" cy="1636773"/>
            </a:xfrm>
            <a:prstGeom prst="rect">
              <a:avLst/>
            </a:prstGeom>
            <a:noFill/>
            <a:ln w="19050">
              <a:solidFill>
                <a:srgbClr val="007836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algn="just" defTabSz="685800">
                <a:lnSpc>
                  <a:spcPct val="125000"/>
                </a:lnSpc>
                <a:defRPr/>
              </a:pPr>
              <a:r>
                <a:rPr lang="it-IT" sz="1000" b="1">
                  <a:cs typeface="Calibri" panose="020F0502020204030204" pitchFamily="34" charset="0"/>
                </a:rPr>
                <a:t>3. Finalizzazione delle Strategie definitive, approvazione </a:t>
              </a:r>
              <a:r>
                <a:rPr lang="it-IT" sz="1000">
                  <a:cs typeface="Calibri" panose="020F0502020204030204" pitchFamily="34" charset="0"/>
                </a:rPr>
                <a:t>delle stesse da parte del Nucleo di Valutazione e </a:t>
              </a:r>
              <a:r>
                <a:rPr lang="it-IT" sz="1000" b="1">
                  <a:cs typeface="Calibri" panose="020F0502020204030204" pitchFamily="34" charset="0"/>
                </a:rPr>
                <a:t>stipula delle Convenzioni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4C47242-3134-FFF8-4EE9-C0487B1F49B9}"/>
                </a:ext>
              </a:extLst>
            </p:cNvPr>
            <p:cNvSpPr txBox="1"/>
            <p:nvPr/>
          </p:nvSpPr>
          <p:spPr>
            <a:xfrm>
              <a:off x="6158880" y="2232660"/>
              <a:ext cx="1764000" cy="338555"/>
            </a:xfrm>
            <a:prstGeom prst="rect">
              <a:avLst/>
            </a:prstGeom>
            <a:solidFill>
              <a:srgbClr val="BEE2CB"/>
            </a:solidFill>
            <a:ln w="19050">
              <a:solidFill>
                <a:srgbClr val="007836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sz="1000" b="1">
                  <a:cs typeface="Calibri" panose="020F0502020204030204" pitchFamily="34" charset="0"/>
                </a:rPr>
                <a:t>Dicembre 2022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4DB4B38-A8A0-CB00-FDDA-0D28FAB45355}"/>
              </a:ext>
            </a:extLst>
          </p:cNvPr>
          <p:cNvGrpSpPr/>
          <p:nvPr/>
        </p:nvGrpSpPr>
        <p:grpSpPr>
          <a:xfrm>
            <a:off x="6987174" y="2759716"/>
            <a:ext cx="2068507" cy="1606084"/>
            <a:chOff x="9364615" y="3511902"/>
            <a:chExt cx="2758009" cy="214144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FE1E55B-FFEB-6C33-CA0A-74C917F03410}"/>
                </a:ext>
              </a:extLst>
            </p:cNvPr>
            <p:cNvGrpSpPr/>
            <p:nvPr/>
          </p:nvGrpSpPr>
          <p:grpSpPr>
            <a:xfrm>
              <a:off x="10967326" y="3511902"/>
              <a:ext cx="360000" cy="360000"/>
              <a:chOff x="10967326" y="3247247"/>
              <a:chExt cx="360000" cy="360000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0C237FA9-6B33-0ABA-A80E-6DA488B966A6}"/>
                  </a:ext>
                </a:extLst>
              </p:cNvPr>
              <p:cNvSpPr/>
              <p:nvPr/>
            </p:nvSpPr>
            <p:spPr>
              <a:xfrm>
                <a:off x="10967326" y="3247247"/>
                <a:ext cx="360000" cy="3600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rgbClr val="00783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8E7F92A2-99A9-FC2A-EDA0-40656D9A028B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3614" b="91566" l="9412" r="89412">
                            <a14:foregroundMark x1="69412" y1="13253" x2="69412" y2="13253"/>
                            <a14:foregroundMark x1="68235" y1="56627" x2="68235" y2="56627"/>
                            <a14:foregroundMark x1="69412" y1="56627" x2="69412" y2="56627"/>
                            <a14:foregroundMark x1="63529" y1="54217" x2="63529" y2="54217"/>
                            <a14:foregroundMark x1="34118" y1="55422" x2="34118" y2="55422"/>
                            <a14:foregroundMark x1="31765" y1="54217" x2="31765" y2="54217"/>
                            <a14:foregroundMark x1="38824" y1="53012" x2="38824" y2="53012"/>
                            <a14:foregroundMark x1="30588" y1="66265" x2="30588" y2="66265"/>
                            <a14:foregroundMark x1="17647" y1="90361" x2="17647" y2="90361"/>
                            <a14:foregroundMark x1="24706" y1="83133" x2="24706" y2="83133"/>
                            <a14:foregroundMark x1="21176" y1="80723" x2="21176" y2="80723"/>
                            <a14:foregroundMark x1="17647" y1="81928" x2="17647" y2="81928"/>
                            <a14:foregroundMark x1="14118" y1="86747" x2="14118" y2="86747"/>
                            <a14:foregroundMark x1="74118" y1="6024" x2="74118" y2="6024"/>
                            <a14:foregroundMark x1="74118" y1="8434" x2="74118" y2="8434"/>
                            <a14:foregroundMark x1="74118" y1="8434" x2="74118" y2="8434"/>
                            <a14:foregroundMark x1="16471" y1="90361" x2="16471" y2="90361"/>
                            <a14:foregroundMark x1="22353" y1="91566" x2="22353" y2="91566"/>
                            <a14:backgroundMark x1="23529" y1="66265" x2="22353" y2="65060"/>
                            <a14:backgroundMark x1="20000" y1="79518" x2="20000" y2="79518"/>
                            <a14:backgroundMark x1="37647" y1="51807" x2="37647" y2="51807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1001432" y="3294393"/>
                <a:ext cx="291789" cy="265708"/>
              </a:xfrm>
              <a:prstGeom prst="rect">
                <a:avLst/>
              </a:prstGeom>
            </p:spPr>
          </p:pic>
        </p:grpSp>
        <p:cxnSp>
          <p:nvCxnSpPr>
            <p:cNvPr id="73" name="Gerade Verbindung 168">
              <a:extLst>
                <a:ext uri="{FF2B5EF4-FFF2-40B4-BE49-F238E27FC236}">
                  <a16:creationId xmlns:a16="http://schemas.microsoft.com/office/drawing/2014/main" id="{2640C9E7-2088-35A4-3E7A-3B6A5AAFF1C4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11166741" y="3898004"/>
              <a:ext cx="0" cy="782320"/>
            </a:xfrm>
            <a:prstGeom prst="line">
              <a:avLst/>
            </a:prstGeom>
            <a:noFill/>
            <a:ln w="19050">
              <a:solidFill>
                <a:srgbClr val="007836"/>
              </a:solidFill>
              <a:prstDash val="sysDot"/>
              <a:round/>
              <a:headEnd/>
              <a:tailEnd/>
            </a:ln>
            <a:effectLst/>
          </p:spPr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D6D868E-2B01-16F6-4C6E-0C9916B4E3CC}"/>
                </a:ext>
              </a:extLst>
            </p:cNvPr>
            <p:cNvGrpSpPr/>
            <p:nvPr/>
          </p:nvGrpSpPr>
          <p:grpSpPr>
            <a:xfrm>
              <a:off x="9364615" y="4527263"/>
              <a:ext cx="2758009" cy="1126084"/>
              <a:chOff x="9364615" y="4527263"/>
              <a:chExt cx="2758009" cy="1126084"/>
            </a:xfrm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0E8D361-8284-F658-9B95-B3C740303022}"/>
                  </a:ext>
                </a:extLst>
              </p:cNvPr>
              <p:cNvSpPr txBox="1"/>
              <p:nvPr/>
            </p:nvSpPr>
            <p:spPr>
              <a:xfrm>
                <a:off x="9364615" y="4786015"/>
                <a:ext cx="2758009" cy="867332"/>
              </a:xfrm>
              <a:prstGeom prst="rect">
                <a:avLst/>
              </a:prstGeom>
              <a:solidFill>
                <a:srgbClr val="BEE2CB"/>
              </a:solidFill>
              <a:ln w="28575">
                <a:solidFill>
                  <a:srgbClr val="007836"/>
                </a:solidFill>
              </a:ln>
            </p:spPr>
            <p:txBody>
              <a:bodyPr wrap="square">
                <a:spAutoFit/>
              </a:bodyPr>
              <a:lstStyle/>
              <a:p>
                <a:pPr defTabSz="685800">
                  <a:lnSpc>
                    <a:spcPct val="125000"/>
                  </a:lnSpc>
                  <a:defRPr/>
                </a:pPr>
                <a:r>
                  <a:rPr lang="it-IT" sz="1000" b="1">
                    <a:cs typeface="Calibri Light" panose="020F0302020204030204" pitchFamily="34" charset="0"/>
                  </a:rPr>
                  <a:t>Istruttorie delle azioni presentate e attuazione Strategie</a:t>
                </a:r>
                <a:endParaRPr lang="it-IT" sz="1000">
                  <a:cs typeface="Calibri Light" panose="020F0302020204030204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E29A63-551A-7556-0247-7FD2C90DCC02}"/>
                  </a:ext>
                </a:extLst>
              </p:cNvPr>
              <p:cNvSpPr txBox="1"/>
              <p:nvPr/>
            </p:nvSpPr>
            <p:spPr>
              <a:xfrm>
                <a:off x="9817718" y="4527263"/>
                <a:ext cx="1764000" cy="338554"/>
              </a:xfrm>
              <a:prstGeom prst="rect">
                <a:avLst/>
              </a:prstGeom>
              <a:solidFill>
                <a:srgbClr val="007836"/>
              </a:solidFill>
              <a:ln w="19050">
                <a:solidFill>
                  <a:srgbClr val="007836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000" b="1">
                    <a:solidFill>
                      <a:srgbClr val="FFFFFF"/>
                    </a:solidFill>
                  </a:rPr>
                  <a:t>Da Gennaio 2024</a:t>
                </a:r>
              </a:p>
            </p:txBody>
          </p: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66693E3-52DA-C075-7948-E93BBD7439C8}"/>
              </a:ext>
            </a:extLst>
          </p:cNvPr>
          <p:cNvGrpSpPr/>
          <p:nvPr/>
        </p:nvGrpSpPr>
        <p:grpSpPr>
          <a:xfrm>
            <a:off x="1980429" y="1411917"/>
            <a:ext cx="2102936" cy="1919392"/>
            <a:chOff x="1915846" y="1717852"/>
            <a:chExt cx="2102936" cy="1919392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26131B9-0F73-4F6F-1EBA-5CECD1EEE4B8}"/>
                </a:ext>
              </a:extLst>
            </p:cNvPr>
            <p:cNvSpPr txBox="1"/>
            <p:nvPr/>
          </p:nvSpPr>
          <p:spPr>
            <a:xfrm>
              <a:off x="1915846" y="1941908"/>
              <a:ext cx="2102936" cy="1695336"/>
            </a:xfrm>
            <a:prstGeom prst="rect">
              <a:avLst/>
            </a:prstGeom>
            <a:noFill/>
            <a:ln w="19050">
              <a:solidFill>
                <a:srgbClr val="007836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algn="just" defTabSz="685800">
                <a:lnSpc>
                  <a:spcPct val="125000"/>
                </a:lnSpc>
                <a:defRPr/>
              </a:pPr>
              <a:r>
                <a:rPr lang="it-IT" sz="1000" b="1">
                  <a:cs typeface="Calibri" panose="020F0502020204030204" pitchFamily="34" charset="0"/>
                </a:rPr>
                <a:t>2. Presentazione, valutazione e selezione delle Strategie Preliminari</a:t>
              </a:r>
              <a:r>
                <a:rPr lang="it-IT" sz="1000">
                  <a:cs typeface="Calibri" panose="020F0502020204030204" pitchFamily="34" charset="0"/>
                </a:rPr>
                <a:t> finanziate dai PR, che ha portato a:</a:t>
              </a:r>
            </a:p>
            <a:p>
              <a:pPr marL="128588" indent="-128588" algn="just">
                <a:spcAft>
                  <a:spcPts val="450"/>
                </a:spcAft>
                <a:buFont typeface="Wingdings" panose="05000000000000000000" pitchFamily="2" charset="2"/>
                <a:buChar char="Ø"/>
              </a:pPr>
              <a:r>
                <a:rPr lang="it-IT" sz="1000" b="1">
                  <a:cs typeface="Calibri" panose="020F0502020204030204" pitchFamily="34" charset="0"/>
                </a:rPr>
                <a:t>Selezione di 14 Comuni lombardi </a:t>
              </a:r>
              <a:r>
                <a:rPr lang="it-IT" sz="1000">
                  <a:cs typeface="Calibri" panose="020F0502020204030204" pitchFamily="34" charset="0"/>
                </a:rPr>
                <a:t>e delle relative SUS</a:t>
              </a:r>
            </a:p>
            <a:p>
              <a:pPr marL="128588" indent="-128588" algn="just">
                <a:spcAft>
                  <a:spcPts val="450"/>
                </a:spcAft>
                <a:buFont typeface="Wingdings" panose="05000000000000000000" pitchFamily="2" charset="2"/>
                <a:buChar char="Ø"/>
              </a:pPr>
              <a:r>
                <a:rPr lang="it-IT" sz="1000">
                  <a:cs typeface="Calibri" panose="020F0502020204030204" pitchFamily="34" charset="0"/>
                </a:rPr>
                <a:t>Stipula dei </a:t>
              </a:r>
              <a:r>
                <a:rPr lang="it-IT" sz="1000" b="1">
                  <a:cs typeface="Calibri" panose="020F0502020204030204" pitchFamily="34" charset="0"/>
                </a:rPr>
                <a:t>Protocolli di intesa </a:t>
              </a:r>
              <a:r>
                <a:rPr lang="it-IT" sz="1000">
                  <a:cs typeface="Calibri" panose="020F0502020204030204" pitchFamily="34" charset="0"/>
                </a:rPr>
                <a:t>e avvio del </a:t>
              </a:r>
              <a:r>
                <a:rPr lang="it-IT" sz="1000" b="1">
                  <a:cs typeface="Calibri" panose="020F0502020204030204" pitchFamily="34" charset="0"/>
                </a:rPr>
                <a:t>percorso di co-progettazione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F55E576-606F-32E4-FCCE-0A8838AE4663}"/>
                </a:ext>
              </a:extLst>
            </p:cNvPr>
            <p:cNvSpPr txBox="1"/>
            <p:nvPr/>
          </p:nvSpPr>
          <p:spPr>
            <a:xfrm>
              <a:off x="2171729" y="1717852"/>
              <a:ext cx="1573705" cy="246221"/>
            </a:xfrm>
            <a:prstGeom prst="rect">
              <a:avLst/>
            </a:prstGeom>
            <a:solidFill>
              <a:srgbClr val="BEE2CB"/>
            </a:solidFill>
            <a:ln w="19050">
              <a:solidFill>
                <a:srgbClr val="007836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sz="1000" b="1">
                  <a:cs typeface="Calibri" panose="020F0502020204030204" pitchFamily="34" charset="0"/>
                </a:rPr>
                <a:t>Marzo-Settembre 2021</a:t>
              </a:r>
            </a:p>
          </p:txBody>
        </p:sp>
      </p:grpSp>
      <p:cxnSp>
        <p:nvCxnSpPr>
          <p:cNvPr id="12" name="Gerade Verbindung 168">
            <a:extLst>
              <a:ext uri="{FF2B5EF4-FFF2-40B4-BE49-F238E27FC236}">
                <a16:creationId xmlns:a16="http://schemas.microsoft.com/office/drawing/2014/main" id="{31B76156-B607-90FF-5A3A-EFD9A868ED8D}"/>
              </a:ext>
            </a:extLst>
          </p:cNvPr>
          <p:cNvCxnSpPr>
            <a:cxnSpLocks/>
          </p:cNvCxnSpPr>
          <p:nvPr/>
        </p:nvCxnSpPr>
        <p:spPr bwMode="gray">
          <a:xfrm flipV="1">
            <a:off x="3031897" y="3353611"/>
            <a:ext cx="0" cy="121017"/>
          </a:xfrm>
          <a:prstGeom prst="line">
            <a:avLst/>
          </a:prstGeom>
          <a:noFill/>
          <a:ln w="19050">
            <a:solidFill>
              <a:srgbClr val="007836"/>
            </a:solidFill>
            <a:prstDash val="sysDot"/>
            <a:round/>
            <a:headEnd/>
            <a:tailEnd/>
          </a:ln>
          <a:effectLst/>
        </p:spPr>
      </p:cxnSp>
    </p:spTree>
    <p:extLst>
      <p:ext uri="{BB962C8B-B14F-4D97-AF65-F5344CB8AC3E}">
        <p14:creationId xmlns:p14="http://schemas.microsoft.com/office/powerpoint/2010/main" val="3950608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07D00375-5840-56DE-5A5C-BF6B6118A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61878"/>
            <a:ext cx="8229600" cy="815789"/>
          </a:xfrm>
        </p:spPr>
        <p:txBody>
          <a:bodyPr anchor="ctr"/>
          <a:lstStyle/>
          <a:p>
            <a:r>
              <a:rPr lang="it-IT" sz="1800" dirty="0">
                <a:solidFill>
                  <a:srgbClr val="007239"/>
                </a:solidFill>
              </a:rPr>
              <a:t>Le strategie di sviluppo urbano sostenibile – i piani finanziari</a:t>
            </a:r>
            <a:endParaRPr lang="it-IT" dirty="0">
              <a:solidFill>
                <a:srgbClr val="007239"/>
              </a:solidFill>
            </a:endParaRPr>
          </a:p>
        </p:txBody>
      </p:sp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A94A133B-DEAA-3CA3-4FBC-B9DCF081E4A4}"/>
              </a:ext>
            </a:extLst>
          </p:cNvPr>
          <p:cNvGraphicFramePr>
            <a:graphicFrameLocks/>
          </p:cNvGraphicFramePr>
          <p:nvPr/>
        </p:nvGraphicFramePr>
        <p:xfrm>
          <a:off x="457200" y="563708"/>
          <a:ext cx="8229600" cy="4126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233033079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828554792"/>
                    </a:ext>
                  </a:extLst>
                </a:gridCol>
                <a:gridCol w="987081">
                  <a:extLst>
                    <a:ext uri="{9D8B030D-6E8A-4147-A177-3AD203B41FA5}">
                      <a16:colId xmlns:a16="http://schemas.microsoft.com/office/drawing/2014/main" val="3451064226"/>
                    </a:ext>
                  </a:extLst>
                </a:gridCol>
                <a:gridCol w="1364234">
                  <a:extLst>
                    <a:ext uri="{9D8B030D-6E8A-4147-A177-3AD203B41FA5}">
                      <a16:colId xmlns:a16="http://schemas.microsoft.com/office/drawing/2014/main" val="3697137009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142449908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35165659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751907989"/>
                    </a:ext>
                  </a:extLst>
                </a:gridCol>
              </a:tblGrid>
              <a:tr h="456742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latin typeface="+mn-lt"/>
                          <a:cs typeface="Calibri" panose="020F0502020204030204" pitchFamily="34" charset="0"/>
                        </a:rPr>
                        <a:t>Comune</a:t>
                      </a:r>
                    </a:p>
                  </a:txBody>
                  <a:tcPr marL="66503" marR="66503" marT="33239" marB="33239" anchor="ctr">
                    <a:solidFill>
                      <a:srgbClr val="0072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PR FESR – Asse IV*</a:t>
                      </a:r>
                    </a:p>
                  </a:txBody>
                  <a:tcPr marL="66503" marR="66503" marT="33239" marB="33239" anchor="ctr">
                    <a:solidFill>
                      <a:srgbClr val="0072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PR FSE+</a:t>
                      </a:r>
                    </a:p>
                  </a:txBody>
                  <a:tcPr marL="66503" marR="66503" marT="33239" marB="33239" anchor="ctr">
                    <a:lnR w="1905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2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AT FESR/Asse V</a:t>
                      </a:r>
                    </a:p>
                  </a:txBody>
                  <a:tcPr marL="66503" marR="66503" marT="33239" marB="33239" anchor="ctr">
                    <a:lnL w="1905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72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Risorse addizionali FSC</a:t>
                      </a:r>
                    </a:p>
                  </a:txBody>
                  <a:tcPr marL="66503" marR="66503" marT="33239" marB="33239" anchor="ctr">
                    <a:solidFill>
                      <a:srgbClr val="0072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Fondi propri del Comune</a:t>
                      </a:r>
                    </a:p>
                  </a:txBody>
                  <a:tcPr marL="66503" marR="66503" marT="33239" marB="33239" anchor="ctr">
                    <a:solidFill>
                      <a:srgbClr val="0072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Totale</a:t>
                      </a:r>
                    </a:p>
                  </a:txBody>
                  <a:tcPr marL="66503" marR="66503" marT="33239" marB="33239" anchor="ctr">
                    <a:solidFill>
                      <a:srgbClr val="0072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71383"/>
                  </a:ext>
                </a:extLst>
              </a:tr>
              <a:tr h="235609">
                <a:tc>
                  <a:txBody>
                    <a:bodyPr/>
                    <a:lstStyle/>
                    <a:p>
                      <a:r>
                        <a:rPr lang="it-IT" sz="1000" b="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Bergamo</a:t>
                      </a:r>
                    </a:p>
                  </a:txBody>
                  <a:tcPr marL="66503" marR="66503" marT="33239" marB="33239" anchor="ctr">
                    <a:solidFill>
                      <a:srgbClr val="CCDD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11.330.000 €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3.670.000 €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300.000 €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585.000 €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15.760.000 €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31.645.000,00 €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0540"/>
                  </a:ext>
                </a:extLst>
              </a:tr>
              <a:tr h="235609">
                <a:tc>
                  <a:txBody>
                    <a:bodyPr/>
                    <a:lstStyle/>
                    <a:p>
                      <a:r>
                        <a:rPr lang="it-IT" sz="1000" b="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Brescia</a:t>
                      </a:r>
                    </a:p>
                  </a:txBody>
                  <a:tcPr marL="66503" marR="66503" marT="33239" marB="33239" anchor="ctr">
                    <a:solidFill>
                      <a:srgbClr val="CCDD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12.000.000 €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3.000.000 €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300.000 €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2.100.000 €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19.705.405 €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37.105.405,00 €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504949"/>
                  </a:ext>
                </a:extLst>
              </a:tr>
              <a:tr h="235609">
                <a:tc>
                  <a:txBody>
                    <a:bodyPr/>
                    <a:lstStyle/>
                    <a:p>
                      <a:r>
                        <a:rPr lang="it-IT" sz="1000" b="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Busto Arsizio</a:t>
                      </a:r>
                    </a:p>
                  </a:txBody>
                  <a:tcPr marL="66503" marR="66503" marT="33239" marB="33239" anchor="ctr">
                    <a:solidFill>
                      <a:srgbClr val="CCDD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14.144.780 €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855.220 €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299.997 €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2.400.000 €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5.150.000 €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22.849.997,00 €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788564"/>
                  </a:ext>
                </a:extLst>
              </a:tr>
              <a:tr h="235609">
                <a:tc>
                  <a:txBody>
                    <a:bodyPr/>
                    <a:lstStyle/>
                    <a:p>
                      <a:r>
                        <a:rPr lang="it-IT" sz="1000" b="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Cinisello Balsamo</a:t>
                      </a:r>
                    </a:p>
                  </a:txBody>
                  <a:tcPr marL="66503" marR="66503" marT="33239" marB="33239" anchor="ctr">
                    <a:solidFill>
                      <a:srgbClr val="CCDD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14.450.000 €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550.000 €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300.000 €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2.400.000 €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3.027.911 €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20.727.911,07 €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821808"/>
                  </a:ext>
                </a:extLst>
              </a:tr>
              <a:tr h="235609">
                <a:tc>
                  <a:txBody>
                    <a:bodyPr/>
                    <a:lstStyle/>
                    <a:p>
                      <a:r>
                        <a:rPr lang="it-IT" sz="1000" b="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Cremona</a:t>
                      </a:r>
                    </a:p>
                  </a:txBody>
                  <a:tcPr marL="66503" marR="66503" marT="33239" marB="33239" anchor="ctr">
                    <a:solidFill>
                      <a:srgbClr val="CCDD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14.000.000 €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1.000.000 €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160.000 €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2.400.000 €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2.561.347 €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20.121.347,00 €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746747"/>
                  </a:ext>
                </a:extLst>
              </a:tr>
              <a:tr h="235609">
                <a:tc>
                  <a:txBody>
                    <a:bodyPr/>
                    <a:lstStyle/>
                    <a:p>
                      <a:r>
                        <a:rPr lang="it-IT" sz="1000" b="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Gallarate</a:t>
                      </a:r>
                    </a:p>
                  </a:txBody>
                  <a:tcPr marL="66503" marR="66503" marT="33239" marB="33239" anchor="ctr">
                    <a:solidFill>
                      <a:srgbClr val="CCDD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13.476.000 €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1.024.000 €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195.200 €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2.400.000 €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1.431.000 €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18.526.200,00 €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900480"/>
                  </a:ext>
                </a:extLst>
              </a:tr>
              <a:tr h="235609">
                <a:tc>
                  <a:txBody>
                    <a:bodyPr/>
                    <a:lstStyle/>
                    <a:p>
                      <a:r>
                        <a:rPr lang="it-IT" sz="1000" b="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Legnano</a:t>
                      </a:r>
                    </a:p>
                  </a:txBody>
                  <a:tcPr marL="66503" marR="66503" marT="33239" marB="33239" anchor="ctr">
                    <a:solidFill>
                      <a:srgbClr val="CCDD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13.878.000 €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1.122.000 €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300.000 €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2.400.000 €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268.513 €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17.968.513,00 €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818810"/>
                  </a:ext>
                </a:extLst>
              </a:tr>
              <a:tr h="235609">
                <a:tc>
                  <a:txBody>
                    <a:bodyPr/>
                    <a:lstStyle/>
                    <a:p>
                      <a:pPr marL="0" algn="l" defTabSz="342900" rtl="0" eaLnBrk="1" fontAlgn="b" latinLnBrk="0" hangingPunct="1"/>
                      <a:r>
                        <a:rPr lang="it-IT" sz="1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Mantova</a:t>
                      </a:r>
                    </a:p>
                  </a:txBody>
                  <a:tcPr marL="66503" marR="66503" marT="33239" marB="33239" anchor="b">
                    <a:solidFill>
                      <a:srgbClr val="CCDD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8.771.482 €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6.227.519 €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299.980 €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1.500.000 €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16.300 €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16.815.280,00 €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100820"/>
                  </a:ext>
                </a:extLst>
              </a:tr>
              <a:tr h="235609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Milano</a:t>
                      </a:r>
                    </a:p>
                  </a:txBody>
                  <a:tcPr marL="66503" marR="66503" marT="33239" marB="33239" anchor="b">
                    <a:solidFill>
                      <a:srgbClr val="CCDD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6.300.000 €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650.000 €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139.000 €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1.200.000 €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2.230.000 €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10.519.000,00 €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140355"/>
                  </a:ext>
                </a:extLst>
              </a:tr>
              <a:tr h="235609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Monza </a:t>
                      </a:r>
                    </a:p>
                  </a:txBody>
                  <a:tcPr marL="66503" marR="66503" marT="33239" marB="33239" anchor="b">
                    <a:solidFill>
                      <a:srgbClr val="CCDD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12.480.000 €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2.020.000 €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290.000 €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2.100.000 €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16.890.000,00 €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916811"/>
                  </a:ext>
                </a:extLst>
              </a:tr>
              <a:tr h="235609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Pavia</a:t>
                      </a:r>
                    </a:p>
                  </a:txBody>
                  <a:tcPr marL="66503" marR="66503" marT="33239" marB="33239" anchor="b">
                    <a:solidFill>
                      <a:srgbClr val="CCDD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13.025.000 €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1.975.000 €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300.000 €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2.400.000 €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1.600.000 €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19.300.000,00 €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196497"/>
                  </a:ext>
                </a:extLst>
              </a:tr>
              <a:tr h="235609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Rho</a:t>
                      </a:r>
                    </a:p>
                  </a:txBody>
                  <a:tcPr marL="66503" marR="66503" marT="33239" marB="33239" anchor="b">
                    <a:solidFill>
                      <a:srgbClr val="CCDD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12.900.000 €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780.000 €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270.000 €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2.100.000 €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8.283.700 €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24.333.700,00 €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858519"/>
                  </a:ext>
                </a:extLst>
              </a:tr>
              <a:tr h="235609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Sondrio</a:t>
                      </a:r>
                    </a:p>
                  </a:txBody>
                  <a:tcPr marL="66503" marR="66503" marT="33239" marB="33239" anchor="b">
                    <a:solidFill>
                      <a:srgbClr val="CCDD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14.080.000 €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920.000 €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300.000 €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2.400.000 €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1.550.000 €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19.250.000,00 €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060876"/>
                  </a:ext>
                </a:extLst>
              </a:tr>
              <a:tr h="235609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Vigevano</a:t>
                      </a:r>
                    </a:p>
                  </a:txBody>
                  <a:tcPr marL="66503" marR="66503" marT="33239" marB="33239" anchor="b">
                    <a:solidFill>
                      <a:srgbClr val="CCDD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12.820.000 €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2.080.000 €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298.000 €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2.100.000 €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104.000 €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17.402.000,00 €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493626"/>
                  </a:ext>
                </a:extLst>
              </a:tr>
              <a:tr h="23560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Totale</a:t>
                      </a:r>
                    </a:p>
                  </a:txBody>
                  <a:tcPr marL="66503" marR="66503" marT="33239" marB="33239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173.655.262 €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25.873.739 €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3.752.177 €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28.485.000 €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61.688.176 €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1" i="0" u="none" strike="noStrike" dirty="0">
                          <a:solidFill>
                            <a:srgbClr val="3C3C3B"/>
                          </a:solidFill>
                          <a:effectLst/>
                          <a:latin typeface="Arial" panose="020B0604020202020204" pitchFamily="34" charset="0"/>
                        </a:rPr>
                        <a:t>293.454.353 €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2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5007579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07191D8-848B-E961-A289-4FE86C8F9D54}"/>
              </a:ext>
            </a:extLst>
          </p:cNvPr>
          <p:cNvSpPr txBox="1"/>
          <p:nvPr/>
        </p:nvSpPr>
        <p:spPr>
          <a:xfrm>
            <a:off x="4541520" y="4748871"/>
            <a:ext cx="4250967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i="1"/>
              <a:t>*Per i Comuni di Cremona e Vigevano si tratta di risorse autonome regionali.</a:t>
            </a:r>
          </a:p>
        </p:txBody>
      </p:sp>
    </p:spTree>
    <p:extLst>
      <p:ext uri="{BB962C8B-B14F-4D97-AF65-F5344CB8AC3E}">
        <p14:creationId xmlns:p14="http://schemas.microsoft.com/office/powerpoint/2010/main" val="3751168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37">
            <a:extLst>
              <a:ext uri="{FF2B5EF4-FFF2-40B4-BE49-F238E27FC236}">
                <a16:creationId xmlns:a16="http://schemas.microsoft.com/office/drawing/2014/main" id="{59D0631A-0093-BF44-59FF-6F3B1DBC2EF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2093912" y="769347"/>
            <a:ext cx="4956178" cy="4001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4EF663-3F3C-B321-25C4-D4FED62429F5}"/>
              </a:ext>
            </a:extLst>
          </p:cNvPr>
          <p:cNvSpPr txBox="1"/>
          <p:nvPr/>
        </p:nvSpPr>
        <p:spPr>
          <a:xfrm>
            <a:off x="4572000" y="4742754"/>
            <a:ext cx="4250967" cy="346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i="1"/>
              <a:t>*I dati sono riconducibili ad una mappatura complessiva, e potrebbero essere variati nel corso del tempo a seconda dell'evoluzione attuativa degli interventi.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0FCF53F-F19F-CFFA-11F7-8E640D056A52}"/>
              </a:ext>
            </a:extLst>
          </p:cNvPr>
          <p:cNvSpPr/>
          <p:nvPr/>
        </p:nvSpPr>
        <p:spPr>
          <a:xfrm>
            <a:off x="7587551" y="1943725"/>
            <a:ext cx="1161000" cy="27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8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b="1" dirty="0">
                <a:solidFill>
                  <a:schemeClr val="tx1"/>
                </a:solidFill>
              </a:rPr>
              <a:t>~ </a:t>
            </a:r>
            <a:r>
              <a:rPr lang="it-IT" sz="1050" b="1" dirty="0">
                <a:solidFill>
                  <a:srgbClr val="000000"/>
                </a:solidFill>
              </a:rPr>
              <a:t>133 milioni €</a:t>
            </a:r>
            <a:r>
              <a:rPr lang="it-IT" sz="1050" dirty="0"/>
              <a:t> </a:t>
            </a:r>
            <a:endParaRPr lang="it-IT" sz="1050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C139BCF-10E6-B33D-33AE-042681EE9B52}"/>
              </a:ext>
            </a:extLst>
          </p:cNvPr>
          <p:cNvSpPr/>
          <p:nvPr/>
        </p:nvSpPr>
        <p:spPr>
          <a:xfrm>
            <a:off x="7587551" y="2619413"/>
            <a:ext cx="1161000" cy="27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8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b="1" dirty="0">
                <a:solidFill>
                  <a:schemeClr val="tx1"/>
                </a:solidFill>
                <a:latin typeface="Arial" panose="020B0604020202020204" pitchFamily="34" charset="0"/>
              </a:rPr>
              <a:t>~ </a:t>
            </a:r>
            <a:r>
              <a:rPr lang="it-IT" sz="1050" b="1" dirty="0">
                <a:solidFill>
                  <a:schemeClr val="tx1"/>
                </a:solidFill>
              </a:rPr>
              <a:t>824 milioni €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44642E3-496F-AFEB-E100-24452519BBD6}"/>
              </a:ext>
            </a:extLst>
          </p:cNvPr>
          <p:cNvSpPr/>
          <p:nvPr/>
        </p:nvSpPr>
        <p:spPr>
          <a:xfrm>
            <a:off x="7587551" y="3295102"/>
            <a:ext cx="1161000" cy="27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8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b="1" dirty="0">
                <a:solidFill>
                  <a:schemeClr val="tx1"/>
                </a:solidFill>
                <a:latin typeface="Arial" panose="020B0604020202020204" pitchFamily="34" charset="0"/>
              </a:rPr>
              <a:t>~ </a:t>
            </a:r>
            <a:r>
              <a:rPr lang="it-IT" sz="1050" b="1" dirty="0">
                <a:solidFill>
                  <a:schemeClr val="tx1"/>
                </a:solidFill>
              </a:rPr>
              <a:t>151 milioni €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6F481FE-DF3A-0698-EE30-67B82DB7E2BE}"/>
              </a:ext>
            </a:extLst>
          </p:cNvPr>
          <p:cNvSpPr/>
          <p:nvPr/>
        </p:nvSpPr>
        <p:spPr>
          <a:xfrm>
            <a:off x="7587551" y="3970789"/>
            <a:ext cx="1161000" cy="27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8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b="1" dirty="0">
                <a:solidFill>
                  <a:schemeClr val="tx1"/>
                </a:solidFill>
                <a:latin typeface="Arial" panose="020B0604020202020204" pitchFamily="34" charset="0"/>
              </a:rPr>
              <a:t>~ </a:t>
            </a:r>
            <a:r>
              <a:rPr lang="it-IT" sz="1050" b="1" dirty="0">
                <a:solidFill>
                  <a:schemeClr val="tx1"/>
                </a:solidFill>
              </a:rPr>
              <a:t>612 milioni €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4D4B96AC-067E-0F5D-E5C7-EB22CA06E7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1738961"/>
              </p:ext>
            </p:extLst>
          </p:nvPr>
        </p:nvGraphicFramePr>
        <p:xfrm>
          <a:off x="211668" y="1602818"/>
          <a:ext cx="7298267" cy="3024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92653C7-66CE-614D-9CBA-29DA001055BE}"/>
              </a:ext>
            </a:extLst>
          </p:cNvPr>
          <p:cNvSpPr txBox="1"/>
          <p:nvPr/>
        </p:nvSpPr>
        <p:spPr>
          <a:xfrm>
            <a:off x="456863" y="688278"/>
            <a:ext cx="8272801" cy="938719"/>
          </a:xfrm>
          <a:prstGeom prst="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 w="6350">
            <a:solidFill>
              <a:srgbClr val="E7F2EC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it-IT" sz="1100" dirty="0">
                <a:cs typeface="Calibri" panose="020F0502020204030204" pitchFamily="34" charset="0"/>
              </a:rPr>
              <a:t>Nel corso dell’attuazione della Strategia, i Comuni, in qualità di soggetti attuatori, hanno partecipato attivamente e collaborato con Regione Lombardia per raccogliere </a:t>
            </a:r>
            <a:r>
              <a:rPr lang="it-IT" sz="1100" b="1" dirty="0">
                <a:cs typeface="Calibri" panose="020F0502020204030204" pitchFamily="34" charset="0"/>
              </a:rPr>
              <a:t>informazioni </a:t>
            </a:r>
            <a:r>
              <a:rPr lang="it-IT" sz="1100" dirty="0">
                <a:cs typeface="Calibri" panose="020F0502020204030204" pitchFamily="34" charset="0"/>
              </a:rPr>
              <a:t>in merito </a:t>
            </a:r>
            <a:r>
              <a:rPr lang="it-IT" sz="1100" b="1" dirty="0">
                <a:cs typeface="Calibri" panose="020F0502020204030204" pitchFamily="34" charset="0"/>
              </a:rPr>
              <a:t>a raccordi, sinergie e complementarietà con eventuali progetti e interventi </a:t>
            </a:r>
            <a:r>
              <a:rPr lang="it-IT" sz="1100" dirty="0">
                <a:cs typeface="Calibri" panose="020F0502020204030204" pitchFamily="34" charset="0"/>
              </a:rPr>
              <a:t>nell’ambito </a:t>
            </a:r>
            <a:r>
              <a:rPr lang="it-IT" sz="1100" b="1" dirty="0">
                <a:cs typeface="Calibri" panose="020F0502020204030204" pitchFamily="34" charset="0"/>
              </a:rPr>
              <a:t>delle Misure del PNRR  </a:t>
            </a:r>
            <a:r>
              <a:rPr lang="it-IT" sz="1100" dirty="0">
                <a:cs typeface="Calibri" panose="020F0502020204030204" pitchFamily="34" charset="0"/>
              </a:rPr>
              <a:t>dedicate alla riqualificazione urbana.</a:t>
            </a:r>
          </a:p>
          <a:p>
            <a:pPr algn="just"/>
            <a:r>
              <a:rPr lang="it-IT" sz="1100" dirty="0">
                <a:cs typeface="Calibri" panose="020F0502020204030204" pitchFamily="34" charset="0"/>
              </a:rPr>
              <a:t>Di seguito, si riportano le risorse* assegnate ai Comuni beneficiari delle SUS per singola Missione del PNRR, ad eccezione delle Missioni 3 e 6 in quanto i Comuni non risultano essere soggetti attuatori.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B711F5-4E04-CF1C-AF86-64DEA46EE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it-IT" dirty="0">
                <a:solidFill>
                  <a:srgbClr val="007239"/>
                </a:solidFill>
              </a:rPr>
              <a:t>I fondi PNRR nei Comuni attuatori della Strategia</a:t>
            </a:r>
          </a:p>
        </p:txBody>
      </p:sp>
    </p:spTree>
    <p:extLst>
      <p:ext uri="{BB962C8B-B14F-4D97-AF65-F5344CB8AC3E}">
        <p14:creationId xmlns:p14="http://schemas.microsoft.com/office/powerpoint/2010/main" val="731661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1F0560-7E6E-155B-F1F1-0B3F065B35D8}"/>
              </a:ext>
            </a:extLst>
          </p:cNvPr>
          <p:cNvSpPr txBox="1"/>
          <p:nvPr/>
        </p:nvSpPr>
        <p:spPr>
          <a:xfrm>
            <a:off x="361536" y="682454"/>
            <a:ext cx="8420928" cy="615553"/>
          </a:xfrm>
          <a:prstGeom prst="rect">
            <a:avLst/>
          </a:prstGeom>
          <a:solidFill>
            <a:schemeClr val="bg1"/>
          </a:solidFill>
          <a:ln w="19050">
            <a:solidFill>
              <a:srgbClr val="007239"/>
            </a:solidFill>
            <a:prstDash val="lgDash"/>
          </a:ln>
        </p:spPr>
        <p:txBody>
          <a:bodyPr wrap="square" lIns="135000" rtlCol="0">
            <a:spAutoFit/>
          </a:bodyPr>
          <a:lstStyle/>
          <a:p>
            <a:pPr algn="ctr"/>
            <a:endParaRPr lang="it-IT" sz="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100" dirty="0">
                <a:ea typeface="Calibri" panose="020F0502020204030204" pitchFamily="34" charset="0"/>
                <a:cs typeface="Arial" panose="020B0604020202020204" pitchFamily="34" charset="0"/>
              </a:rPr>
              <a:t>La definizione di "</a:t>
            </a:r>
            <a:r>
              <a:rPr lang="it-IT" sz="1100" b="1" dirty="0">
                <a:ea typeface="Calibri" panose="020F0502020204030204" pitchFamily="34" charset="0"/>
                <a:cs typeface="Arial" panose="020B0604020202020204" pitchFamily="34" charset="0"/>
              </a:rPr>
              <a:t>sinergia</a:t>
            </a:r>
            <a:r>
              <a:rPr lang="it-IT" sz="1100" dirty="0">
                <a:ea typeface="Calibri" panose="020F0502020204030204" pitchFamily="34" charset="0"/>
                <a:cs typeface="Arial" panose="020B0604020202020204" pitchFamily="34" charset="0"/>
              </a:rPr>
              <a:t>" si riferisce alla presenza di </a:t>
            </a:r>
            <a:r>
              <a:rPr lang="it-IT" sz="1100" b="1" dirty="0">
                <a:ea typeface="Calibri" panose="020F0502020204030204" pitchFamily="34" charset="0"/>
                <a:cs typeface="Arial" panose="020B0604020202020204" pitchFamily="34" charset="0"/>
              </a:rPr>
              <a:t>interventi nello stesso territorio </a:t>
            </a:r>
            <a:r>
              <a:rPr lang="it-IT" sz="1100" dirty="0">
                <a:ea typeface="Calibri" panose="020F0502020204030204" pitchFamily="34" charset="0"/>
                <a:cs typeface="Arial" panose="020B0604020202020204" pitchFamily="34" charset="0"/>
              </a:rPr>
              <a:t>impattato dalla Strategia e/o che prevedono </a:t>
            </a:r>
            <a:r>
              <a:rPr lang="it-IT" sz="1100" b="1" dirty="0">
                <a:ea typeface="Calibri" panose="020F0502020204030204" pitchFamily="34" charset="0"/>
                <a:cs typeface="Arial" panose="020B0604020202020204" pitchFamily="34" charset="0"/>
              </a:rPr>
              <a:t>affinità di finalità e target </a:t>
            </a:r>
            <a:r>
              <a:rPr lang="it-IT" sz="1100" dirty="0">
                <a:ea typeface="Calibri" panose="020F0502020204030204" pitchFamily="34" charset="0"/>
                <a:cs typeface="Arial" panose="020B0604020202020204" pitchFamily="34" charset="0"/>
              </a:rPr>
              <a:t>con la stessa.</a:t>
            </a:r>
          </a:p>
          <a:p>
            <a:pPr algn="ctr"/>
            <a:endParaRPr lang="it-IT" sz="6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5064145-3AA2-2E01-8D2E-F0BD1D58D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it-IT" dirty="0">
                <a:solidFill>
                  <a:srgbClr val="007239"/>
                </a:solidFill>
              </a:rPr>
              <a:t>La sinergia tra le Strategie e il PNRR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7C721F-202C-3579-CDE7-1C19AB3EB3E2}"/>
              </a:ext>
            </a:extLst>
          </p:cNvPr>
          <p:cNvSpPr txBox="1"/>
          <p:nvPr/>
        </p:nvSpPr>
        <p:spPr>
          <a:xfrm>
            <a:off x="1669772" y="1469200"/>
            <a:ext cx="5804457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>
                <a:solidFill>
                  <a:srgbClr val="007239"/>
                </a:solidFill>
                <a:cs typeface="Calibri" panose="020F0502020204030204" pitchFamily="34" charset="0"/>
              </a:rPr>
              <a:t>Metodologia per l’individuazione delle sinergie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it-IT" sz="1100" b="1">
                <a:solidFill>
                  <a:schemeClr val="tx1"/>
                </a:solidFill>
                <a:cs typeface="Calibri" panose="020F0502020204030204" pitchFamily="34" charset="0"/>
              </a:rPr>
              <a:t>Analisi della mappatura </a:t>
            </a:r>
            <a:r>
              <a:rPr lang="it-IT" sz="1100">
                <a:solidFill>
                  <a:schemeClr val="tx1"/>
                </a:solidFill>
                <a:cs typeface="Calibri" panose="020F0502020204030204" pitchFamily="34" charset="0"/>
              </a:rPr>
              <a:t>degli interventi finanziati a valere sul PNRR;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it-IT" sz="1100" b="1">
                <a:solidFill>
                  <a:schemeClr val="tx1"/>
                </a:solidFill>
                <a:cs typeface="Calibri" panose="020F0502020204030204" pitchFamily="34" charset="0"/>
              </a:rPr>
              <a:t>Valutazione</a:t>
            </a:r>
            <a:r>
              <a:rPr lang="it-IT" sz="1100">
                <a:solidFill>
                  <a:schemeClr val="tx1"/>
                </a:solidFill>
                <a:cs typeface="Calibri" panose="020F0502020204030204" pitchFamily="34" charset="0"/>
              </a:rPr>
              <a:t> degli interventi in collaborazione con i Comuni, in qualità di soggetti attuatori, ed integrazione delle informazioni disponibili;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it-IT" sz="1100" b="1">
                <a:solidFill>
                  <a:schemeClr val="tx1"/>
                </a:solidFill>
                <a:cs typeface="Calibri" panose="020F0502020204030204" pitchFamily="34" charset="0"/>
              </a:rPr>
              <a:t>Definizione degli elementi in comune sinergici </a:t>
            </a:r>
            <a:r>
              <a:rPr lang="it-IT" sz="1100">
                <a:solidFill>
                  <a:schemeClr val="tx1"/>
                </a:solidFill>
                <a:cs typeface="Calibri" panose="020F0502020204030204" pitchFamily="34" charset="0"/>
              </a:rPr>
              <a:t>con le Strategie.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D0E705D-32A3-8578-0325-3EDA6621753D}"/>
              </a:ext>
            </a:extLst>
          </p:cNvPr>
          <p:cNvGrpSpPr/>
          <p:nvPr/>
        </p:nvGrpSpPr>
        <p:grpSpPr>
          <a:xfrm>
            <a:off x="1247358" y="2584918"/>
            <a:ext cx="6649284" cy="1923762"/>
            <a:chOff x="1237315" y="2725594"/>
            <a:chExt cx="6649284" cy="192376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BCE6D9E-ED67-2783-E349-FCFDC033264E}"/>
                </a:ext>
              </a:extLst>
            </p:cNvPr>
            <p:cNvSpPr/>
            <p:nvPr/>
          </p:nvSpPr>
          <p:spPr>
            <a:xfrm>
              <a:off x="3471039" y="2725594"/>
              <a:ext cx="2201923" cy="357508"/>
            </a:xfrm>
            <a:prstGeom prst="roundRect">
              <a:avLst/>
            </a:prstGeom>
            <a:solidFill>
              <a:srgbClr val="00582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>
                  <a:cs typeface="Calibri" panose="020F0502020204030204" pitchFamily="34" charset="0"/>
                </a:rPr>
                <a:t>Tipologie di sinergie individute</a:t>
              </a:r>
            </a:p>
          </p:txBody>
        </p: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40CF5E99-4292-9F50-A88E-E066FADD9B00}"/>
                </a:ext>
              </a:extLst>
            </p:cNvPr>
            <p:cNvSpPr/>
            <p:nvPr/>
          </p:nvSpPr>
          <p:spPr>
            <a:xfrm rot="3411181">
              <a:off x="3020682" y="3003128"/>
              <a:ext cx="322985" cy="324598"/>
            </a:xfrm>
            <a:prstGeom prst="downArrow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582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C782F66-A80C-F741-31C1-8CA1F7235371}"/>
                </a:ext>
              </a:extLst>
            </p:cNvPr>
            <p:cNvSpPr/>
            <p:nvPr/>
          </p:nvSpPr>
          <p:spPr>
            <a:xfrm>
              <a:off x="1237315" y="3165427"/>
              <a:ext cx="1664320" cy="113157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582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>
                  <a:solidFill>
                    <a:schemeClr val="tx1"/>
                  </a:solidFill>
                </a:rPr>
                <a:t>Interventi PNRR che </a:t>
              </a:r>
              <a:r>
                <a:rPr lang="it-IT" sz="1200" b="1">
                  <a:solidFill>
                    <a:schemeClr val="tx1"/>
                  </a:solidFill>
                </a:rPr>
                <a:t>insistono sullo stesso territorio </a:t>
              </a:r>
              <a:r>
                <a:rPr lang="it-IT" sz="1200">
                  <a:solidFill>
                    <a:schemeClr val="tx1"/>
                  </a:solidFill>
                </a:rPr>
                <a:t>della Strategia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CC88A59-1B75-D1DE-EF73-82492C3FDB6D}"/>
                </a:ext>
              </a:extLst>
            </p:cNvPr>
            <p:cNvSpPr/>
            <p:nvPr/>
          </p:nvSpPr>
          <p:spPr>
            <a:xfrm>
              <a:off x="3739840" y="3517786"/>
              <a:ext cx="1664320" cy="113157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582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>
                  <a:solidFill>
                    <a:schemeClr val="tx1"/>
                  </a:solidFill>
                </a:rPr>
                <a:t>Interventi PNRR </a:t>
              </a:r>
              <a:r>
                <a:rPr lang="it-IT" sz="1200" b="1">
                  <a:solidFill>
                    <a:schemeClr val="tx1"/>
                  </a:solidFill>
                </a:rPr>
                <a:t>sinergici rispetto alle finalità </a:t>
              </a:r>
              <a:r>
                <a:rPr lang="it-IT" sz="1200">
                  <a:solidFill>
                    <a:schemeClr val="tx1"/>
                  </a:solidFill>
                </a:rPr>
                <a:t>della Strategia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56447CB-BB4F-A4D7-CA19-092BC8BBCAC3}"/>
                </a:ext>
              </a:extLst>
            </p:cNvPr>
            <p:cNvSpPr/>
            <p:nvPr/>
          </p:nvSpPr>
          <p:spPr>
            <a:xfrm>
              <a:off x="6222279" y="3184460"/>
              <a:ext cx="1664320" cy="113157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582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>
                  <a:solidFill>
                    <a:schemeClr val="tx1"/>
                  </a:solidFill>
                </a:rPr>
                <a:t>Interventi PNRR </a:t>
              </a:r>
              <a:r>
                <a:rPr lang="it-IT" sz="1200" b="1">
                  <a:solidFill>
                    <a:schemeClr val="tx1"/>
                  </a:solidFill>
                </a:rPr>
                <a:t>complementari </a:t>
              </a:r>
              <a:r>
                <a:rPr lang="it-IT" sz="1200">
                  <a:solidFill>
                    <a:schemeClr val="tx1"/>
                  </a:solidFill>
                </a:rPr>
                <a:t>a quelli previsti dalla Strategia</a:t>
              </a:r>
            </a:p>
          </p:txBody>
        </p:sp>
        <p:sp>
          <p:nvSpPr>
            <p:cNvPr id="16" name="Arrow: Down 15">
              <a:extLst>
                <a:ext uri="{FF2B5EF4-FFF2-40B4-BE49-F238E27FC236}">
                  <a16:creationId xmlns:a16="http://schemas.microsoft.com/office/drawing/2014/main" id="{A6FBA45F-FE14-0B43-0FD4-9D4A3DBC618D}"/>
                </a:ext>
              </a:extLst>
            </p:cNvPr>
            <p:cNvSpPr/>
            <p:nvPr/>
          </p:nvSpPr>
          <p:spPr>
            <a:xfrm>
              <a:off x="4414345" y="3159313"/>
              <a:ext cx="322985" cy="324598"/>
            </a:xfrm>
            <a:prstGeom prst="downArrow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582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</p:grpSp>
      <p:sp>
        <p:nvSpPr>
          <p:cNvPr id="19" name="Arrow: Down 18">
            <a:extLst>
              <a:ext uri="{FF2B5EF4-FFF2-40B4-BE49-F238E27FC236}">
                <a16:creationId xmlns:a16="http://schemas.microsoft.com/office/drawing/2014/main" id="{6DC13204-4A5E-4AF2-344A-FA7613816A92}"/>
              </a:ext>
            </a:extLst>
          </p:cNvPr>
          <p:cNvSpPr/>
          <p:nvPr/>
        </p:nvSpPr>
        <p:spPr>
          <a:xfrm rot="18440805">
            <a:off x="5766011" y="2859570"/>
            <a:ext cx="322985" cy="324598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rgbClr val="0058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</p:spTree>
    <p:extLst>
      <p:ext uri="{BB962C8B-B14F-4D97-AF65-F5344CB8AC3E}">
        <p14:creationId xmlns:p14="http://schemas.microsoft.com/office/powerpoint/2010/main" val="222066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75FF374-4441-6A6E-9945-698A386F4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1140"/>
            <a:ext cx="8229600" cy="815789"/>
          </a:xfrm>
        </p:spPr>
        <p:txBody>
          <a:bodyPr anchor="ctr"/>
          <a:lstStyle/>
          <a:p>
            <a:r>
              <a:rPr lang="it-IT" dirty="0">
                <a:solidFill>
                  <a:srgbClr val="007239"/>
                </a:solidFill>
              </a:rPr>
              <a:t>La sinergia tra le Strategie e il PNRR – l’esempio di Bergamo, Sondrio, Brescia e Busto Arsizio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67D503-6271-9B01-B234-8BEFC6225178}"/>
              </a:ext>
            </a:extLst>
          </p:cNvPr>
          <p:cNvSpPr txBox="1"/>
          <p:nvPr/>
        </p:nvSpPr>
        <p:spPr>
          <a:xfrm>
            <a:off x="443508" y="994979"/>
            <a:ext cx="4114799" cy="1215717"/>
          </a:xfrm>
          <a:prstGeom prst="rect">
            <a:avLst/>
          </a:prstGeom>
          <a:solidFill>
            <a:srgbClr val="DEF0E5"/>
          </a:solidFill>
          <a:ln w="6350">
            <a:solidFill>
              <a:srgbClr val="E7F2EC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it-IT" sz="1100" b="1" dirty="0">
                <a:cs typeface="Calibri" panose="020F0502020204030204" pitchFamily="34" charset="0"/>
              </a:rPr>
              <a:t>In tutti e 14 i Comuni lombardi attuatori delle SUS e di interventi finanziati a valere sul PNRR sono presenti interventi sinergici.</a:t>
            </a:r>
          </a:p>
          <a:p>
            <a:pPr algn="just"/>
            <a:endParaRPr lang="it-IT" sz="600" dirty="0">
              <a:cs typeface="Calibri" panose="020F0502020204030204" pitchFamily="34" charset="0"/>
            </a:endParaRPr>
          </a:p>
          <a:p>
            <a:pPr algn="just"/>
            <a:r>
              <a:rPr lang="it-IT" sz="1100" dirty="0">
                <a:cs typeface="Calibri" panose="020F0502020204030204" pitchFamily="34" charset="0"/>
              </a:rPr>
              <a:t>In alcuni casi, la sinergia rilevata risulta particolarmente strategica ed evidenzia le modalità di pianificazione degli interventi consolidate a livello comunale.</a:t>
            </a:r>
          </a:p>
        </p:txBody>
      </p: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6DB412ED-B9F3-9178-4B79-866F91704B0A}"/>
              </a:ext>
            </a:extLst>
          </p:cNvPr>
          <p:cNvGrpSpPr/>
          <p:nvPr/>
        </p:nvGrpSpPr>
        <p:grpSpPr>
          <a:xfrm>
            <a:off x="4779128" y="873554"/>
            <a:ext cx="3909108" cy="3730840"/>
            <a:chOff x="4885976" y="308624"/>
            <a:chExt cx="4798719" cy="4671153"/>
          </a:xfrm>
        </p:grpSpPr>
        <p:pic>
          <p:nvPicPr>
            <p:cNvPr id="121" name="Picture 4">
              <a:extLst>
                <a:ext uri="{FF2B5EF4-FFF2-40B4-BE49-F238E27FC236}">
                  <a16:creationId xmlns:a16="http://schemas.microsoft.com/office/drawing/2014/main" id="{4E983E48-3593-34D6-970F-DD9D1B39E7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310" r="1375" b="4578"/>
            <a:stretch/>
          </p:blipFill>
          <p:spPr bwMode="auto">
            <a:xfrm>
              <a:off x="4903145" y="308624"/>
              <a:ext cx="4781550" cy="4671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E69CFFE4-DC56-E408-AB6D-6F5E0F896CC1}"/>
                </a:ext>
              </a:extLst>
            </p:cNvPr>
            <p:cNvGrpSpPr/>
            <p:nvPr/>
          </p:nvGrpSpPr>
          <p:grpSpPr>
            <a:xfrm>
              <a:off x="6793091" y="2266141"/>
              <a:ext cx="141837" cy="272447"/>
              <a:chOff x="6118642" y="1766893"/>
              <a:chExt cx="275421" cy="529043"/>
            </a:xfrm>
          </p:grpSpPr>
          <p:sp>
            <p:nvSpPr>
              <p:cNvPr id="174" name="Freeform 877">
                <a:extLst>
                  <a:ext uri="{FF2B5EF4-FFF2-40B4-BE49-F238E27FC236}">
                    <a16:creationId xmlns:a16="http://schemas.microsoft.com/office/drawing/2014/main" id="{EE5507F6-11E0-7CF9-28E4-1207A8E9EC02}"/>
                  </a:ext>
                </a:extLst>
              </p:cNvPr>
              <p:cNvSpPr/>
              <p:nvPr/>
            </p:nvSpPr>
            <p:spPr>
              <a:xfrm>
                <a:off x="6118642" y="1883980"/>
                <a:ext cx="173832" cy="411956"/>
              </a:xfrm>
              <a:custGeom>
                <a:avLst/>
                <a:gdLst>
                  <a:gd name="connsiteX0" fmla="*/ 119063 w 173832"/>
                  <a:gd name="connsiteY0" fmla="*/ 0 h 411956"/>
                  <a:gd name="connsiteX1" fmla="*/ 0 w 173832"/>
                  <a:gd name="connsiteY1" fmla="*/ 411956 h 411956"/>
                  <a:gd name="connsiteX2" fmla="*/ 173832 w 173832"/>
                  <a:gd name="connsiteY2" fmla="*/ 23812 h 411956"/>
                  <a:gd name="connsiteX3" fmla="*/ 119063 w 173832"/>
                  <a:gd name="connsiteY3" fmla="*/ 0 h 4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832" h="411956">
                    <a:moveTo>
                      <a:pt x="119063" y="0"/>
                    </a:moveTo>
                    <a:lnTo>
                      <a:pt x="0" y="411956"/>
                    </a:lnTo>
                    <a:lnTo>
                      <a:pt x="173832" y="23812"/>
                    </a:lnTo>
                    <a:lnTo>
                      <a:pt x="119063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642BA5E3-5A55-29B3-D577-BC6A66A9FEF3}"/>
                  </a:ext>
                </a:extLst>
              </p:cNvPr>
              <p:cNvSpPr/>
              <p:nvPr/>
            </p:nvSpPr>
            <p:spPr>
              <a:xfrm>
                <a:off x="6167439" y="1766893"/>
                <a:ext cx="226624" cy="226624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A95334AA-85A5-0C6F-6A1C-5CF152D5C445}"/>
                </a:ext>
              </a:extLst>
            </p:cNvPr>
            <p:cNvGrpSpPr/>
            <p:nvPr/>
          </p:nvGrpSpPr>
          <p:grpSpPr>
            <a:xfrm>
              <a:off x="7897938" y="2728425"/>
              <a:ext cx="141837" cy="272447"/>
              <a:chOff x="6118642" y="1766893"/>
              <a:chExt cx="275421" cy="529043"/>
            </a:xfrm>
          </p:grpSpPr>
          <p:sp>
            <p:nvSpPr>
              <p:cNvPr id="170" name="Freeform 877">
                <a:extLst>
                  <a:ext uri="{FF2B5EF4-FFF2-40B4-BE49-F238E27FC236}">
                    <a16:creationId xmlns:a16="http://schemas.microsoft.com/office/drawing/2014/main" id="{BDA9DCD8-68B0-170E-7252-5EBE7BBAFD83}"/>
                  </a:ext>
                </a:extLst>
              </p:cNvPr>
              <p:cNvSpPr/>
              <p:nvPr/>
            </p:nvSpPr>
            <p:spPr>
              <a:xfrm>
                <a:off x="6118642" y="1883980"/>
                <a:ext cx="173832" cy="411956"/>
              </a:xfrm>
              <a:custGeom>
                <a:avLst/>
                <a:gdLst>
                  <a:gd name="connsiteX0" fmla="*/ 119063 w 173832"/>
                  <a:gd name="connsiteY0" fmla="*/ 0 h 411956"/>
                  <a:gd name="connsiteX1" fmla="*/ 0 w 173832"/>
                  <a:gd name="connsiteY1" fmla="*/ 411956 h 411956"/>
                  <a:gd name="connsiteX2" fmla="*/ 173832 w 173832"/>
                  <a:gd name="connsiteY2" fmla="*/ 23812 h 411956"/>
                  <a:gd name="connsiteX3" fmla="*/ 119063 w 173832"/>
                  <a:gd name="connsiteY3" fmla="*/ 0 h 4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832" h="411956">
                    <a:moveTo>
                      <a:pt x="119063" y="0"/>
                    </a:moveTo>
                    <a:lnTo>
                      <a:pt x="0" y="411956"/>
                    </a:lnTo>
                    <a:lnTo>
                      <a:pt x="173832" y="23812"/>
                    </a:lnTo>
                    <a:lnTo>
                      <a:pt x="119063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5717643F-D8EE-19C6-FBC0-C1690372F591}"/>
                  </a:ext>
                </a:extLst>
              </p:cNvPr>
              <p:cNvSpPr/>
              <p:nvPr/>
            </p:nvSpPr>
            <p:spPr>
              <a:xfrm>
                <a:off x="6167439" y="1766893"/>
                <a:ext cx="226624" cy="226624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EBA24611-47A1-3923-CD3A-EA19C0DD8CF0}"/>
                </a:ext>
              </a:extLst>
            </p:cNvPr>
            <p:cNvSpPr txBox="1"/>
            <p:nvPr/>
          </p:nvSpPr>
          <p:spPr>
            <a:xfrm>
              <a:off x="7375380" y="2863276"/>
              <a:ext cx="10953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Brescia</a:t>
              </a:r>
            </a:p>
          </p:txBody>
        </p: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7BC36E86-4943-D2B9-0BA8-EDA90B444ACE}"/>
                </a:ext>
              </a:extLst>
            </p:cNvPr>
            <p:cNvGrpSpPr/>
            <p:nvPr/>
          </p:nvGrpSpPr>
          <p:grpSpPr>
            <a:xfrm>
              <a:off x="7084757" y="1061010"/>
              <a:ext cx="141837" cy="272447"/>
              <a:chOff x="6118642" y="1766893"/>
              <a:chExt cx="275421" cy="529043"/>
            </a:xfrm>
          </p:grpSpPr>
          <p:sp>
            <p:nvSpPr>
              <p:cNvPr id="154" name="Freeform 877">
                <a:extLst>
                  <a:ext uri="{FF2B5EF4-FFF2-40B4-BE49-F238E27FC236}">
                    <a16:creationId xmlns:a16="http://schemas.microsoft.com/office/drawing/2014/main" id="{D1B9B71E-D63B-8B46-ED5A-EB8A58DFFF86}"/>
                  </a:ext>
                </a:extLst>
              </p:cNvPr>
              <p:cNvSpPr/>
              <p:nvPr/>
            </p:nvSpPr>
            <p:spPr>
              <a:xfrm>
                <a:off x="6118642" y="1883980"/>
                <a:ext cx="173832" cy="411956"/>
              </a:xfrm>
              <a:custGeom>
                <a:avLst/>
                <a:gdLst>
                  <a:gd name="connsiteX0" fmla="*/ 119063 w 173832"/>
                  <a:gd name="connsiteY0" fmla="*/ 0 h 411956"/>
                  <a:gd name="connsiteX1" fmla="*/ 0 w 173832"/>
                  <a:gd name="connsiteY1" fmla="*/ 411956 h 411956"/>
                  <a:gd name="connsiteX2" fmla="*/ 173832 w 173832"/>
                  <a:gd name="connsiteY2" fmla="*/ 23812 h 411956"/>
                  <a:gd name="connsiteX3" fmla="*/ 119063 w 173832"/>
                  <a:gd name="connsiteY3" fmla="*/ 0 h 4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832" h="411956">
                    <a:moveTo>
                      <a:pt x="119063" y="0"/>
                    </a:moveTo>
                    <a:lnTo>
                      <a:pt x="0" y="411956"/>
                    </a:lnTo>
                    <a:lnTo>
                      <a:pt x="173832" y="23812"/>
                    </a:lnTo>
                    <a:lnTo>
                      <a:pt x="119063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738B4C00-F315-2446-5BA1-F2BF3DC761B4}"/>
                  </a:ext>
                </a:extLst>
              </p:cNvPr>
              <p:cNvSpPr/>
              <p:nvPr/>
            </p:nvSpPr>
            <p:spPr>
              <a:xfrm>
                <a:off x="6167439" y="1766893"/>
                <a:ext cx="226624" cy="226624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17E07C92-EA99-5A70-CCC4-0BA8AFC22466}"/>
                </a:ext>
              </a:extLst>
            </p:cNvPr>
            <p:cNvSpPr txBox="1"/>
            <p:nvPr/>
          </p:nvSpPr>
          <p:spPr>
            <a:xfrm>
              <a:off x="6562199" y="1214911"/>
              <a:ext cx="10953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Sondrio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9516080A-20DE-0CF2-170B-44D94B9B0105}"/>
                </a:ext>
              </a:extLst>
            </p:cNvPr>
            <p:cNvSpPr txBox="1"/>
            <p:nvPr/>
          </p:nvSpPr>
          <p:spPr>
            <a:xfrm>
              <a:off x="4885976" y="2061362"/>
              <a:ext cx="1528512" cy="346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Busto Arsizio</a:t>
              </a:r>
            </a:p>
          </p:txBody>
        </p: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FAE05421-9104-15DC-4D0C-FC1DBA6E7987}"/>
                </a:ext>
              </a:extLst>
            </p:cNvPr>
            <p:cNvGrpSpPr/>
            <p:nvPr/>
          </p:nvGrpSpPr>
          <p:grpSpPr>
            <a:xfrm>
              <a:off x="5425188" y="2360304"/>
              <a:ext cx="141837" cy="272447"/>
              <a:chOff x="6118642" y="1766893"/>
              <a:chExt cx="275421" cy="529043"/>
            </a:xfrm>
          </p:grpSpPr>
          <p:sp>
            <p:nvSpPr>
              <p:cNvPr id="152" name="Freeform 877">
                <a:extLst>
                  <a:ext uri="{FF2B5EF4-FFF2-40B4-BE49-F238E27FC236}">
                    <a16:creationId xmlns:a16="http://schemas.microsoft.com/office/drawing/2014/main" id="{55811F31-FDB2-0FA9-2F2E-B45E46D73302}"/>
                  </a:ext>
                </a:extLst>
              </p:cNvPr>
              <p:cNvSpPr/>
              <p:nvPr/>
            </p:nvSpPr>
            <p:spPr>
              <a:xfrm>
                <a:off x="6118642" y="1883980"/>
                <a:ext cx="173832" cy="411956"/>
              </a:xfrm>
              <a:custGeom>
                <a:avLst/>
                <a:gdLst>
                  <a:gd name="connsiteX0" fmla="*/ 119063 w 173832"/>
                  <a:gd name="connsiteY0" fmla="*/ 0 h 411956"/>
                  <a:gd name="connsiteX1" fmla="*/ 0 w 173832"/>
                  <a:gd name="connsiteY1" fmla="*/ 411956 h 411956"/>
                  <a:gd name="connsiteX2" fmla="*/ 173832 w 173832"/>
                  <a:gd name="connsiteY2" fmla="*/ 23812 h 411956"/>
                  <a:gd name="connsiteX3" fmla="*/ 119063 w 173832"/>
                  <a:gd name="connsiteY3" fmla="*/ 0 h 4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832" h="411956">
                    <a:moveTo>
                      <a:pt x="119063" y="0"/>
                    </a:moveTo>
                    <a:lnTo>
                      <a:pt x="0" y="411956"/>
                    </a:lnTo>
                    <a:lnTo>
                      <a:pt x="173832" y="23812"/>
                    </a:lnTo>
                    <a:lnTo>
                      <a:pt x="119063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74562C43-BBC9-6161-7560-64D510283E19}"/>
                  </a:ext>
                </a:extLst>
              </p:cNvPr>
              <p:cNvSpPr/>
              <p:nvPr/>
            </p:nvSpPr>
            <p:spPr>
              <a:xfrm>
                <a:off x="6167439" y="1766893"/>
                <a:ext cx="226624" cy="226624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9FDDB79A-1D2E-806D-6D15-893628B2A19F}"/>
                </a:ext>
              </a:extLst>
            </p:cNvPr>
            <p:cNvSpPr txBox="1"/>
            <p:nvPr/>
          </p:nvSpPr>
          <p:spPr>
            <a:xfrm>
              <a:off x="6537069" y="1946760"/>
              <a:ext cx="10953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Bergamo</a:t>
              </a:r>
            </a:p>
          </p:txBody>
        </p: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F22D4BAB-83C6-EF7D-D27C-3F08F5F905FC}"/>
              </a:ext>
            </a:extLst>
          </p:cNvPr>
          <p:cNvGrpSpPr/>
          <p:nvPr/>
        </p:nvGrpSpPr>
        <p:grpSpPr>
          <a:xfrm>
            <a:off x="443509" y="2263938"/>
            <a:ext cx="4114798" cy="2415577"/>
            <a:chOff x="443509" y="2263938"/>
            <a:chExt cx="4114798" cy="241557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0BF8ADE-8C2F-E36E-8B92-83A6A5B5F7DF}"/>
                </a:ext>
              </a:extLst>
            </p:cNvPr>
            <p:cNvSpPr txBox="1"/>
            <p:nvPr/>
          </p:nvSpPr>
          <p:spPr>
            <a:xfrm>
              <a:off x="443509" y="2263938"/>
              <a:ext cx="4114798" cy="261610"/>
            </a:xfrm>
            <a:prstGeom prst="rect">
              <a:avLst/>
            </a:prstGeom>
            <a:noFill/>
            <a:ln w="6350">
              <a:noFill/>
              <a:prstDash val="solid"/>
            </a:ln>
          </p:spPr>
          <p:txBody>
            <a:bodyPr wrap="square">
              <a:spAutoFit/>
            </a:bodyPr>
            <a:lstStyle/>
            <a:p>
              <a:pPr algn="just">
                <a:spcAft>
                  <a:spcPts val="450"/>
                </a:spcAft>
              </a:pPr>
              <a:r>
                <a:rPr lang="it-IT" sz="1100" dirty="0"/>
                <a:t>A titolo esemplificativo, si presentano: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CB8D7F6-EA28-7CF6-3D68-EB8F3026C199}"/>
                </a:ext>
              </a:extLst>
            </p:cNvPr>
            <p:cNvSpPr txBox="1"/>
            <p:nvPr/>
          </p:nvSpPr>
          <p:spPr>
            <a:xfrm>
              <a:off x="1115509" y="2516274"/>
              <a:ext cx="3442798" cy="430887"/>
            </a:xfrm>
            <a:prstGeom prst="rect">
              <a:avLst/>
            </a:prstGeom>
            <a:noFill/>
            <a:ln w="6350">
              <a:noFill/>
              <a:prstDash val="solid"/>
            </a:ln>
          </p:spPr>
          <p:txBody>
            <a:bodyPr wrap="square">
              <a:spAutoFit/>
            </a:bodyPr>
            <a:lstStyle/>
            <a:p>
              <a:pPr algn="just">
                <a:spcAft>
                  <a:spcPts val="450"/>
                </a:spcAft>
              </a:pPr>
              <a:r>
                <a:rPr lang="it-IT" sz="1100" b="1" dirty="0"/>
                <a:t>Bergamo:</a:t>
              </a:r>
              <a:r>
                <a:rPr lang="it-IT" sz="1100" dirty="0"/>
                <a:t> pianificazione sinergica degli interventi PNRR all’interno del territorio interessato dalle SUS</a:t>
              </a:r>
            </a:p>
          </p:txBody>
        </p:sp>
        <p:pic>
          <p:nvPicPr>
            <p:cNvPr id="87" name="Picture 86" descr="A map with a pin on it&#10;&#10;Description automatically generated">
              <a:extLst>
                <a:ext uri="{FF2B5EF4-FFF2-40B4-BE49-F238E27FC236}">
                  <a16:creationId xmlns:a16="http://schemas.microsoft.com/office/drawing/2014/main" id="{DE3BE862-6E8F-F735-AF24-06B1EC7BC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3248328"/>
              <a:ext cx="526966" cy="52696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C723421-B9B1-8952-1F10-88C54C282254}"/>
                </a:ext>
              </a:extLst>
            </p:cNvPr>
            <p:cNvSpPr txBox="1"/>
            <p:nvPr/>
          </p:nvSpPr>
          <p:spPr>
            <a:xfrm>
              <a:off x="1115509" y="2924448"/>
              <a:ext cx="3442798" cy="600164"/>
            </a:xfrm>
            <a:prstGeom prst="rect">
              <a:avLst/>
            </a:prstGeom>
            <a:noFill/>
            <a:ln w="6350">
              <a:noFill/>
              <a:prstDash val="solid"/>
            </a:ln>
          </p:spPr>
          <p:txBody>
            <a:bodyPr wrap="square">
              <a:spAutoFit/>
            </a:bodyPr>
            <a:lstStyle/>
            <a:p>
              <a:pPr algn="just">
                <a:spcAft>
                  <a:spcPts val="600"/>
                </a:spcAft>
              </a:pPr>
              <a:r>
                <a:rPr lang="it-IT" sz="1100" b="1" dirty="0"/>
                <a:t>Sondrio: </a:t>
              </a:r>
              <a:r>
                <a:rPr lang="it-IT" sz="1100" dirty="0"/>
                <a:t>pianificazione sinergica sotto il profilo funzionale degli interventi PNRR e degli interventi SUS</a:t>
              </a:r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BE5164D7-A3C7-CF46-A35C-528CB126CC75}"/>
                </a:ext>
              </a:extLst>
            </p:cNvPr>
            <p:cNvSpPr txBox="1"/>
            <p:nvPr/>
          </p:nvSpPr>
          <p:spPr>
            <a:xfrm>
              <a:off x="1115509" y="3501899"/>
              <a:ext cx="3442798" cy="600164"/>
            </a:xfrm>
            <a:prstGeom prst="rect">
              <a:avLst/>
            </a:prstGeom>
            <a:noFill/>
            <a:ln w="6350">
              <a:noFill/>
              <a:prstDash val="solid"/>
            </a:ln>
          </p:spPr>
          <p:txBody>
            <a:bodyPr wrap="square">
              <a:spAutoFit/>
            </a:bodyPr>
            <a:lstStyle/>
            <a:p>
              <a:pPr algn="just">
                <a:spcAft>
                  <a:spcPts val="600"/>
                </a:spcAft>
              </a:pPr>
              <a:r>
                <a:rPr lang="it-IT" sz="1100" b="1" dirty="0"/>
                <a:t>Brescia: </a:t>
              </a:r>
              <a:r>
                <a:rPr lang="it-IT" sz="1100" dirty="0"/>
                <a:t>pianificazione sinergica degli interventi PNRR all’interno del territorio interessato dalle SUS e in parte sotto il profilo funzionale.</a:t>
              </a: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5F022474-52D4-75D9-6405-FF35A9A44338}"/>
                </a:ext>
              </a:extLst>
            </p:cNvPr>
            <p:cNvSpPr txBox="1"/>
            <p:nvPr/>
          </p:nvSpPr>
          <p:spPr>
            <a:xfrm>
              <a:off x="1115509" y="4079351"/>
              <a:ext cx="3442798" cy="600164"/>
            </a:xfrm>
            <a:prstGeom prst="rect">
              <a:avLst/>
            </a:prstGeom>
            <a:noFill/>
            <a:ln w="6350">
              <a:noFill/>
              <a:prstDash val="solid"/>
            </a:ln>
          </p:spPr>
          <p:txBody>
            <a:bodyPr wrap="square">
              <a:spAutoFit/>
            </a:bodyPr>
            <a:lstStyle/>
            <a:p>
              <a:pPr algn="just">
                <a:spcAft>
                  <a:spcPts val="600"/>
                </a:spcAft>
              </a:pPr>
              <a:r>
                <a:rPr lang="it-IT" sz="1100" b="1" dirty="0"/>
                <a:t>Busto Arsizio:</a:t>
              </a:r>
              <a:r>
                <a:rPr lang="it-IT" sz="1100" dirty="0"/>
                <a:t> pianificazione sinergica sotto il profilo funzionale degli interventi PNRR e degli interventi SUS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2116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A156CE9-B8F6-059D-BBFB-6044CB58A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it-IT">
                <a:solidFill>
                  <a:srgbClr val="007239"/>
                </a:solidFill>
              </a:rPr>
              <a:t> Comune di Bergamo - Sinergia delle SUS con gli interventi del PNRR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BFAA2E-82FB-4792-C102-DB6DAD7D7586}"/>
              </a:ext>
            </a:extLst>
          </p:cNvPr>
          <p:cNvSpPr txBox="1"/>
          <p:nvPr/>
        </p:nvSpPr>
        <p:spPr>
          <a:xfrm>
            <a:off x="588600" y="581533"/>
            <a:ext cx="7966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cs typeface="Calibri" panose="020F0502020204030204" pitchFamily="34" charset="0"/>
              </a:rPr>
              <a:t>Con la </a:t>
            </a:r>
            <a:r>
              <a:rPr lang="it-IT" sz="1100" b="1" dirty="0">
                <a:cs typeface="Calibri" panose="020F0502020204030204" pitchFamily="34" charset="0"/>
              </a:rPr>
              <a:t>Strategia «SPAZI_ARE (SPAZI Aperti, Resilienti e Educativi)»</a:t>
            </a:r>
            <a:r>
              <a:rPr lang="it-IT" sz="1100" dirty="0">
                <a:cs typeface="Calibri" panose="020F0502020204030204" pitchFamily="34" charset="0"/>
              </a:rPr>
              <a:t>, il Comune di </a:t>
            </a:r>
            <a:r>
              <a:rPr lang="it-IT" sz="1100" b="1" dirty="0">
                <a:cs typeface="Calibri" panose="020F0502020204030204" pitchFamily="34" charset="0"/>
              </a:rPr>
              <a:t>Bergamo </a:t>
            </a:r>
            <a:r>
              <a:rPr lang="it-IT" sz="1100" dirty="0">
                <a:cs typeface="Calibri" panose="020F0502020204030204" pitchFamily="34" charset="0"/>
              </a:rPr>
              <a:t>prevede interventi di sviluppo urbano che interessano principalmente tre quartieri, con la finalità di </a:t>
            </a:r>
            <a:r>
              <a:rPr lang="it-IT" sz="1100" b="1" dirty="0">
                <a:cs typeface="Calibri" panose="020F0502020204030204" pitchFamily="34" charset="0"/>
              </a:rPr>
              <a:t>incrementare le connessioni fisiche e socio culturali, </a:t>
            </a:r>
            <a:r>
              <a:rPr lang="it-IT" sz="1100" dirty="0">
                <a:cs typeface="Calibri" panose="020F0502020204030204" pitchFamily="34" charset="0"/>
              </a:rPr>
              <a:t>e </a:t>
            </a:r>
            <a:r>
              <a:rPr lang="it-IT" sz="1100" b="1" dirty="0">
                <a:cs typeface="Calibri" panose="020F0502020204030204" pitchFamily="34" charset="0"/>
              </a:rPr>
              <a:t>sviluppare un modello sostenibile di welfare urbano</a:t>
            </a:r>
            <a:r>
              <a:rPr lang="it-IT" sz="1100" dirty="0">
                <a:cs typeface="Calibri" panose="020F0502020204030204" pitchFamily="34" charset="0"/>
              </a:rPr>
              <a:t>.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E4DF683-28DB-7634-AD0D-BF3B86101D34}"/>
              </a:ext>
            </a:extLst>
          </p:cNvPr>
          <p:cNvGrpSpPr/>
          <p:nvPr/>
        </p:nvGrpSpPr>
        <p:grpSpPr>
          <a:xfrm>
            <a:off x="2416982" y="3545462"/>
            <a:ext cx="4141308" cy="1000274"/>
            <a:chOff x="525476" y="3592235"/>
            <a:chExt cx="4141308" cy="1000274"/>
          </a:xfrm>
        </p:grpSpPr>
        <p:sp>
          <p:nvSpPr>
            <p:cNvPr id="26" name="CasellaDiTesto 30">
              <a:extLst>
                <a:ext uri="{FF2B5EF4-FFF2-40B4-BE49-F238E27FC236}">
                  <a16:creationId xmlns:a16="http://schemas.microsoft.com/office/drawing/2014/main" id="{132730D3-74D4-6614-553D-EF802B28D509}"/>
                </a:ext>
              </a:extLst>
            </p:cNvPr>
            <p:cNvSpPr txBox="1"/>
            <p:nvPr/>
          </p:nvSpPr>
          <p:spPr>
            <a:xfrm>
              <a:off x="1369184" y="3592235"/>
              <a:ext cx="3297600" cy="1000274"/>
            </a:xfrm>
            <a:prstGeom prst="rect">
              <a:avLst/>
            </a:prstGeom>
            <a:solidFill>
              <a:srgbClr val="007836"/>
            </a:solidFill>
            <a:ln>
              <a:solidFill>
                <a:srgbClr val="00783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kumimoji="0" sz="1600" b="1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dirty="0">
                  <a:cs typeface="Calibri" panose="020F0502020204030204" pitchFamily="34" charset="0"/>
                </a:rPr>
                <a:t>IMPORTO TOTALE SUS: 31,64 M€ di cui:</a:t>
              </a:r>
            </a:p>
            <a:p>
              <a:pPr marL="285750" marR="0" lvl="0" indent="-28575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100" dirty="0">
                  <a:cs typeface="Calibri" panose="020F0502020204030204" pitchFamily="34" charset="0"/>
                </a:rPr>
                <a:t>FSE+: 3,67 M€</a:t>
              </a:r>
            </a:p>
            <a:p>
              <a:pPr marL="285750" marR="0" lvl="0" indent="-28575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100" dirty="0">
                  <a:cs typeface="Calibri" panose="020F0502020204030204" pitchFamily="34" charset="0"/>
                </a:rPr>
                <a:t>FESR: 11,63 M€</a:t>
              </a:r>
            </a:p>
            <a:p>
              <a:pPr marL="285750" marR="0" lvl="0" indent="-28575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100" dirty="0">
                  <a:cs typeface="Calibri" panose="020F0502020204030204" pitchFamily="34" charset="0"/>
                </a:rPr>
                <a:t>FSC: 0,58 M€ </a:t>
              </a:r>
            </a:p>
          </p:txBody>
        </p:sp>
        <p:pic>
          <p:nvPicPr>
            <p:cNvPr id="27" name="Graphic 26" descr="Back outline">
              <a:extLst>
                <a:ext uri="{FF2B5EF4-FFF2-40B4-BE49-F238E27FC236}">
                  <a16:creationId xmlns:a16="http://schemas.microsoft.com/office/drawing/2014/main" id="{8671CD08-2783-145C-9270-6D97AFBAC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525476" y="3592883"/>
              <a:ext cx="540000" cy="54000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04291EE-34E6-150F-C060-BA316C42209C}"/>
              </a:ext>
            </a:extLst>
          </p:cNvPr>
          <p:cNvGrpSpPr/>
          <p:nvPr/>
        </p:nvGrpSpPr>
        <p:grpSpPr>
          <a:xfrm>
            <a:off x="810000" y="1365188"/>
            <a:ext cx="7524000" cy="2053292"/>
            <a:chOff x="810000" y="1432924"/>
            <a:chExt cx="7524000" cy="205329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97B467D-38BE-AD58-F900-2AA55A3856F1}"/>
                </a:ext>
              </a:extLst>
            </p:cNvPr>
            <p:cNvSpPr/>
            <p:nvPr/>
          </p:nvSpPr>
          <p:spPr>
            <a:xfrm>
              <a:off x="810000" y="1432924"/>
              <a:ext cx="7524000" cy="20532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239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295D3C2-B244-E8E8-E44B-9EA73687689B}"/>
                </a:ext>
              </a:extLst>
            </p:cNvPr>
            <p:cNvGrpSpPr/>
            <p:nvPr/>
          </p:nvGrpSpPr>
          <p:grpSpPr>
            <a:xfrm>
              <a:off x="1080255" y="2004751"/>
              <a:ext cx="6653783" cy="332329"/>
              <a:chOff x="737850" y="3127408"/>
              <a:chExt cx="10695175" cy="468000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AC4AB45C-C176-3D44-83FA-4A8F20BDC102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7850" y="3127408"/>
                <a:ext cx="520792" cy="468000"/>
              </a:xfrm>
              <a:prstGeom prst="rect">
                <a:avLst/>
              </a:prstGeom>
            </p:spPr>
          </p:pic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9CC6C0A-78B1-25B8-126F-47D18765B8CF}"/>
                  </a:ext>
                </a:extLst>
              </p:cNvPr>
              <p:cNvSpPr txBox="1"/>
              <p:nvPr/>
            </p:nvSpPr>
            <p:spPr>
              <a:xfrm>
                <a:off x="1605025" y="3166370"/>
                <a:ext cx="9828000" cy="368410"/>
              </a:xfrm>
              <a:prstGeom prst="rect">
                <a:avLst/>
              </a:prstGeom>
              <a:noFill/>
              <a:ln w="6350">
                <a:noFill/>
                <a:prstDash val="solid"/>
              </a:ln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it-IT" sz="1100">
                    <a:cs typeface="Calibri" panose="020F0502020204030204" pitchFamily="34" charset="0"/>
                  </a:rPr>
                  <a:t>Prevedere nuovi servizi </a:t>
                </a:r>
                <a:r>
                  <a:rPr lang="it-IT" sz="1100" b="1">
                    <a:cs typeface="Calibri" panose="020F0502020204030204" pitchFamily="34" charset="0"/>
                  </a:rPr>
                  <a:t>di co-housing sociale e di abitare condiviso</a:t>
                </a:r>
                <a:r>
                  <a:rPr lang="it-IT" sz="1100">
                    <a:cs typeface="Calibri" panose="020F0502020204030204" pitchFamily="34" charset="0"/>
                  </a:rPr>
                  <a:t>;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CBA7F85-F93A-0C1D-10AD-8A3CD5B3FA60}"/>
                </a:ext>
              </a:extLst>
            </p:cNvPr>
            <p:cNvGrpSpPr/>
            <p:nvPr/>
          </p:nvGrpSpPr>
          <p:grpSpPr>
            <a:xfrm>
              <a:off x="1080425" y="2332579"/>
              <a:ext cx="6653613" cy="332331"/>
              <a:chOff x="738123" y="3586744"/>
              <a:chExt cx="10694902" cy="468002"/>
            </a:xfrm>
          </p:grpSpPr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A5266B53-377E-7440-CE88-5078D61EE887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8123" y="3586744"/>
                <a:ext cx="520792" cy="468002"/>
              </a:xfrm>
              <a:prstGeom prst="rect">
                <a:avLst/>
              </a:prstGeom>
            </p:spPr>
          </p:pic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01E5178-F88C-B34A-492A-37B9263B3093}"/>
                  </a:ext>
                </a:extLst>
              </p:cNvPr>
              <p:cNvSpPr txBox="1"/>
              <p:nvPr/>
            </p:nvSpPr>
            <p:spPr>
              <a:xfrm>
                <a:off x="1605024" y="3625704"/>
                <a:ext cx="9828001" cy="390081"/>
              </a:xfrm>
              <a:prstGeom prst="rect">
                <a:avLst/>
              </a:prstGeom>
              <a:noFill/>
              <a:ln w="6350">
                <a:noFill/>
                <a:prstDash val="solid"/>
              </a:ln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it-IT" sz="1150">
                    <a:cs typeface="Calibri" panose="020F0502020204030204" pitchFamily="34" charset="0"/>
                  </a:rPr>
                  <a:t>Implementare </a:t>
                </a:r>
                <a:r>
                  <a:rPr lang="it-IT" sz="1150" b="1">
                    <a:cs typeface="Calibri" panose="020F0502020204030204" pitchFamily="34" charset="0"/>
                  </a:rPr>
                  <a:t>le dotazioni di aree verdi</a:t>
                </a:r>
                <a:r>
                  <a:rPr lang="it-IT" sz="1150">
                    <a:cs typeface="Calibri" panose="020F0502020204030204" pitchFamily="34" charset="0"/>
                  </a:rPr>
                  <a:t>;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15659E2-A512-8B29-E3EF-C1E39D2E8AEF}"/>
                </a:ext>
              </a:extLst>
            </p:cNvPr>
            <p:cNvGrpSpPr/>
            <p:nvPr/>
          </p:nvGrpSpPr>
          <p:grpSpPr>
            <a:xfrm>
              <a:off x="1080425" y="2660409"/>
              <a:ext cx="6653613" cy="332330"/>
              <a:chOff x="738123" y="4080627"/>
              <a:chExt cx="10694902" cy="468001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29A23C6F-D3CB-C228-D8FE-7BB676B3516F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8123" y="4080627"/>
                <a:ext cx="520792" cy="468001"/>
              </a:xfrm>
              <a:prstGeom prst="rect">
                <a:avLst/>
              </a:prstGeom>
            </p:spPr>
          </p:pic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11885AE-314E-C555-5655-724962D9EB03}"/>
                  </a:ext>
                </a:extLst>
              </p:cNvPr>
              <p:cNvSpPr txBox="1"/>
              <p:nvPr/>
            </p:nvSpPr>
            <p:spPr>
              <a:xfrm>
                <a:off x="1605025" y="4119587"/>
                <a:ext cx="9828000" cy="379245"/>
              </a:xfrm>
              <a:prstGeom prst="rect">
                <a:avLst/>
              </a:prstGeom>
              <a:noFill/>
              <a:ln w="6350">
                <a:noFill/>
                <a:prstDash val="solid"/>
              </a:ln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it-IT" sz="1100">
                    <a:cs typeface="Calibri" panose="020F0502020204030204" pitchFamily="34" charset="0"/>
                  </a:rPr>
                  <a:t>Incentivare </a:t>
                </a:r>
                <a:r>
                  <a:rPr lang="it-IT" sz="1100" b="1">
                    <a:cs typeface="Calibri" panose="020F0502020204030204" pitchFamily="34" charset="0"/>
                  </a:rPr>
                  <a:t>la mobilità sostenibile</a:t>
                </a:r>
                <a:r>
                  <a:rPr lang="it-IT" sz="1100">
                    <a:cs typeface="Calibri" panose="020F0502020204030204" pitchFamily="34" charset="0"/>
                  </a:rPr>
                  <a:t>, </a:t>
                </a:r>
                <a:r>
                  <a:rPr lang="it-IT" sz="1100" b="1">
                    <a:cs typeface="Calibri" panose="020F0502020204030204" pitchFamily="34" charset="0"/>
                  </a:rPr>
                  <a:t>la sostenibilità ambientale </a:t>
                </a:r>
                <a:r>
                  <a:rPr lang="it-IT" sz="1100">
                    <a:cs typeface="Calibri" panose="020F0502020204030204" pitchFamily="34" charset="0"/>
                  </a:rPr>
                  <a:t>e </a:t>
                </a:r>
                <a:r>
                  <a:rPr lang="it-IT" sz="1100" b="1">
                    <a:cs typeface="Calibri" panose="020F0502020204030204" pitchFamily="34" charset="0"/>
                  </a:rPr>
                  <a:t>l’inclusione sociale</a:t>
                </a:r>
                <a:r>
                  <a:rPr lang="it-IT" sz="1100">
                    <a:cs typeface="Calibri" panose="020F0502020204030204" pitchFamily="34" charset="0"/>
                  </a:rPr>
                  <a:t>;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DD7417D-E618-C111-2A1A-15DBA7BF13C9}"/>
                </a:ext>
              </a:extLst>
            </p:cNvPr>
            <p:cNvGrpSpPr/>
            <p:nvPr/>
          </p:nvGrpSpPr>
          <p:grpSpPr>
            <a:xfrm>
              <a:off x="1080425" y="2988238"/>
              <a:ext cx="6983318" cy="430887"/>
              <a:chOff x="738123" y="4588253"/>
              <a:chExt cx="11224865" cy="606793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C936AFA2-4693-13C0-F16D-B1153B67BD48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8123" y="4679321"/>
                <a:ext cx="520792" cy="467998"/>
              </a:xfrm>
              <a:prstGeom prst="rect">
                <a:avLst/>
              </a:prstGeom>
            </p:spPr>
          </p:pic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B498275-BAB3-893D-770D-E0123F90B29F}"/>
                  </a:ext>
                </a:extLst>
              </p:cNvPr>
              <p:cNvSpPr txBox="1"/>
              <p:nvPr/>
            </p:nvSpPr>
            <p:spPr>
              <a:xfrm>
                <a:off x="1605017" y="4588253"/>
                <a:ext cx="10357971" cy="606793"/>
              </a:xfrm>
              <a:prstGeom prst="rect">
                <a:avLst/>
              </a:prstGeom>
              <a:noFill/>
              <a:ln w="6350">
                <a:noFill/>
                <a:prstDash val="solid"/>
              </a:ln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it-IT" sz="1100">
                    <a:cs typeface="Calibri" panose="020F0502020204030204" pitchFamily="34" charset="0"/>
                  </a:rPr>
                  <a:t>Migliorare le condizioni di vita delle popolazioni locali </a:t>
                </a:r>
                <a:r>
                  <a:rPr lang="it-IT" sz="1100" b="1">
                    <a:cs typeface="Calibri" panose="020F0502020204030204" pitchFamily="34" charset="0"/>
                  </a:rPr>
                  <a:t>riqualificando gli assetti spaziali </a:t>
                </a:r>
                <a:r>
                  <a:rPr lang="it-IT" sz="1100">
                    <a:cs typeface="Calibri" panose="020F0502020204030204" pitchFamily="34" charset="0"/>
                  </a:rPr>
                  <a:t>che caratterizzano il paesaggio urbano.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6022039-45F0-846D-D8CE-6E8068F3EC99}"/>
                </a:ext>
              </a:extLst>
            </p:cNvPr>
            <p:cNvGrpSpPr/>
            <p:nvPr/>
          </p:nvGrpSpPr>
          <p:grpSpPr>
            <a:xfrm>
              <a:off x="1080257" y="1547585"/>
              <a:ext cx="6947490" cy="430887"/>
              <a:chOff x="737853" y="1925805"/>
              <a:chExt cx="11167275" cy="606793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9289B6DA-147A-6832-2308-C0AEB96CBF03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7853" y="2016874"/>
                <a:ext cx="520792" cy="467999"/>
              </a:xfrm>
              <a:prstGeom prst="rect">
                <a:avLst/>
              </a:prstGeom>
            </p:spPr>
          </p:pic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6D2D9C-A883-E8D3-1269-8E6B2B949867}"/>
                  </a:ext>
                </a:extLst>
              </p:cNvPr>
              <p:cNvSpPr txBox="1"/>
              <p:nvPr/>
            </p:nvSpPr>
            <p:spPr>
              <a:xfrm>
                <a:off x="1605025" y="1925805"/>
                <a:ext cx="10300103" cy="606793"/>
              </a:xfrm>
              <a:prstGeom prst="rect">
                <a:avLst/>
              </a:prstGeom>
              <a:noFill/>
              <a:ln w="6350">
                <a:noFill/>
                <a:prstDash val="solid"/>
              </a:ln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it-IT" sz="1100" b="1">
                    <a:cs typeface="Calibri" panose="020F0502020204030204" pitchFamily="34" charset="0"/>
                  </a:rPr>
                  <a:t>Rifunzionalizzare l’area </a:t>
                </a:r>
                <a:r>
                  <a:rPr lang="it-IT" sz="1100">
                    <a:cs typeface="Calibri" panose="020F0502020204030204" pitchFamily="34" charset="0"/>
                  </a:rPr>
                  <a:t>recuperando edifici dismessi o non utilizzati, e riqualificare i servizi scolastici;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7653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345AED81-B808-D821-BABF-BFFA03E07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05" y="1201576"/>
            <a:ext cx="3330266" cy="26521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BFAA2E-82FB-4792-C102-DB6DAD7D7586}"/>
              </a:ext>
            </a:extLst>
          </p:cNvPr>
          <p:cNvSpPr txBox="1"/>
          <p:nvPr/>
        </p:nvSpPr>
        <p:spPr>
          <a:xfrm>
            <a:off x="460041" y="585894"/>
            <a:ext cx="822263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100" dirty="0"/>
              <a:t>Degli </a:t>
            </a:r>
            <a:r>
              <a:rPr lang="it-IT" sz="1100" b="1" dirty="0"/>
              <a:t>85 interventi PNRR previsti nel Comune</a:t>
            </a:r>
            <a:r>
              <a:rPr lang="it-IT" sz="1100" dirty="0"/>
              <a:t>, la mappa riporta gli </a:t>
            </a:r>
            <a:r>
              <a:rPr lang="it-IT" sz="1100" b="1" dirty="0"/>
              <a:t>interventi</a:t>
            </a:r>
            <a:r>
              <a:rPr lang="it-IT" sz="1100" dirty="0"/>
              <a:t> che sono considerati «</a:t>
            </a:r>
            <a:r>
              <a:rPr lang="it-IT" sz="1100" b="1" dirty="0"/>
              <a:t>sinergici</a:t>
            </a:r>
            <a:r>
              <a:rPr lang="it-IT" sz="1100" dirty="0"/>
              <a:t>» (5) in quanto evidenziano una</a:t>
            </a:r>
            <a:r>
              <a:rPr lang="it-IT" sz="1100" b="1" dirty="0"/>
              <a:t> pianificazione sinergica degli interventi all’interno del territorio interessato dalla SUS, </a:t>
            </a:r>
            <a:r>
              <a:rPr lang="it-IT" sz="1100" dirty="0"/>
              <a:t>finalizzata all’utilizzo complementare delle risorse.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C3D7EF3-1DF4-22E1-8F83-30F89D647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it-IT">
                <a:solidFill>
                  <a:srgbClr val="007239"/>
                </a:solidFill>
              </a:rPr>
              <a:t> Comune di Bergamo - Sinergia delle SUS con gli interventi del PNRR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3466C15-C41D-C9AF-C68A-F83E63F6176B}"/>
              </a:ext>
            </a:extLst>
          </p:cNvPr>
          <p:cNvGrpSpPr/>
          <p:nvPr/>
        </p:nvGrpSpPr>
        <p:grpSpPr>
          <a:xfrm>
            <a:off x="627422" y="4183458"/>
            <a:ext cx="1893002" cy="215444"/>
            <a:chOff x="627422" y="4259658"/>
            <a:chExt cx="1893002" cy="21544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7CE190D-D309-B73B-7246-88386C43E929}"/>
                </a:ext>
              </a:extLst>
            </p:cNvPr>
            <p:cNvSpPr/>
            <p:nvPr/>
          </p:nvSpPr>
          <p:spPr>
            <a:xfrm>
              <a:off x="627422" y="4312589"/>
              <a:ext cx="108000" cy="108000"/>
            </a:xfrm>
            <a:prstGeom prst="ellipse">
              <a:avLst/>
            </a:prstGeom>
            <a:solidFill>
              <a:srgbClr val="097138"/>
            </a:solidFill>
            <a:ln>
              <a:solidFill>
                <a:srgbClr val="09713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1C46223-D159-99CB-ACEF-C46DA9EF5BD7}"/>
                </a:ext>
              </a:extLst>
            </p:cNvPr>
            <p:cNvSpPr txBox="1"/>
            <p:nvPr/>
          </p:nvSpPr>
          <p:spPr>
            <a:xfrm>
              <a:off x="790558" y="4259658"/>
              <a:ext cx="172986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800" b="1"/>
                <a:t>Interventi PNRR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FB69D4E-7E0D-A269-1E1D-28405EFA11C0}"/>
              </a:ext>
            </a:extLst>
          </p:cNvPr>
          <p:cNvGrpSpPr/>
          <p:nvPr/>
        </p:nvGrpSpPr>
        <p:grpSpPr>
          <a:xfrm>
            <a:off x="3851858" y="3799170"/>
            <a:ext cx="3938013" cy="540000"/>
            <a:chOff x="7142870" y="5213789"/>
            <a:chExt cx="3938013" cy="540000"/>
          </a:xfrm>
        </p:grpSpPr>
        <p:sp>
          <p:nvSpPr>
            <p:cNvPr id="20" name="CasellaDiTesto 30">
              <a:extLst>
                <a:ext uri="{FF2B5EF4-FFF2-40B4-BE49-F238E27FC236}">
                  <a16:creationId xmlns:a16="http://schemas.microsoft.com/office/drawing/2014/main" id="{D6093A25-0410-B569-34B0-367EE749B6BA}"/>
                </a:ext>
              </a:extLst>
            </p:cNvPr>
            <p:cNvSpPr txBox="1"/>
            <p:nvPr/>
          </p:nvSpPr>
          <p:spPr>
            <a:xfrm>
              <a:off x="7781747" y="5268346"/>
              <a:ext cx="3299136" cy="430887"/>
            </a:xfrm>
            <a:prstGeom prst="rect">
              <a:avLst/>
            </a:prstGeom>
            <a:solidFill>
              <a:srgbClr val="007836"/>
            </a:solidFill>
            <a:ln>
              <a:solidFill>
                <a:srgbClr val="00783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>
              <a:defPPr>
                <a:defRPr lang="it-IT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kumimoji="0" sz="1600" b="1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defRPr>
              </a:lvl1pPr>
            </a:lstStyle>
            <a:p>
              <a:pPr>
                <a:spcAft>
                  <a:spcPts val="0"/>
                </a:spcAft>
              </a:pPr>
              <a:r>
                <a:rPr lang="en-US" sz="1100">
                  <a:cs typeface="Calibri" panose="020F0502020204030204" pitchFamily="34" charset="0"/>
                </a:rPr>
                <a:t>IMPORTO TOTALE DEI 5 INTERVENTI SINERGICI:  5,32 M€</a:t>
              </a:r>
            </a:p>
          </p:txBody>
        </p:sp>
        <p:pic>
          <p:nvPicPr>
            <p:cNvPr id="21" name="Graphic 20" descr="Back outline">
              <a:extLst>
                <a:ext uri="{FF2B5EF4-FFF2-40B4-BE49-F238E27FC236}">
                  <a16:creationId xmlns:a16="http://schemas.microsoft.com/office/drawing/2014/main" id="{D1B46586-4557-DE4A-5A20-CBDFAE4CE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7142870" y="5213789"/>
              <a:ext cx="540000" cy="540000"/>
            </a:xfrm>
            <a:prstGeom prst="rect">
              <a:avLst/>
            </a:prstGeom>
          </p:spPr>
        </p:pic>
      </p:grp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C9E104D7-1795-79C5-B56A-950DC18E4B21}"/>
              </a:ext>
            </a:extLst>
          </p:cNvPr>
          <p:cNvCxnSpPr>
            <a:cxnSpLocks/>
          </p:cNvCxnSpPr>
          <p:nvPr/>
        </p:nvCxnSpPr>
        <p:spPr>
          <a:xfrm rot="10800000">
            <a:off x="1074421" y="1741475"/>
            <a:ext cx="2740359" cy="1"/>
          </a:xfrm>
          <a:prstGeom prst="bentConnector3">
            <a:avLst/>
          </a:prstGeom>
          <a:ln w="19050">
            <a:solidFill>
              <a:srgbClr val="0078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8A1B327F-E63E-4762-969E-096DB7D13FBF}"/>
              </a:ext>
            </a:extLst>
          </p:cNvPr>
          <p:cNvCxnSpPr>
            <a:cxnSpLocks/>
          </p:cNvCxnSpPr>
          <p:nvPr/>
        </p:nvCxnSpPr>
        <p:spPr>
          <a:xfrm rot="10800000" flipV="1">
            <a:off x="2279905" y="2215892"/>
            <a:ext cx="1534879" cy="640228"/>
          </a:xfrm>
          <a:prstGeom prst="bentConnector3">
            <a:avLst>
              <a:gd name="adj1" fmla="val 50000"/>
            </a:avLst>
          </a:prstGeom>
          <a:ln w="19050">
            <a:solidFill>
              <a:srgbClr val="0078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B5412BA-3D9C-E0E3-0AB3-05B19010D840}"/>
              </a:ext>
            </a:extLst>
          </p:cNvPr>
          <p:cNvCxnSpPr>
            <a:cxnSpLocks/>
          </p:cNvCxnSpPr>
          <p:nvPr/>
        </p:nvCxnSpPr>
        <p:spPr>
          <a:xfrm flipH="1">
            <a:off x="2811780" y="2161264"/>
            <a:ext cx="1002997" cy="0"/>
          </a:xfrm>
          <a:prstGeom prst="straightConnector1">
            <a:avLst/>
          </a:prstGeom>
          <a:ln w="19050">
            <a:solidFill>
              <a:srgbClr val="0078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789E857D-E332-8000-2847-5808A924216F}"/>
              </a:ext>
            </a:extLst>
          </p:cNvPr>
          <p:cNvCxnSpPr>
            <a:cxnSpLocks/>
          </p:cNvCxnSpPr>
          <p:nvPr/>
        </p:nvCxnSpPr>
        <p:spPr>
          <a:xfrm rot="10800000" flipV="1">
            <a:off x="2596897" y="2978841"/>
            <a:ext cx="1217887" cy="141100"/>
          </a:xfrm>
          <a:prstGeom prst="bentConnector3">
            <a:avLst>
              <a:gd name="adj1" fmla="val 50000"/>
            </a:avLst>
          </a:prstGeom>
          <a:ln w="19050">
            <a:solidFill>
              <a:srgbClr val="0078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2FC87630-6195-A39D-CE43-4F3D85FF6CF0}"/>
              </a:ext>
            </a:extLst>
          </p:cNvPr>
          <p:cNvCxnSpPr>
            <a:cxnSpLocks/>
          </p:cNvCxnSpPr>
          <p:nvPr/>
        </p:nvCxnSpPr>
        <p:spPr>
          <a:xfrm rot="10800000">
            <a:off x="2919984" y="3218689"/>
            <a:ext cx="913102" cy="210799"/>
          </a:xfrm>
          <a:prstGeom prst="bentConnector3">
            <a:avLst>
              <a:gd name="adj1" fmla="val 50000"/>
            </a:avLst>
          </a:prstGeom>
          <a:ln w="19050">
            <a:solidFill>
              <a:srgbClr val="0078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6816555-5745-D640-3385-41011C4E2181}"/>
              </a:ext>
            </a:extLst>
          </p:cNvPr>
          <p:cNvSpPr txBox="1"/>
          <p:nvPr/>
        </p:nvSpPr>
        <p:spPr>
          <a:xfrm>
            <a:off x="3743389" y="1064421"/>
            <a:ext cx="4939282" cy="250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400"/>
              </a:lnSpc>
              <a:spcAft>
                <a:spcPts val="600"/>
              </a:spcAft>
            </a:pPr>
            <a:r>
              <a:rPr lang="it-IT" sz="1100"/>
              <a:t>Sono stati rilevati </a:t>
            </a:r>
            <a:r>
              <a:rPr lang="it-IT" sz="1100" b="1"/>
              <a:t>5 interventi infrastrutturali </a:t>
            </a:r>
            <a:r>
              <a:rPr lang="it-IT" sz="1100"/>
              <a:t>di vario tipo, nello specifico:</a:t>
            </a:r>
            <a:endParaRPr lang="it-IT" sz="1100" b="1"/>
          </a:p>
          <a:p>
            <a:pPr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100" b="1"/>
              <a:t>1 </a:t>
            </a:r>
            <a:r>
              <a:rPr lang="it-IT" sz="1100"/>
              <a:t>intervento rivolto all’</a:t>
            </a:r>
            <a:r>
              <a:rPr lang="it-IT" sz="1100" b="1"/>
              <a:t>edilizia scolastica</a:t>
            </a:r>
          </a:p>
          <a:p>
            <a:pPr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100" b="1"/>
              <a:t>2 </a:t>
            </a:r>
            <a:r>
              <a:rPr lang="it-IT" sz="1100"/>
              <a:t>interventi relativi alla </a:t>
            </a:r>
            <a:r>
              <a:rPr lang="it-IT" sz="1100" b="1"/>
              <a:t>riqualificazione di impianti sportivi </a:t>
            </a:r>
            <a:r>
              <a:rPr lang="it-IT" sz="1100"/>
              <a:t>per l’attività sportiva outdoor</a:t>
            </a:r>
          </a:p>
          <a:p>
            <a:pPr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100" b="1"/>
              <a:t>1</a:t>
            </a:r>
            <a:r>
              <a:rPr lang="it-IT" sz="1100"/>
              <a:t> intervento relativo alla </a:t>
            </a:r>
            <a:r>
              <a:rPr lang="it-IT" sz="1100" b="1"/>
              <a:t>mobilità dolce </a:t>
            </a:r>
          </a:p>
          <a:p>
            <a:pPr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100" b="1"/>
              <a:t>1 </a:t>
            </a:r>
            <a:r>
              <a:rPr lang="it-IT" sz="1100"/>
              <a:t>intervento rivolto alla </a:t>
            </a:r>
            <a:r>
              <a:rPr lang="it-IT" sz="1100" b="1"/>
              <a:t>realizzazione di una Casa della Comunità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EE4FCF3-CC0D-D565-EB39-F7ECA60A74CE}"/>
              </a:ext>
            </a:extLst>
          </p:cNvPr>
          <p:cNvGrpSpPr/>
          <p:nvPr/>
        </p:nvGrpSpPr>
        <p:grpSpPr>
          <a:xfrm>
            <a:off x="573422" y="3961199"/>
            <a:ext cx="1947002" cy="230962"/>
            <a:chOff x="573422" y="4037399"/>
            <a:chExt cx="1947002" cy="23096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AE644F7-B3F6-F753-9B50-A0AFED64E657}"/>
                </a:ext>
              </a:extLst>
            </p:cNvPr>
            <p:cNvSpPr/>
            <p:nvPr/>
          </p:nvSpPr>
          <p:spPr>
            <a:xfrm>
              <a:off x="573422" y="4037399"/>
              <a:ext cx="216000" cy="216000"/>
            </a:xfrm>
            <a:prstGeom prst="ellipse">
              <a:avLst/>
            </a:prstGeom>
            <a:solidFill>
              <a:srgbClr val="DEB9B4"/>
            </a:solidFill>
            <a:ln w="9525">
              <a:solidFill>
                <a:srgbClr val="A123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9C12D52-7996-B49E-1BF9-885A696F9E13}"/>
                </a:ext>
              </a:extLst>
            </p:cNvPr>
            <p:cNvSpPr txBox="1"/>
            <p:nvPr/>
          </p:nvSpPr>
          <p:spPr>
            <a:xfrm>
              <a:off x="790558" y="4052917"/>
              <a:ext cx="172986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800" b="1"/>
                <a:t>Territorio interessato dalla SUS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AD7C6E1-A40A-B6AD-FA46-8C40D20B5570}"/>
              </a:ext>
            </a:extLst>
          </p:cNvPr>
          <p:cNvGrpSpPr/>
          <p:nvPr/>
        </p:nvGrpSpPr>
        <p:grpSpPr>
          <a:xfrm>
            <a:off x="627422" y="4359718"/>
            <a:ext cx="1893002" cy="215444"/>
            <a:chOff x="627422" y="4435918"/>
            <a:chExt cx="1893002" cy="215444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2205A8-B2CA-3133-AB4D-10AEA3C9D9D4}"/>
                </a:ext>
              </a:extLst>
            </p:cNvPr>
            <p:cNvSpPr/>
            <p:nvPr/>
          </p:nvSpPr>
          <p:spPr>
            <a:xfrm>
              <a:off x="627422" y="4479779"/>
              <a:ext cx="108000" cy="1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EC73D94-6F23-41EB-9E8A-29873BAA506F}"/>
                </a:ext>
              </a:extLst>
            </p:cNvPr>
            <p:cNvSpPr txBox="1"/>
            <p:nvPr/>
          </p:nvSpPr>
          <p:spPr>
            <a:xfrm>
              <a:off x="790558" y="4435918"/>
              <a:ext cx="172986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800" b="1"/>
                <a:t>Azioni materiali SUS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7779843"/>
      </p:ext>
    </p:extLst>
  </p:cSld>
  <p:clrMapOvr>
    <a:masterClrMapping/>
  </p:clrMapOvr>
</p:sld>
</file>

<file path=ppt/theme/theme1.xml><?xml version="1.0" encoding="utf-8"?>
<a:theme xmlns:a="http://schemas.openxmlformats.org/drawingml/2006/main" name="Schema_cover">
  <a:themeElements>
    <a:clrScheme name="Personalizzati 9">
      <a:dk1>
        <a:srgbClr val="3C3C3B"/>
      </a:dk1>
      <a:lt1>
        <a:srgbClr val="FFFFFF"/>
      </a:lt1>
      <a:dk2>
        <a:srgbClr val="A2BB2C"/>
      </a:dk2>
      <a:lt2>
        <a:srgbClr val="00803F"/>
      </a:lt2>
      <a:accent1>
        <a:srgbClr val="1B9583"/>
      </a:accent1>
      <a:accent2>
        <a:srgbClr val="15AF97"/>
      </a:accent2>
      <a:accent3>
        <a:srgbClr val="61B34F"/>
      </a:accent3>
      <a:accent4>
        <a:srgbClr val="00A13A"/>
      </a:accent4>
      <a:accent5>
        <a:srgbClr val="28B8CE"/>
      </a:accent5>
      <a:accent6>
        <a:srgbClr val="008EA7"/>
      </a:accent6>
      <a:hlink>
        <a:srgbClr val="A2BC2C"/>
      </a:hlink>
      <a:folHlink>
        <a:srgbClr val="3C3C3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Schema pagine interne">
  <a:themeElements>
    <a:clrScheme name="Personalizzati 9">
      <a:dk1>
        <a:srgbClr val="3C3C3B"/>
      </a:dk1>
      <a:lt1>
        <a:srgbClr val="FFFFFF"/>
      </a:lt1>
      <a:dk2>
        <a:srgbClr val="A2BB2C"/>
      </a:dk2>
      <a:lt2>
        <a:srgbClr val="00803F"/>
      </a:lt2>
      <a:accent1>
        <a:srgbClr val="1B9583"/>
      </a:accent1>
      <a:accent2>
        <a:srgbClr val="15AF97"/>
      </a:accent2>
      <a:accent3>
        <a:srgbClr val="61B34F"/>
      </a:accent3>
      <a:accent4>
        <a:srgbClr val="00A13A"/>
      </a:accent4>
      <a:accent5>
        <a:srgbClr val="28B8CE"/>
      </a:accent5>
      <a:accent6>
        <a:srgbClr val="008EA7"/>
      </a:accent6>
      <a:hlink>
        <a:srgbClr val="A2BC2C"/>
      </a:hlink>
      <a:folHlink>
        <a:srgbClr val="3C3C3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E46621803F204187A52D0ADEA451B3" ma:contentTypeVersion="6" ma:contentTypeDescription="Create a new document." ma:contentTypeScope="" ma:versionID="701ec1b142ccd7ec70c171f30852ad20">
  <xsd:schema xmlns:xsd="http://www.w3.org/2001/XMLSchema" xmlns:xs="http://www.w3.org/2001/XMLSchema" xmlns:p="http://schemas.microsoft.com/office/2006/metadata/properties" xmlns:ns2="ff8ff542-3163-4fab-b210-ff2509b261cf" xmlns:ns3="6e182986-489c-4ffc-a525-75a9f0c6aa2b" targetNamespace="http://schemas.microsoft.com/office/2006/metadata/properties" ma:root="true" ma:fieldsID="f422874fcb8f6097e7d4357d125aeb09" ns2:_="" ns3:_="">
    <xsd:import namespace="ff8ff542-3163-4fab-b210-ff2509b261cf"/>
    <xsd:import namespace="6e182986-489c-4ffc-a525-75a9f0c6aa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8ff542-3163-4fab-b210-ff2509b261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182986-489c-4ffc-a525-75a9f0c6aa2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D305ED-24EF-4DAE-9FF7-FD62EE6215E9}">
  <ds:schemaRefs>
    <ds:schemaRef ds:uri="http://schemas.microsoft.com/office/2006/metadata/properties"/>
    <ds:schemaRef ds:uri="http://schemas.microsoft.com/office/2006/documentManagement/types"/>
    <ds:schemaRef ds:uri="ff8ff542-3163-4fab-b210-ff2509b261cf"/>
    <ds:schemaRef ds:uri="http://purl.org/dc/terms/"/>
    <ds:schemaRef ds:uri="http://purl.org/dc/dcmitype/"/>
    <ds:schemaRef ds:uri="6e182986-489c-4ffc-a525-75a9f0c6aa2b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970E021-29D0-4F8C-92B9-A96F29405D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071BAD-7B37-4CC9-A852-F59ACDBFB715}">
  <ds:schemaRefs>
    <ds:schemaRef ds:uri="6e182986-489c-4ffc-a525-75a9f0c6aa2b"/>
    <ds:schemaRef ds:uri="ff8ff542-3163-4fab-b210-ff2509b261c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4788</TotalTime>
  <Words>2946</Words>
  <Application>Microsoft Office PowerPoint</Application>
  <PresentationFormat>Presentazione su schermo (16:9)</PresentationFormat>
  <Paragraphs>335</Paragraphs>
  <Slides>21</Slides>
  <Notes>20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Helvetica</vt:lpstr>
      <vt:lpstr>Wingdings</vt:lpstr>
      <vt:lpstr>Schema_cover</vt:lpstr>
      <vt:lpstr>Schema pagine interne</vt:lpstr>
      <vt:lpstr>Comitato di Sorveglianza PR FESR 2021-2027</vt:lpstr>
      <vt:lpstr>Le strategie di sviluppo urbano sostenibile</vt:lpstr>
      <vt:lpstr>Le strategie di sviluppo urbano sostenibile</vt:lpstr>
      <vt:lpstr>Le strategie di sviluppo urbano sostenibile – i piani finanziari</vt:lpstr>
      <vt:lpstr>I fondi PNRR nei Comuni attuatori della Strategia</vt:lpstr>
      <vt:lpstr>La sinergia tra le Strategie e il PNRR</vt:lpstr>
      <vt:lpstr>La sinergia tra le Strategie e il PNRR – l’esempio di Bergamo, Sondrio, Brescia e Busto Arsizio</vt:lpstr>
      <vt:lpstr> Comune di Bergamo - Sinergia delle SUS con gli interventi del PNRR</vt:lpstr>
      <vt:lpstr> Comune di Bergamo - Sinergia delle SUS con gli interventi del PNRR</vt:lpstr>
      <vt:lpstr> Comune di Bergamo - Sinergia delle SUS con gli interventi del PNRR</vt:lpstr>
      <vt:lpstr> Comune di Sondrio - Sinergia delle SUS con gli interventi del PNRR</vt:lpstr>
      <vt:lpstr> Comune di Sondrio - Sinergia delle SUS con gli interventi del PNRR</vt:lpstr>
      <vt:lpstr> Comune di Sondrio - Sinergia delle SUS con gli interventi del PNRR</vt:lpstr>
      <vt:lpstr> Comune di Brescia - Sinergia delle SUS con gli interventi del PNRR</vt:lpstr>
      <vt:lpstr> Comune di Brescia - Sinergia delle SUS con gli interventi del PNRR</vt:lpstr>
      <vt:lpstr> Comune di Brescia - Sinergia delle SUS con gli interventi del PNRR</vt:lpstr>
      <vt:lpstr> Comune di Busto Arsizio - Sinergia delle SUS con gli interventi del PNRR</vt:lpstr>
      <vt:lpstr> Comune di Busto Arsizio - Sinergia delle SUS con gli interventi del PNRR</vt:lpstr>
      <vt:lpstr> Comune di Busto Arsizio - Sinergia delle SUS con gli interventi del PNRR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employee</dc:creator>
  <cp:lastModifiedBy>Federica Marzuoli</cp:lastModifiedBy>
  <cp:revision>15</cp:revision>
  <dcterms:created xsi:type="dcterms:W3CDTF">2019-07-02T13:36:47Z</dcterms:created>
  <dcterms:modified xsi:type="dcterms:W3CDTF">2024-10-23T09:43:40Z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0x0101001EE46621803F204187A52D0ADEA451B3</vt:lpwstr>
  </property>
</Properties>
</file>