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6" r:id="rId2"/>
    <p:sldId id="263" r:id="rId3"/>
    <p:sldId id="258" r:id="rId4"/>
    <p:sldId id="260" r:id="rId5"/>
    <p:sldId id="259" r:id="rId6"/>
    <p:sldId id="900" r:id="rId7"/>
    <p:sldId id="901" r:id="rId8"/>
    <p:sldId id="262" r:id="rId9"/>
    <p:sldId id="904" r:id="rId10"/>
    <p:sldId id="905" r:id="rId11"/>
    <p:sldId id="906" r:id="rId12"/>
    <p:sldId id="907" r:id="rId13"/>
    <p:sldId id="89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9965"/>
    <a:srgbClr val="A9D18E"/>
    <a:srgbClr val="007239"/>
    <a:srgbClr val="1640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2" d="100"/>
          <a:sy n="112" d="100"/>
        </p:scale>
        <p:origin x="4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92DE60-31D9-483D-968C-5B58253B2FFD}" type="datetimeFigureOut">
              <a:rPr lang="it-IT" smtClean="0"/>
              <a:t>23/10/2024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CD5317-43E2-43B4-9481-70735C6235FF}" type="slidenum">
              <a:rPr lang="it-IT" smtClean="0"/>
              <a:t>‹N›</a:t>
            </a:fld>
            <a:endParaRPr lang="it-IT"/>
          </a:p>
        </p:txBody>
      </p:sp>
    </p:spTree>
    <p:extLst>
      <p:ext uri="{BB962C8B-B14F-4D97-AF65-F5344CB8AC3E}">
        <p14:creationId xmlns:p14="http://schemas.microsoft.com/office/powerpoint/2010/main" val="184044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4F9A017-9017-4CB8-A79E-B71B51EF1639}" type="datetimeFigureOut">
              <a:rPr lang="it-IT" smtClean="0"/>
              <a:t>23/10/2024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279647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F9A017-9017-4CB8-A79E-B71B51EF1639}" type="datetimeFigureOut">
              <a:rPr lang="it-IT" smtClean="0"/>
              <a:t>23/10/2024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2695575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F9A017-9017-4CB8-A79E-B71B51EF1639}" type="datetimeFigureOut">
              <a:rPr lang="it-IT" smtClean="0"/>
              <a:t>23/10/2024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606217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4F9A017-9017-4CB8-A79E-B71B51EF1639}" type="datetimeFigureOut">
              <a:rPr lang="it-IT" smtClean="0"/>
              <a:t>23/10/2024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604511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4F9A017-9017-4CB8-A79E-B71B51EF1639}" type="datetimeFigureOut">
              <a:rPr lang="it-IT" smtClean="0"/>
              <a:t>23/10/2024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248360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4F9A017-9017-4CB8-A79E-B71B51EF1639}" type="datetimeFigureOut">
              <a:rPr lang="it-IT" smtClean="0"/>
              <a:t>23/10/2024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3189189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4F9A017-9017-4CB8-A79E-B71B51EF1639}" type="datetimeFigureOut">
              <a:rPr lang="it-IT" smtClean="0"/>
              <a:t>23/10/2024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382203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4F9A017-9017-4CB8-A79E-B71B51EF1639}" type="datetimeFigureOut">
              <a:rPr lang="it-IT" smtClean="0"/>
              <a:t>23/10/2024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277511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9A017-9017-4CB8-A79E-B71B51EF1639}" type="datetimeFigureOut">
              <a:rPr lang="it-IT" smtClean="0"/>
              <a:t>23/10/2024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40259252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4F9A017-9017-4CB8-A79E-B71B51EF1639}" type="datetimeFigureOut">
              <a:rPr lang="it-IT" smtClean="0"/>
              <a:t>23/10/2024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1556016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4F9A017-9017-4CB8-A79E-B71B51EF1639}" type="datetimeFigureOut">
              <a:rPr lang="it-IT" smtClean="0"/>
              <a:t>23/10/2024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6FADB2-AAFA-4CEB-A977-8D3C4EBEFCC7}" type="slidenum">
              <a:rPr lang="it-IT" smtClean="0"/>
              <a:t>‹N›</a:t>
            </a:fld>
            <a:endParaRPr lang="it-IT"/>
          </a:p>
        </p:txBody>
      </p:sp>
    </p:spTree>
    <p:extLst>
      <p:ext uri="{BB962C8B-B14F-4D97-AF65-F5344CB8AC3E}">
        <p14:creationId xmlns:p14="http://schemas.microsoft.com/office/powerpoint/2010/main" val="364740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9A017-9017-4CB8-A79E-B71B51EF1639}" type="datetimeFigureOut">
              <a:rPr lang="it-IT" smtClean="0"/>
              <a:t>23/10/2024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FADB2-AAFA-4CEB-A977-8D3C4EBEFCC7}" type="slidenum">
              <a:rPr lang="it-IT" smtClean="0"/>
              <a:t>‹N›</a:t>
            </a:fld>
            <a:endParaRPr lang="it-IT"/>
          </a:p>
        </p:txBody>
      </p:sp>
    </p:spTree>
    <p:extLst>
      <p:ext uri="{BB962C8B-B14F-4D97-AF65-F5344CB8AC3E}">
        <p14:creationId xmlns:p14="http://schemas.microsoft.com/office/powerpoint/2010/main" val="1799082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facebook.com/inLOMBARDIA" TargetMode="External"/><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www.instagram.com/in_lombardia/"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025A5AB3-C011-4BD1-AF68-DF533DAE989C}"/>
              </a:ext>
            </a:extLst>
          </p:cNvPr>
          <p:cNvSpPr/>
          <p:nvPr/>
        </p:nvSpPr>
        <p:spPr>
          <a:xfrm>
            <a:off x="119336" y="142998"/>
            <a:ext cx="11953328" cy="6588000"/>
          </a:xfrm>
          <a:prstGeom prst="rect">
            <a:avLst/>
          </a:prstGeom>
          <a:noFill/>
          <a:ln w="292100" cap="sq" cmpd="sng">
            <a:solidFill>
              <a:srgbClr val="086A2E"/>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DA9101C5-3909-4A6C-AAD7-177F3783CA5D}"/>
              </a:ext>
            </a:extLst>
          </p:cNvPr>
          <p:cNvSpPr>
            <a:spLocks noGrp="1"/>
          </p:cNvSpPr>
          <p:nvPr>
            <p:ph type="ctrTitle"/>
          </p:nvPr>
        </p:nvSpPr>
        <p:spPr>
          <a:xfrm>
            <a:off x="2219632" y="2245069"/>
            <a:ext cx="7772400" cy="1402724"/>
          </a:xfrm>
        </p:spPr>
        <p:txBody>
          <a:bodyPr>
            <a:normAutofit/>
          </a:bodyPr>
          <a:lstStyle/>
          <a:p>
            <a:r>
              <a:rPr lang="it-IT" sz="4000" b="1" dirty="0">
                <a:solidFill>
                  <a:srgbClr val="007239"/>
                </a:solidFill>
                <a:latin typeface="Helvetica" panose="020B0604020202030204" pitchFamily="34" charset="0"/>
              </a:rPr>
              <a:t>COMITATO DI SORVEGLIANZA</a:t>
            </a:r>
            <a:br>
              <a:rPr lang="it-IT" sz="4000" b="1" dirty="0">
                <a:solidFill>
                  <a:srgbClr val="007239"/>
                </a:solidFill>
                <a:latin typeface="Helvetica" panose="020B0604020202030204" pitchFamily="34" charset="0"/>
              </a:rPr>
            </a:br>
            <a:r>
              <a:rPr lang="it-IT" sz="4000" b="1" dirty="0">
                <a:solidFill>
                  <a:srgbClr val="007239"/>
                </a:solidFill>
                <a:latin typeface="Helvetica" panose="020B0604020202030204" pitchFamily="34" charset="0"/>
              </a:rPr>
              <a:t>PR FESR 2021-2027</a:t>
            </a:r>
          </a:p>
        </p:txBody>
      </p:sp>
      <p:sp>
        <p:nvSpPr>
          <p:cNvPr id="3" name="Sottotitolo 2">
            <a:extLst>
              <a:ext uri="{FF2B5EF4-FFF2-40B4-BE49-F238E27FC236}">
                <a16:creationId xmlns:a16="http://schemas.microsoft.com/office/drawing/2014/main" id="{17986773-58E5-4281-B15D-67D2963D959D}"/>
              </a:ext>
            </a:extLst>
          </p:cNvPr>
          <p:cNvSpPr>
            <a:spLocks noGrp="1"/>
          </p:cNvSpPr>
          <p:nvPr>
            <p:ph type="subTitle" idx="1"/>
          </p:nvPr>
        </p:nvSpPr>
        <p:spPr>
          <a:xfrm>
            <a:off x="191344" y="6593660"/>
            <a:ext cx="2197915" cy="242684"/>
          </a:xfrm>
        </p:spPr>
        <p:txBody>
          <a:bodyPr>
            <a:normAutofit/>
          </a:bodyPr>
          <a:lstStyle/>
          <a:p>
            <a:r>
              <a:rPr lang="it-IT" sz="1100" b="1" dirty="0">
                <a:solidFill>
                  <a:schemeClr val="bg1"/>
                </a:solidFill>
                <a:latin typeface="Helvetica" panose="020B0604020202030204" pitchFamily="34" charset="0"/>
              </a:rPr>
              <a:t>www.fesr.regione.lombardia.it</a:t>
            </a:r>
          </a:p>
        </p:txBody>
      </p:sp>
      <p:sp>
        <p:nvSpPr>
          <p:cNvPr id="5" name="CasellaDiTesto 4">
            <a:extLst>
              <a:ext uri="{FF2B5EF4-FFF2-40B4-BE49-F238E27FC236}">
                <a16:creationId xmlns:a16="http://schemas.microsoft.com/office/drawing/2014/main" id="{69718E68-D13F-4243-86F8-F7A7F75F872E}"/>
              </a:ext>
            </a:extLst>
          </p:cNvPr>
          <p:cNvSpPr txBox="1"/>
          <p:nvPr/>
        </p:nvSpPr>
        <p:spPr>
          <a:xfrm>
            <a:off x="1523999" y="5445224"/>
            <a:ext cx="9143999" cy="707886"/>
          </a:xfrm>
          <a:prstGeom prst="rect">
            <a:avLst/>
          </a:prstGeom>
          <a:noFill/>
        </p:spPr>
        <p:txBody>
          <a:bodyPr wrap="square" rtlCol="0">
            <a:spAutoFit/>
          </a:bodyPr>
          <a:lstStyle/>
          <a:p>
            <a:pPr algn="ctr">
              <a:defRPr/>
            </a:pPr>
            <a:r>
              <a:rPr lang="it-IT" sz="2000" dirty="0">
                <a:latin typeface="Helvetica" panose="020B0604020202030204" pitchFamily="34" charset="0"/>
              </a:rPr>
              <a:t>Milano, 24 ottobre 2024</a:t>
            </a:r>
            <a:br>
              <a:rPr lang="it-IT" sz="2000" dirty="0">
                <a:solidFill>
                  <a:srgbClr val="008000"/>
                </a:solidFill>
              </a:rPr>
            </a:br>
            <a:endParaRPr lang="it-IT" sz="2000" dirty="0">
              <a:latin typeface="Helvetica"/>
              <a:cs typeface="Helvetica"/>
            </a:endParaRPr>
          </a:p>
        </p:txBody>
      </p:sp>
      <p:pic>
        <p:nvPicPr>
          <p:cNvPr id="6" name="Immagine 5">
            <a:extLst>
              <a:ext uri="{FF2B5EF4-FFF2-40B4-BE49-F238E27FC236}">
                <a16:creationId xmlns:a16="http://schemas.microsoft.com/office/drawing/2014/main" id="{B628BAA6-C9B2-4BB8-9BE6-E4018F1DA63A}"/>
              </a:ext>
            </a:extLst>
          </p:cNvPr>
          <p:cNvPicPr>
            <a:picLocks noChangeAspect="1"/>
          </p:cNvPicPr>
          <p:nvPr/>
        </p:nvPicPr>
        <p:blipFill>
          <a:blip r:embed="rId2"/>
          <a:stretch>
            <a:fillRect/>
          </a:stretch>
        </p:blipFill>
        <p:spPr>
          <a:xfrm>
            <a:off x="1843598" y="313629"/>
            <a:ext cx="8513685" cy="696934"/>
          </a:xfrm>
          <a:prstGeom prst="rect">
            <a:avLst/>
          </a:prstGeom>
        </p:spPr>
      </p:pic>
      <p:sp>
        <p:nvSpPr>
          <p:cNvPr id="7" name="Titolo 1">
            <a:extLst>
              <a:ext uri="{FF2B5EF4-FFF2-40B4-BE49-F238E27FC236}">
                <a16:creationId xmlns:a16="http://schemas.microsoft.com/office/drawing/2014/main" id="{59F17439-FBF7-24B1-2E91-FF7FDFA00322}"/>
              </a:ext>
            </a:extLst>
          </p:cNvPr>
          <p:cNvSpPr txBox="1">
            <a:spLocks/>
          </p:cNvSpPr>
          <p:nvPr/>
        </p:nvSpPr>
        <p:spPr>
          <a:xfrm>
            <a:off x="1039246" y="4040478"/>
            <a:ext cx="10113507" cy="6441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000" b="1" dirty="0">
                <a:latin typeface="Century Gothic" panose="020B0502020202020204" pitchFamily="34" charset="0"/>
              </a:rPr>
              <a:t>Turismo, Marketing territoriale, Moda</a:t>
            </a:r>
          </a:p>
        </p:txBody>
      </p:sp>
    </p:spTree>
    <p:extLst>
      <p:ext uri="{BB962C8B-B14F-4D97-AF65-F5344CB8AC3E}">
        <p14:creationId xmlns:p14="http://schemas.microsoft.com/office/powerpoint/2010/main" val="1273153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C2CD3D53-2E18-4E79-AD05-EE5E181D3AFF}"/>
              </a:ext>
            </a:extLst>
          </p:cNvPr>
          <p:cNvSpPr txBox="1"/>
          <p:nvPr/>
        </p:nvSpPr>
        <p:spPr>
          <a:xfrm>
            <a:off x="4223792" y="658003"/>
            <a:ext cx="7416824" cy="323165"/>
          </a:xfrm>
          <a:prstGeom prst="rect">
            <a:avLst/>
          </a:prstGeom>
          <a:noFill/>
        </p:spPr>
        <p:txBody>
          <a:bodyPr wrap="square" rtlCol="0">
            <a:spAutoFit/>
          </a:bodyPr>
          <a:lstStyle/>
          <a:p>
            <a:pPr algn="ctr"/>
            <a:r>
              <a:rPr lang="it-IT" sz="1500" dirty="0">
                <a:solidFill>
                  <a:srgbClr val="007239"/>
                </a:solidFill>
                <a:latin typeface="Helvetica" panose="020B0604020202030204" pitchFamily="34" charset="0"/>
              </a:rPr>
              <a:t>PROGRAMMA DI ACCELERAZIONE PER LE PMI DELLA MODA E DEL DESIGN</a:t>
            </a:r>
          </a:p>
        </p:txBody>
      </p:sp>
      <p:sp>
        <p:nvSpPr>
          <p:cNvPr id="8" name="CasellaDiTesto 7">
            <a:extLst>
              <a:ext uri="{FF2B5EF4-FFF2-40B4-BE49-F238E27FC236}">
                <a16:creationId xmlns:a16="http://schemas.microsoft.com/office/drawing/2014/main" id="{E8325B44-0E15-4F2F-A1A2-7860B364A92C}"/>
              </a:ext>
            </a:extLst>
          </p:cNvPr>
          <p:cNvSpPr txBox="1"/>
          <p:nvPr/>
        </p:nvSpPr>
        <p:spPr>
          <a:xfrm>
            <a:off x="1934198" y="1010563"/>
            <a:ext cx="8322741" cy="1046440"/>
          </a:xfrm>
          <a:prstGeom prst="rect">
            <a:avLst/>
          </a:prstGeom>
          <a:noFill/>
        </p:spPr>
        <p:txBody>
          <a:bodyPr wrap="square" rtlCol="0">
            <a:spAutoFit/>
          </a:bodyPr>
          <a:lstStyle/>
          <a:p>
            <a:endParaRPr lang="it-IT" sz="1400" b="1" dirty="0">
              <a:latin typeface="Century Gothic" panose="020B0502020202020204" pitchFamily="34" charset="0"/>
              <a:cs typeface="Calibri Light" panose="020F0302020204030204" pitchFamily="34" charset="0"/>
            </a:endParaRPr>
          </a:p>
          <a:p>
            <a:endParaRPr lang="it-IT" sz="1200" b="1" dirty="0">
              <a:solidFill>
                <a:srgbClr val="00B050"/>
              </a:solidFill>
              <a:latin typeface="Century Gothic" panose="020B0502020202020204" pitchFamily="34" charset="0"/>
              <a:cs typeface="Calibri Light" panose="020F0302020204030204" pitchFamily="34" charset="0"/>
            </a:endParaRPr>
          </a:p>
          <a:p>
            <a:pPr marL="342900" indent="-342900">
              <a:buFont typeface="+mj-lt"/>
              <a:buAutoNum type="arabicPeriod"/>
            </a:pPr>
            <a:endParaRPr lang="it-IT" dirty="0">
              <a:latin typeface="Helvetica" panose="020B0604020202030204" pitchFamily="34" charset="0"/>
            </a:endParaRPr>
          </a:p>
          <a:p>
            <a:endParaRPr lang="it-IT" dirty="0">
              <a:latin typeface="Helvetica" panose="020B0604020202030204" pitchFamily="34" charset="0"/>
            </a:endParaRPr>
          </a:p>
        </p:txBody>
      </p:sp>
      <p:graphicFrame>
        <p:nvGraphicFramePr>
          <p:cNvPr id="4" name="Tabella 3">
            <a:extLst>
              <a:ext uri="{FF2B5EF4-FFF2-40B4-BE49-F238E27FC236}">
                <a16:creationId xmlns:a16="http://schemas.microsoft.com/office/drawing/2014/main" id="{13B3A64C-3AEB-2696-CDB0-3D6681482038}"/>
              </a:ext>
            </a:extLst>
          </p:cNvPr>
          <p:cNvGraphicFramePr>
            <a:graphicFrameLocks noGrp="1"/>
          </p:cNvGraphicFramePr>
          <p:nvPr/>
        </p:nvGraphicFramePr>
        <p:xfrm>
          <a:off x="1933206" y="1124745"/>
          <a:ext cx="8519346" cy="5092037"/>
        </p:xfrm>
        <a:graphic>
          <a:graphicData uri="http://schemas.openxmlformats.org/drawingml/2006/table">
            <a:tbl>
              <a:tblPr bandRow="1">
                <a:tableStyleId>{5C22544A-7EE6-4342-B048-85BDC9FD1C3A}</a:tableStyleId>
              </a:tblPr>
              <a:tblGrid>
                <a:gridCol w="1353491">
                  <a:extLst>
                    <a:ext uri="{9D8B030D-6E8A-4147-A177-3AD203B41FA5}">
                      <a16:colId xmlns:a16="http://schemas.microsoft.com/office/drawing/2014/main" val="1959644684"/>
                    </a:ext>
                  </a:extLst>
                </a:gridCol>
                <a:gridCol w="7165855">
                  <a:extLst>
                    <a:ext uri="{9D8B030D-6E8A-4147-A177-3AD203B41FA5}">
                      <a16:colId xmlns:a16="http://schemas.microsoft.com/office/drawing/2014/main" val="446278914"/>
                    </a:ext>
                  </a:extLst>
                </a:gridCol>
              </a:tblGrid>
              <a:tr h="393319">
                <a:tc>
                  <a:txBody>
                    <a:bodyPr/>
                    <a:lstStyle/>
                    <a:p>
                      <a:pPr marL="297815" indent="-6350" algn="l">
                        <a:lnSpc>
                          <a:spcPct val="115000"/>
                        </a:lnSpc>
                        <a:spcAft>
                          <a:spcPts val="230"/>
                        </a:spcAft>
                      </a:pPr>
                      <a:endParaRPr lang="it-IT" sz="12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tc>
                  <a:txBody>
                    <a:bodyPr/>
                    <a:lstStyle/>
                    <a:p>
                      <a:pPr marL="0" marR="0" lvl="0" indent="0" algn="just" defTabSz="914400" rtl="0" eaLnBrk="1" fontAlgn="auto" latinLnBrk="0" hangingPunct="1">
                        <a:lnSpc>
                          <a:spcPct val="115000"/>
                        </a:lnSpc>
                        <a:spcBef>
                          <a:spcPts val="0"/>
                        </a:spcBef>
                        <a:spcAft>
                          <a:spcPts val="230"/>
                        </a:spcAft>
                        <a:buClrTx/>
                        <a:buSzTx/>
                        <a:buFont typeface="+mj-lt"/>
                        <a:buNone/>
                        <a:tabLst/>
                        <a:defRPr/>
                      </a:pPr>
                      <a:r>
                        <a:rPr lang="it-IT" sz="1600" b="1" kern="1200" dirty="0">
                          <a:solidFill>
                            <a:schemeClr val="bg1"/>
                          </a:solidFill>
                          <a:effectLst/>
                          <a:latin typeface="Aptos" panose="020B0004020202020204" pitchFamily="34" charset="0"/>
                          <a:ea typeface="+mn-ea"/>
                          <a:cs typeface="+mn-cs"/>
                        </a:rPr>
                        <a:t>ELEMENTI ESSENZIALI</a:t>
                      </a:r>
                    </a:p>
                  </a:txBody>
                  <a:tcPr marL="51801" marR="51801" marT="0" marB="0" anchor="ctr">
                    <a:solidFill>
                      <a:srgbClr val="219965"/>
                    </a:solidFill>
                  </a:tcPr>
                </a:tc>
                <a:extLst>
                  <a:ext uri="{0D108BD9-81ED-4DB2-BD59-A6C34878D82A}">
                    <a16:rowId xmlns:a16="http://schemas.microsoft.com/office/drawing/2014/main" val="1627889446"/>
                  </a:ext>
                </a:extLst>
              </a:tr>
              <a:tr h="2317833">
                <a:tc>
                  <a:txBody>
                    <a:bodyPr/>
                    <a:lstStyle/>
                    <a:p>
                      <a:pPr marL="0" lvl="0" indent="0" algn="l">
                        <a:lnSpc>
                          <a:spcPct val="115000"/>
                        </a:lnSpc>
                        <a:spcAft>
                          <a:spcPts val="230"/>
                        </a:spcAft>
                      </a:pPr>
                      <a:r>
                        <a:rPr lang="it-IT" sz="1200" b="1" dirty="0">
                          <a:effectLst/>
                          <a:latin typeface="Aptos" panose="020B0004020202020204" pitchFamily="34" charset="0"/>
                        </a:rPr>
                        <a:t>FINALITÀ</a:t>
                      </a:r>
                      <a:endParaRPr lang="it-IT" sz="12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A9D18E"/>
                    </a:solidFill>
                  </a:tcPr>
                </a:tc>
                <a:tc>
                  <a:txBody>
                    <a:bodyPr/>
                    <a:lstStyle/>
                    <a:p>
                      <a:pPr marL="0" marR="0" lvl="0" indent="0" algn="just" defTabSz="914400" rtl="0" eaLnBrk="1" fontAlgn="auto" latinLnBrk="0" hangingPunct="1">
                        <a:lnSpc>
                          <a:spcPct val="115000"/>
                        </a:lnSpc>
                        <a:spcBef>
                          <a:spcPts val="0"/>
                        </a:spcBef>
                        <a:spcAft>
                          <a:spcPts val="0"/>
                        </a:spcAft>
                        <a:buClrTx/>
                        <a:buSzTx/>
                        <a:buFont typeface="+mj-lt"/>
                        <a:buNone/>
                        <a:tabLst/>
                        <a:defRPr/>
                      </a:pPr>
                      <a:r>
                        <a:rPr lang="it-IT" sz="1200" b="0" dirty="0">
                          <a:effectLst/>
                          <a:latin typeface="Aptos" panose="020B0004020202020204" pitchFamily="34" charset="0"/>
                        </a:rPr>
                        <a:t>Sostenere la trasformazione delle PMI della moda e del design attraverso l’attivazione di collaborazioni, l’uso e la messa a disposizione della tecnologia più avanzata, introducendo nuove tecnologie sul versante della produzione, così come su quello della comunicazione e del commercio elettronico. </a:t>
                      </a:r>
                    </a:p>
                    <a:p>
                      <a:pPr marL="0" lvl="0" indent="0" algn="just">
                        <a:lnSpc>
                          <a:spcPct val="115000"/>
                        </a:lnSpc>
                        <a:buFont typeface="+mj-lt"/>
                        <a:buNone/>
                      </a:pPr>
                      <a:r>
                        <a:rPr lang="it-IT" sz="1200" b="0" dirty="0">
                          <a:effectLst/>
                          <a:latin typeface="Aptos" panose="020B0004020202020204" pitchFamily="34" charset="0"/>
                        </a:rPr>
                        <a:t> anche al fine di adottare nuove forme di produzione, promozione e commercializzazione dei prodotti che caratterizzano il Made in Lombardia. Il programma si articola in </a:t>
                      </a:r>
                      <a:r>
                        <a:rPr lang="it-IT" sz="1200" b="1" dirty="0">
                          <a:effectLst/>
                          <a:latin typeface="Aptos" panose="020B0004020202020204" pitchFamily="34" charset="0"/>
                        </a:rPr>
                        <a:t>2 fasi.</a:t>
                      </a:r>
                    </a:p>
                    <a:p>
                      <a:pPr marL="177800" lvl="0" indent="-177800" algn="just">
                        <a:lnSpc>
                          <a:spcPct val="115000"/>
                        </a:lnSpc>
                        <a:buFont typeface="+mj-lt"/>
                        <a:buAutoNum type="arabicPeriod"/>
                      </a:pPr>
                      <a:r>
                        <a:rPr lang="it-IT" sz="1200" b="0" dirty="0">
                          <a:effectLst/>
                          <a:latin typeface="Aptos" panose="020B0004020202020204" pitchFamily="34" charset="0"/>
                        </a:rPr>
                        <a:t>Nella</a:t>
                      </a:r>
                      <a:r>
                        <a:rPr lang="it-IT" sz="1200" b="1" dirty="0">
                          <a:effectLst/>
                          <a:latin typeface="Aptos" panose="020B0004020202020204" pitchFamily="34" charset="0"/>
                        </a:rPr>
                        <a:t> prima fase </a:t>
                      </a:r>
                      <a:r>
                        <a:rPr lang="it-IT" sz="1200" b="0" dirty="0">
                          <a:effectLst/>
                          <a:latin typeface="Aptos" panose="020B0004020202020204" pitchFamily="34" charset="0"/>
                        </a:rPr>
                        <a:t>i soggetti, con comprovata esperienza in percorsi di accompagnamento ed accelerazione, presentano una proposta di percorso che ha come obiettivo quello di accelerare lo sviluppo delle PMI, attraverso strumenti specifici, attività di coaching e agevolando l’incontro tra l’esperienza artigianale e le start up innovative.</a:t>
                      </a:r>
                    </a:p>
                    <a:p>
                      <a:pPr marL="177800" lvl="0" indent="-177800" algn="just">
                        <a:lnSpc>
                          <a:spcPct val="115000"/>
                        </a:lnSpc>
                        <a:buFont typeface="+mj-lt"/>
                        <a:buAutoNum type="arabicPeriod"/>
                      </a:pPr>
                      <a:r>
                        <a:rPr lang="it-IT" sz="1200" b="0" dirty="0">
                          <a:effectLst/>
                          <a:latin typeface="Aptos" panose="020B0004020202020204" pitchFamily="34" charset="0"/>
                        </a:rPr>
                        <a:t> Nella </a:t>
                      </a:r>
                      <a:r>
                        <a:rPr lang="it-IT" sz="1200" b="1" dirty="0">
                          <a:effectLst/>
                          <a:latin typeface="Aptos" panose="020B0004020202020204" pitchFamily="34" charset="0"/>
                        </a:rPr>
                        <a:t>seconda fase</a:t>
                      </a:r>
                      <a:r>
                        <a:rPr lang="it-IT" sz="1200" b="0" dirty="0">
                          <a:effectLst/>
                          <a:latin typeface="Aptos" panose="020B0004020202020204" pitchFamily="34" charset="0"/>
                        </a:rPr>
                        <a:t>, le PMI dei settori moda e design aderiscono ai progetti selezionati e richiedono di partecipare a un percorso di accelerazione, coerente con gli obiettivi di sviluppo della competitività aziendale. </a:t>
                      </a:r>
                    </a:p>
                  </a:txBody>
                  <a:tcPr marL="51801" marR="51801" marT="0" marB="0" anchor="ctr">
                    <a:solidFill>
                      <a:srgbClr val="A9D18E"/>
                    </a:solidFill>
                  </a:tcPr>
                </a:tc>
                <a:extLst>
                  <a:ext uri="{0D108BD9-81ED-4DB2-BD59-A6C34878D82A}">
                    <a16:rowId xmlns:a16="http://schemas.microsoft.com/office/drawing/2014/main" val="693598113"/>
                  </a:ext>
                </a:extLst>
              </a:tr>
              <a:tr h="476267">
                <a:tc>
                  <a:txBody>
                    <a:bodyPr/>
                    <a:lstStyle/>
                    <a:p>
                      <a:pPr marL="0" indent="0" algn="l">
                        <a:lnSpc>
                          <a:spcPct val="115000"/>
                        </a:lnSpc>
                        <a:spcAft>
                          <a:spcPts val="230"/>
                        </a:spcAft>
                      </a:pPr>
                      <a:r>
                        <a:rPr lang="it-IT" sz="1200" b="1" dirty="0">
                          <a:solidFill>
                            <a:schemeClr val="bg1"/>
                          </a:solidFill>
                          <a:effectLst/>
                          <a:latin typeface="Aptos" panose="020B0004020202020204" pitchFamily="34" charset="0"/>
                        </a:rPr>
                        <a:t>DOTAZIONE FINANZIARIA</a:t>
                      </a:r>
                      <a:endParaRPr lang="it-IT" sz="1200" b="1"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tc>
                  <a:txBody>
                    <a:bodyPr/>
                    <a:lstStyle/>
                    <a:p>
                      <a:pPr marL="17780" indent="-6350" algn="l">
                        <a:lnSpc>
                          <a:spcPct val="115000"/>
                        </a:lnSpc>
                        <a:spcAft>
                          <a:spcPts val="230"/>
                        </a:spcAft>
                      </a:pPr>
                      <a:r>
                        <a:rPr lang="it-IT" sz="1200" b="1" dirty="0">
                          <a:solidFill>
                            <a:schemeClr val="bg1"/>
                          </a:solidFill>
                          <a:effectLst/>
                          <a:latin typeface="Aptos" panose="020B0004020202020204" pitchFamily="34" charset="0"/>
                        </a:rPr>
                        <a:t>euro 2.000.000,00 </a:t>
                      </a:r>
                      <a:endParaRPr lang="it-IT" sz="1200" b="1"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extLst>
                  <a:ext uri="{0D108BD9-81ED-4DB2-BD59-A6C34878D82A}">
                    <a16:rowId xmlns:a16="http://schemas.microsoft.com/office/drawing/2014/main" val="2203741878"/>
                  </a:ext>
                </a:extLst>
              </a:tr>
              <a:tr h="465667">
                <a:tc>
                  <a:txBody>
                    <a:bodyPr/>
                    <a:lstStyle/>
                    <a:p>
                      <a:pPr marL="0" indent="0" algn="l">
                        <a:lnSpc>
                          <a:spcPct val="115000"/>
                        </a:lnSpc>
                        <a:spcAft>
                          <a:spcPts val="230"/>
                        </a:spcAft>
                      </a:pPr>
                      <a:r>
                        <a:rPr lang="it-IT" sz="1200" b="1" kern="1200" dirty="0">
                          <a:solidFill>
                            <a:schemeClr val="dk1"/>
                          </a:solidFill>
                          <a:effectLst/>
                          <a:latin typeface="Aptos" panose="020B0004020202020204" pitchFamily="34" charset="0"/>
                          <a:ea typeface="+mn-ea"/>
                          <a:cs typeface="+mn-cs"/>
                        </a:rPr>
                        <a:t>SOGGETTI BENEFICIARI </a:t>
                      </a:r>
                    </a:p>
                  </a:txBody>
                  <a:tcPr marL="51801" marR="51801" marT="0" marB="0" anchor="ctr">
                    <a:solidFill>
                      <a:srgbClr val="A9D18E"/>
                    </a:solidFill>
                  </a:tcPr>
                </a:tc>
                <a:tc>
                  <a:txBody>
                    <a:bodyPr/>
                    <a:lstStyle/>
                    <a:p>
                      <a:pPr marL="269875" indent="-176213" algn="l">
                        <a:lnSpc>
                          <a:spcPct val="115000"/>
                        </a:lnSpc>
                        <a:spcAft>
                          <a:spcPts val="230"/>
                        </a:spcAft>
                      </a:pPr>
                      <a:r>
                        <a:rPr lang="it-IT" sz="1200" b="1" dirty="0">
                          <a:effectLst/>
                          <a:latin typeface="Aptos" panose="020B0004020202020204" pitchFamily="34" charset="0"/>
                          <a:ea typeface="Arial" panose="020B0604020202020204" pitchFamily="34" charset="0"/>
                          <a:cs typeface="Century Gothic" panose="020B0502020202020204" pitchFamily="34" charset="0"/>
                        </a:rPr>
                        <a:t>PMI</a:t>
                      </a:r>
                      <a:endParaRPr lang="it-IT" sz="1200" dirty="0">
                        <a:effectLst/>
                        <a:latin typeface="Aptos" panose="020B0004020202020204" pitchFamily="34" charset="0"/>
                        <a:ea typeface="Arial" panose="020B0604020202020204" pitchFamily="34" charset="0"/>
                        <a:cs typeface="Century Gothic" panose="020B0502020202020204" pitchFamily="34" charset="0"/>
                      </a:endParaRPr>
                    </a:p>
                  </a:txBody>
                  <a:tcPr marL="51801" marR="51801" marT="0" marB="0" anchor="ctr">
                    <a:solidFill>
                      <a:srgbClr val="A9D18E"/>
                    </a:solidFill>
                  </a:tcPr>
                </a:tc>
                <a:extLst>
                  <a:ext uri="{0D108BD9-81ED-4DB2-BD59-A6C34878D82A}">
                    <a16:rowId xmlns:a16="http://schemas.microsoft.com/office/drawing/2014/main" val="2378769934"/>
                  </a:ext>
                </a:extLst>
              </a:tr>
              <a:tr h="1243454">
                <a:tc>
                  <a:txBody>
                    <a:bodyPr/>
                    <a:lstStyle/>
                    <a:p>
                      <a:pPr marL="0" indent="0" algn="l">
                        <a:lnSpc>
                          <a:spcPct val="115000"/>
                        </a:lnSpc>
                        <a:spcAft>
                          <a:spcPts val="230"/>
                        </a:spcAft>
                      </a:pPr>
                      <a:r>
                        <a:rPr lang="it-IT" sz="1200" b="1" kern="1200" dirty="0">
                          <a:solidFill>
                            <a:schemeClr val="bg1"/>
                          </a:solidFill>
                          <a:effectLst/>
                          <a:latin typeface="Aptos" panose="020B0004020202020204" pitchFamily="34" charset="0"/>
                          <a:ea typeface="+mn-ea"/>
                          <a:cs typeface="+mn-cs"/>
                        </a:rPr>
                        <a:t>SPESE AMMISSIBILI</a:t>
                      </a:r>
                    </a:p>
                  </a:txBody>
                  <a:tcPr marL="51801" marR="51801" marT="0" marB="0" anchor="ctr">
                    <a:solidFill>
                      <a:srgbClr val="219965"/>
                    </a:solidFill>
                  </a:tcPr>
                </a:tc>
                <a:tc>
                  <a:txBody>
                    <a:bodyPr/>
                    <a:lstStyle/>
                    <a:p>
                      <a:pPr marL="182880" indent="-171450" algn="l">
                        <a:lnSpc>
                          <a:spcPct val="100000"/>
                        </a:lnSpc>
                        <a:spcAft>
                          <a:spcPts val="230"/>
                        </a:spcAft>
                        <a:buFont typeface="Arial" panose="020B0604020202020204" pitchFamily="34" charset="0"/>
                        <a:buChar char="•"/>
                      </a:pPr>
                      <a:r>
                        <a:rPr lang="it-IT" sz="1200" b="0" kern="1200" dirty="0">
                          <a:solidFill>
                            <a:schemeClr val="bg1"/>
                          </a:solidFill>
                          <a:effectLst/>
                          <a:latin typeface="Aptos" panose="020B0004020202020204" pitchFamily="34" charset="0"/>
                          <a:ea typeface="+mn-ea"/>
                          <a:cs typeface="+mn-cs"/>
                        </a:rPr>
                        <a:t>Per la </a:t>
                      </a:r>
                      <a:r>
                        <a:rPr lang="it-IT" sz="1200" b="1" kern="1200" dirty="0">
                          <a:solidFill>
                            <a:schemeClr val="bg1"/>
                          </a:solidFill>
                          <a:effectLst/>
                          <a:latin typeface="Aptos" panose="020B0004020202020204" pitchFamily="34" charset="0"/>
                          <a:ea typeface="+mn-ea"/>
                          <a:cs typeface="+mn-cs"/>
                        </a:rPr>
                        <a:t>prima fase</a:t>
                      </a:r>
                      <a:r>
                        <a:rPr lang="it-IT" sz="1200" b="0" kern="1200" dirty="0">
                          <a:solidFill>
                            <a:schemeClr val="bg1"/>
                          </a:solidFill>
                          <a:effectLst/>
                          <a:latin typeface="Aptos" panose="020B0004020202020204" pitchFamily="34" charset="0"/>
                          <a:ea typeface="+mn-ea"/>
                          <a:cs typeface="+mn-cs"/>
                        </a:rPr>
                        <a:t>: spese per </a:t>
                      </a:r>
                      <a:r>
                        <a:rPr lang="it-IT" sz="1200" b="1" kern="1200" dirty="0">
                          <a:solidFill>
                            <a:schemeClr val="bg1"/>
                          </a:solidFill>
                          <a:effectLst/>
                          <a:latin typeface="Aptos" panose="020B0004020202020204" pitchFamily="34" charset="0"/>
                          <a:ea typeface="+mn-ea"/>
                          <a:cs typeface="+mn-cs"/>
                        </a:rPr>
                        <a:t>macchinari attrezzature hardware e software.</a:t>
                      </a:r>
                    </a:p>
                    <a:p>
                      <a:pPr marL="182880" indent="-171450" algn="l">
                        <a:lnSpc>
                          <a:spcPct val="100000"/>
                        </a:lnSpc>
                        <a:spcAft>
                          <a:spcPts val="230"/>
                        </a:spcAft>
                        <a:buFont typeface="Arial" panose="020B0604020202020204" pitchFamily="34" charset="0"/>
                        <a:buChar char="•"/>
                      </a:pPr>
                      <a:endParaRPr lang="it-IT" sz="1200" b="1" kern="1200" dirty="0">
                        <a:solidFill>
                          <a:schemeClr val="bg1"/>
                        </a:solidFill>
                        <a:effectLst/>
                        <a:latin typeface="Aptos" panose="020B0004020202020204" pitchFamily="34" charset="0"/>
                        <a:ea typeface="+mn-ea"/>
                        <a:cs typeface="+mn-cs"/>
                      </a:endParaRPr>
                    </a:p>
                    <a:p>
                      <a:pPr marL="182880" indent="-171450" algn="l">
                        <a:lnSpc>
                          <a:spcPct val="100000"/>
                        </a:lnSpc>
                        <a:spcAft>
                          <a:spcPts val="230"/>
                        </a:spcAft>
                        <a:buFont typeface="Arial" panose="020B0604020202020204" pitchFamily="34" charset="0"/>
                        <a:buChar char="•"/>
                      </a:pPr>
                      <a:r>
                        <a:rPr lang="it-IT" sz="1200" b="0" kern="1200" dirty="0">
                          <a:solidFill>
                            <a:schemeClr val="bg1"/>
                          </a:solidFill>
                          <a:effectLst/>
                          <a:latin typeface="Aptos" panose="020B0004020202020204" pitchFamily="34" charset="0"/>
                          <a:ea typeface="+mn-ea"/>
                          <a:cs typeface="+mn-cs"/>
                        </a:rPr>
                        <a:t>Per la </a:t>
                      </a:r>
                      <a:r>
                        <a:rPr lang="it-IT" sz="1200" b="1" kern="1200" dirty="0">
                          <a:solidFill>
                            <a:schemeClr val="bg1"/>
                          </a:solidFill>
                          <a:effectLst/>
                          <a:latin typeface="Aptos" panose="020B0004020202020204" pitchFamily="34" charset="0"/>
                          <a:ea typeface="+mn-ea"/>
                          <a:cs typeface="+mn-cs"/>
                        </a:rPr>
                        <a:t>seconda fase:</a:t>
                      </a:r>
                      <a:r>
                        <a:rPr lang="it-IT" sz="1200" b="0" kern="1200" dirty="0">
                          <a:solidFill>
                            <a:schemeClr val="bg1"/>
                          </a:solidFill>
                          <a:effectLst/>
                          <a:latin typeface="Aptos" panose="020B0004020202020204" pitchFamily="34" charset="0"/>
                          <a:ea typeface="+mn-ea"/>
                          <a:cs typeface="+mn-cs"/>
                        </a:rPr>
                        <a:t> costi per la </a:t>
                      </a:r>
                      <a:r>
                        <a:rPr lang="it-IT" sz="1200" b="1" kern="1200" dirty="0">
                          <a:solidFill>
                            <a:schemeClr val="bg1"/>
                          </a:solidFill>
                          <a:effectLst/>
                          <a:latin typeface="Aptos" panose="020B0004020202020204" pitchFamily="34" charset="0"/>
                          <a:ea typeface="+mn-ea"/>
                          <a:cs typeface="+mn-cs"/>
                        </a:rPr>
                        <a:t>partecipazione al programma </a:t>
                      </a:r>
                      <a:r>
                        <a:rPr lang="it-IT" sz="1200" b="0" kern="1200" dirty="0">
                          <a:solidFill>
                            <a:schemeClr val="bg1"/>
                          </a:solidFill>
                          <a:effectLst/>
                          <a:latin typeface="Aptos" panose="020B0004020202020204" pitchFamily="34" charset="0"/>
                          <a:ea typeface="+mn-ea"/>
                          <a:cs typeface="+mn-cs"/>
                        </a:rPr>
                        <a:t>di accelerazione.</a:t>
                      </a:r>
                    </a:p>
                  </a:txBody>
                  <a:tcPr marL="51801" marR="51801" marT="0" marB="0" anchor="ctr">
                    <a:solidFill>
                      <a:srgbClr val="219965"/>
                    </a:solidFill>
                  </a:tcPr>
                </a:tc>
                <a:extLst>
                  <a:ext uri="{0D108BD9-81ED-4DB2-BD59-A6C34878D82A}">
                    <a16:rowId xmlns:a16="http://schemas.microsoft.com/office/drawing/2014/main" val="428944339"/>
                  </a:ext>
                </a:extLst>
              </a:tr>
            </a:tbl>
          </a:graphicData>
        </a:graphic>
      </p:graphicFrame>
      <p:pic>
        <p:nvPicPr>
          <p:cNvPr id="6" name="Immagine 5">
            <a:extLst>
              <a:ext uri="{FF2B5EF4-FFF2-40B4-BE49-F238E27FC236}">
                <a16:creationId xmlns:a16="http://schemas.microsoft.com/office/drawing/2014/main" id="{82131071-EE96-4065-3115-851AC9CF67A5}"/>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9" name="Immagine 8">
            <a:extLst>
              <a:ext uri="{FF2B5EF4-FFF2-40B4-BE49-F238E27FC236}">
                <a16:creationId xmlns:a16="http://schemas.microsoft.com/office/drawing/2014/main" id="{876C75A2-B6D7-D3ED-BC19-A3BDB8448A9F}"/>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0" name="Connettore diritto 9">
            <a:extLst>
              <a:ext uri="{FF2B5EF4-FFF2-40B4-BE49-F238E27FC236}">
                <a16:creationId xmlns:a16="http://schemas.microsoft.com/office/drawing/2014/main" id="{AD4B03B5-1E31-AD36-C427-1CC1CB89AD7F}"/>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585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83826880-B28A-3987-1FF5-DCF03EE96D54}"/>
              </a:ext>
            </a:extLst>
          </p:cNvPr>
          <p:cNvGraphicFramePr>
            <a:graphicFrameLocks noGrp="1"/>
          </p:cNvGraphicFramePr>
          <p:nvPr/>
        </p:nvGraphicFramePr>
        <p:xfrm>
          <a:off x="1934199" y="1209412"/>
          <a:ext cx="8322741" cy="2222779"/>
        </p:xfrm>
        <a:graphic>
          <a:graphicData uri="http://schemas.openxmlformats.org/drawingml/2006/table">
            <a:tbl>
              <a:tblPr bandRow="1">
                <a:tableStyleId>{5C22544A-7EE6-4342-B048-85BDC9FD1C3A}</a:tableStyleId>
              </a:tblPr>
              <a:tblGrid>
                <a:gridCol w="2145578">
                  <a:extLst>
                    <a:ext uri="{9D8B030D-6E8A-4147-A177-3AD203B41FA5}">
                      <a16:colId xmlns:a16="http://schemas.microsoft.com/office/drawing/2014/main" val="1077761804"/>
                    </a:ext>
                  </a:extLst>
                </a:gridCol>
                <a:gridCol w="6177163">
                  <a:extLst>
                    <a:ext uri="{9D8B030D-6E8A-4147-A177-3AD203B41FA5}">
                      <a16:colId xmlns:a16="http://schemas.microsoft.com/office/drawing/2014/main" val="3629813474"/>
                    </a:ext>
                  </a:extLst>
                </a:gridCol>
              </a:tblGrid>
              <a:tr h="249958">
                <a:tc>
                  <a:txBody>
                    <a:bodyPr/>
                    <a:lstStyle/>
                    <a:p>
                      <a:pPr marL="297815" indent="-6350" algn="l">
                        <a:lnSpc>
                          <a:spcPct val="115000"/>
                        </a:lnSpc>
                        <a:spcAft>
                          <a:spcPts val="230"/>
                        </a:spcAft>
                      </a:pPr>
                      <a:endParaRPr lang="it-IT" sz="14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9074" marR="59074" marT="0" marB="0" anchor="ctr">
                    <a:solidFill>
                      <a:srgbClr val="219965"/>
                    </a:solidFill>
                  </a:tcPr>
                </a:tc>
                <a:tc>
                  <a:txBody>
                    <a:bodyPr/>
                    <a:lstStyle/>
                    <a:p>
                      <a:pPr marL="0" marR="0" lvl="0" indent="0" algn="just" defTabSz="914400" rtl="0" eaLnBrk="1" fontAlgn="auto" latinLnBrk="0" hangingPunct="1">
                        <a:lnSpc>
                          <a:spcPct val="115000"/>
                        </a:lnSpc>
                        <a:spcBef>
                          <a:spcPts val="0"/>
                        </a:spcBef>
                        <a:spcAft>
                          <a:spcPts val="230"/>
                        </a:spcAft>
                        <a:buClrTx/>
                        <a:buSzTx/>
                        <a:buFont typeface="+mj-lt"/>
                        <a:buNone/>
                        <a:tabLst/>
                        <a:defRPr/>
                      </a:pPr>
                      <a:r>
                        <a:rPr lang="it-IT" sz="1600" b="1" kern="1200" dirty="0">
                          <a:solidFill>
                            <a:schemeClr val="bg1"/>
                          </a:solidFill>
                          <a:effectLst/>
                          <a:latin typeface="Aptos" panose="020B0004020202020204" pitchFamily="34" charset="0"/>
                          <a:ea typeface="+mn-ea"/>
                          <a:cs typeface="+mn-cs"/>
                        </a:rPr>
                        <a:t>TIPOLOGIA DELL’AGEVOLAZIONE</a:t>
                      </a:r>
                    </a:p>
                  </a:txBody>
                  <a:tcPr marL="59074" marR="59074" marT="0" marB="0">
                    <a:solidFill>
                      <a:srgbClr val="219965"/>
                    </a:solidFill>
                  </a:tcPr>
                </a:tc>
                <a:extLst>
                  <a:ext uri="{0D108BD9-81ED-4DB2-BD59-A6C34878D82A}">
                    <a16:rowId xmlns:a16="http://schemas.microsoft.com/office/drawing/2014/main" val="4213763723"/>
                  </a:ext>
                </a:extLst>
              </a:tr>
              <a:tr h="857202">
                <a:tc>
                  <a:txBody>
                    <a:bodyPr/>
                    <a:lstStyle/>
                    <a:p>
                      <a:pPr marL="6350" indent="-6350" algn="l">
                        <a:lnSpc>
                          <a:spcPct val="115000"/>
                        </a:lnSpc>
                        <a:spcAft>
                          <a:spcPts val="230"/>
                        </a:spcAft>
                      </a:pPr>
                      <a:r>
                        <a:rPr lang="it-IT" sz="1200" b="1" dirty="0">
                          <a:effectLst/>
                          <a:latin typeface="Aptos" panose="020B0004020202020204" pitchFamily="34" charset="0"/>
                          <a:ea typeface="Century Gothic" panose="020B0502020202020204" pitchFamily="34" charset="0"/>
                          <a:cs typeface="Century Gothic" panose="020B0502020202020204" pitchFamily="34" charset="0"/>
                        </a:rPr>
                        <a:t>FASE 1</a:t>
                      </a:r>
                    </a:p>
                    <a:p>
                      <a:pPr marL="6350" indent="-6350" algn="l">
                        <a:lnSpc>
                          <a:spcPct val="115000"/>
                        </a:lnSpc>
                        <a:spcAft>
                          <a:spcPts val="230"/>
                        </a:spcAft>
                      </a:pPr>
                      <a:r>
                        <a:rPr lang="it-IT" sz="1200" b="1" dirty="0">
                          <a:effectLst/>
                          <a:latin typeface="Aptos" panose="020B0004020202020204" pitchFamily="34" charset="0"/>
                          <a:ea typeface="Century Gothic" panose="020B0502020202020204" pitchFamily="34" charset="0"/>
                          <a:cs typeface="Century Gothic" panose="020B0502020202020204" pitchFamily="34" charset="0"/>
                        </a:rPr>
                        <a:t>Reg. (UE) n. 651/2014</a:t>
                      </a:r>
                    </a:p>
                  </a:txBody>
                  <a:tcPr marL="59074" marR="59074" marT="0" marB="0" anchor="ctr">
                    <a:solidFill>
                      <a:srgbClr val="A9D18E"/>
                    </a:solidFill>
                  </a:tcPr>
                </a:tc>
                <a:tc>
                  <a:txBody>
                    <a:bodyPr/>
                    <a:lstStyle/>
                    <a:p>
                      <a:pPr marL="0" indent="0" algn="just">
                        <a:buNone/>
                      </a:pPr>
                      <a:r>
                        <a:rPr lang="it-IT" sz="1200" dirty="0">
                          <a:latin typeface="Aptos" panose="020B0004020202020204" pitchFamily="34" charset="0"/>
                          <a:cs typeface="Arial" panose="020B0604020202020204" pitchFamily="34" charset="0"/>
                        </a:rPr>
                        <a:t>Soggetti beneficiari che, per l’attività svolta, rientrano nella definizione di poli di innovazione, di cui al punto 92 dell’art. 2 del Regolamento GBER.</a:t>
                      </a:r>
                    </a:p>
                    <a:p>
                      <a:pPr marL="0" indent="0" algn="just">
                        <a:buNone/>
                      </a:pPr>
                      <a:r>
                        <a:rPr lang="it-IT" sz="1200" dirty="0">
                          <a:latin typeface="Aptos" panose="020B0004020202020204" pitchFamily="34" charset="0"/>
                          <a:cs typeface="Arial" panose="020B0604020202020204" pitchFamily="34" charset="0"/>
                        </a:rPr>
                        <a:t>L’agevolazione viene concessa sotto forma di sovvenzione e viene erogata a fondo perduto al </a:t>
                      </a:r>
                      <a:r>
                        <a:rPr lang="it-IT" sz="1200" b="1" dirty="0">
                          <a:latin typeface="Aptos" panose="020B0004020202020204" pitchFamily="34" charset="0"/>
                          <a:cs typeface="Arial" panose="020B0604020202020204" pitchFamily="34" charset="0"/>
                        </a:rPr>
                        <a:t>50%</a:t>
                      </a:r>
                      <a:r>
                        <a:rPr lang="it-IT" sz="1200" dirty="0">
                          <a:latin typeface="Aptos" panose="020B0004020202020204" pitchFamily="34" charset="0"/>
                          <a:cs typeface="Arial" panose="020B0604020202020204" pitchFamily="34" charset="0"/>
                        </a:rPr>
                        <a:t> delle spese ammissibili, comunque, nel limite massimo pari ad euro </a:t>
                      </a:r>
                      <a:r>
                        <a:rPr lang="it-IT" sz="1200" b="1" dirty="0">
                          <a:latin typeface="Aptos" panose="020B0004020202020204" pitchFamily="34" charset="0"/>
                          <a:cs typeface="Arial" panose="020B0604020202020204" pitchFamily="34" charset="0"/>
                        </a:rPr>
                        <a:t>100.000,00.</a:t>
                      </a:r>
                    </a:p>
                  </a:txBody>
                  <a:tcPr marL="59074" marR="59074" marT="0" marB="0" anchor="ctr">
                    <a:solidFill>
                      <a:srgbClr val="A9D18E"/>
                    </a:solidFill>
                  </a:tcPr>
                </a:tc>
                <a:extLst>
                  <a:ext uri="{0D108BD9-81ED-4DB2-BD59-A6C34878D82A}">
                    <a16:rowId xmlns:a16="http://schemas.microsoft.com/office/drawing/2014/main" val="2380699923"/>
                  </a:ext>
                </a:extLst>
              </a:tr>
              <a:tr h="1098940">
                <a:tc>
                  <a:txBody>
                    <a:bodyPr/>
                    <a:lstStyle/>
                    <a:p>
                      <a:pPr marL="0" marR="0" lvl="0" indent="0" algn="l" defTabSz="914400" rtl="0" eaLnBrk="1" fontAlgn="auto" latinLnBrk="0" hangingPunct="1">
                        <a:lnSpc>
                          <a:spcPct val="115000"/>
                        </a:lnSpc>
                        <a:spcBef>
                          <a:spcPts val="0"/>
                        </a:spcBef>
                        <a:spcAft>
                          <a:spcPts val="230"/>
                        </a:spcAft>
                        <a:buClrTx/>
                        <a:buSzTx/>
                        <a:buFontTx/>
                        <a:buNone/>
                        <a:tabLst/>
                        <a:defRPr/>
                      </a:pPr>
                      <a:r>
                        <a:rPr lang="it-IT" sz="1200" b="1" dirty="0">
                          <a:effectLst/>
                          <a:latin typeface="Aptos" panose="020B0004020202020204" pitchFamily="34" charset="0"/>
                        </a:rPr>
                        <a:t>FASE 2</a:t>
                      </a:r>
                    </a:p>
                    <a:p>
                      <a:pPr marL="0" marR="0" lvl="0" indent="0" algn="l" defTabSz="914400" rtl="0" eaLnBrk="1" fontAlgn="auto" latinLnBrk="0" hangingPunct="1">
                        <a:lnSpc>
                          <a:spcPct val="115000"/>
                        </a:lnSpc>
                        <a:spcBef>
                          <a:spcPts val="0"/>
                        </a:spcBef>
                        <a:spcAft>
                          <a:spcPts val="230"/>
                        </a:spcAft>
                        <a:buClrTx/>
                        <a:buSzTx/>
                        <a:buFontTx/>
                        <a:buNone/>
                        <a:tabLst/>
                        <a:defRPr/>
                      </a:pPr>
                      <a:r>
                        <a:rPr lang="it-IT" sz="1200" b="1" dirty="0">
                          <a:effectLst/>
                          <a:latin typeface="Aptos" panose="020B0004020202020204" pitchFamily="34" charset="0"/>
                        </a:rPr>
                        <a:t>REGOLAMENTO DE MINIMIS</a:t>
                      </a:r>
                      <a:endParaRPr lang="it-IT" sz="1200" b="1" kern="1200" dirty="0">
                        <a:solidFill>
                          <a:schemeClr val="dk1"/>
                        </a:solidFill>
                        <a:effectLst/>
                        <a:latin typeface="Aptos" panose="020B0004020202020204" pitchFamily="34" charset="0"/>
                        <a:ea typeface="+mn-ea"/>
                        <a:cs typeface="+mn-cs"/>
                      </a:endParaRPr>
                    </a:p>
                  </a:txBody>
                  <a:tcPr marL="59074" marR="59074" marT="0" marB="0" anchor="ctr">
                    <a:solidFill>
                      <a:srgbClr val="A9D18E"/>
                    </a:solidFill>
                  </a:tcPr>
                </a:tc>
                <a:tc>
                  <a:txBody>
                    <a:bodyPr/>
                    <a:lstStyle/>
                    <a:p>
                      <a:pPr marL="0" indent="0" algn="just" defTabSz="914400" rtl="0" eaLnBrk="1" latinLnBrk="0" hangingPunct="1">
                        <a:buNone/>
                      </a:pPr>
                      <a:r>
                        <a:rPr lang="it-IT" sz="1200" kern="1200" dirty="0">
                          <a:solidFill>
                            <a:schemeClr val="dk1"/>
                          </a:solidFill>
                          <a:latin typeface="Aptos" panose="020B0004020202020204" pitchFamily="34" charset="0"/>
                          <a:ea typeface="+mn-ea"/>
                          <a:cs typeface="Arial" panose="020B0604020202020204" pitchFamily="34" charset="0"/>
                        </a:rPr>
                        <a:t>Soggetti beneficiari che risultano regolarmente costituiti, iscritti ed attivi nel Registro delle Imprese</a:t>
                      </a:r>
                    </a:p>
                    <a:p>
                      <a:pPr marL="0" indent="0" algn="just" defTabSz="914400" rtl="0" eaLnBrk="1" latinLnBrk="0" hangingPunct="1">
                        <a:buNone/>
                      </a:pPr>
                      <a:r>
                        <a:rPr lang="it-IT" sz="1200" dirty="0">
                          <a:latin typeface="Aptos" panose="020B0004020202020204" pitchFamily="34" charset="0"/>
                          <a:cs typeface="Arial" panose="020B0604020202020204" pitchFamily="34" charset="0"/>
                        </a:rPr>
                        <a:t>L’agevolazione viene concessa sotto forma di sovvenzione e viene erogata a fondo perduto all’</a:t>
                      </a:r>
                      <a:r>
                        <a:rPr lang="it-IT" sz="1200" b="1" dirty="0">
                          <a:latin typeface="Aptos" panose="020B0004020202020204" pitchFamily="34" charset="0"/>
                          <a:cs typeface="Arial" panose="020B0604020202020204" pitchFamily="34" charset="0"/>
                        </a:rPr>
                        <a:t>80%</a:t>
                      </a:r>
                      <a:r>
                        <a:rPr lang="it-IT" sz="1200" dirty="0">
                          <a:latin typeface="Aptos" panose="020B0004020202020204" pitchFamily="34" charset="0"/>
                          <a:cs typeface="Arial" panose="020B0604020202020204" pitchFamily="34" charset="0"/>
                        </a:rPr>
                        <a:t> </a:t>
                      </a:r>
                      <a:r>
                        <a:rPr lang="it-IT" sz="1200" kern="1200" dirty="0">
                          <a:solidFill>
                            <a:schemeClr val="dk1"/>
                          </a:solidFill>
                          <a:latin typeface="Aptos" panose="020B0004020202020204" pitchFamily="34" charset="0"/>
                          <a:ea typeface="+mn-ea"/>
                          <a:cs typeface="Arial" panose="020B0604020202020204" pitchFamily="34" charset="0"/>
                        </a:rPr>
                        <a:t>delle spese ammissibili, fino ad un massimo di euro </a:t>
                      </a:r>
                      <a:r>
                        <a:rPr lang="it-IT" sz="1200" b="1" kern="1200" dirty="0">
                          <a:solidFill>
                            <a:schemeClr val="dk1"/>
                          </a:solidFill>
                          <a:latin typeface="Aptos" panose="020B0004020202020204" pitchFamily="34" charset="0"/>
                          <a:ea typeface="+mn-ea"/>
                          <a:cs typeface="Arial" panose="020B0604020202020204" pitchFamily="34" charset="0"/>
                        </a:rPr>
                        <a:t>25.000,00</a:t>
                      </a:r>
                      <a:r>
                        <a:rPr lang="it-IT" sz="1200" kern="1200" dirty="0">
                          <a:solidFill>
                            <a:schemeClr val="dk1"/>
                          </a:solidFill>
                          <a:latin typeface="Aptos" panose="020B0004020202020204" pitchFamily="34" charset="0"/>
                          <a:ea typeface="+mn-ea"/>
                          <a:cs typeface="Arial" panose="020B0604020202020204" pitchFamily="34" charset="0"/>
                        </a:rPr>
                        <a:t>.</a:t>
                      </a:r>
                      <a:endParaRPr lang="it-IT" sz="1200" b="1" kern="1200" dirty="0">
                        <a:solidFill>
                          <a:schemeClr val="dk1"/>
                        </a:solidFill>
                        <a:latin typeface="Aptos" panose="020B0004020202020204" pitchFamily="34" charset="0"/>
                        <a:ea typeface="+mn-ea"/>
                        <a:cs typeface="Arial" panose="020B0604020202020204" pitchFamily="34" charset="0"/>
                      </a:endParaRPr>
                    </a:p>
                  </a:txBody>
                  <a:tcPr marL="59074" marR="59074" marT="0" marB="0" anchor="ctr">
                    <a:solidFill>
                      <a:srgbClr val="A9D18E"/>
                    </a:solidFill>
                  </a:tcPr>
                </a:tc>
                <a:extLst>
                  <a:ext uri="{0D108BD9-81ED-4DB2-BD59-A6C34878D82A}">
                    <a16:rowId xmlns:a16="http://schemas.microsoft.com/office/drawing/2014/main" val="2669419768"/>
                  </a:ext>
                </a:extLst>
              </a:tr>
            </a:tbl>
          </a:graphicData>
        </a:graphic>
      </p:graphicFrame>
      <p:graphicFrame>
        <p:nvGraphicFramePr>
          <p:cNvPr id="6" name="Tabella 5">
            <a:extLst>
              <a:ext uri="{FF2B5EF4-FFF2-40B4-BE49-F238E27FC236}">
                <a16:creationId xmlns:a16="http://schemas.microsoft.com/office/drawing/2014/main" id="{815EBADB-09E5-55DA-C8EC-8B2290723573}"/>
              </a:ext>
            </a:extLst>
          </p:cNvPr>
          <p:cNvGraphicFramePr>
            <a:graphicFrameLocks noGrp="1"/>
          </p:cNvGraphicFramePr>
          <p:nvPr/>
        </p:nvGraphicFramePr>
        <p:xfrm>
          <a:off x="1934199" y="3431229"/>
          <a:ext cx="8322741" cy="2513179"/>
        </p:xfrm>
        <a:graphic>
          <a:graphicData uri="http://schemas.openxmlformats.org/drawingml/2006/table">
            <a:tbl>
              <a:tblPr bandRow="1">
                <a:tableStyleId>{5C22544A-7EE6-4342-B048-85BDC9FD1C3A}</a:tableStyleId>
              </a:tblPr>
              <a:tblGrid>
                <a:gridCol w="1092031">
                  <a:extLst>
                    <a:ext uri="{9D8B030D-6E8A-4147-A177-3AD203B41FA5}">
                      <a16:colId xmlns:a16="http://schemas.microsoft.com/office/drawing/2014/main" val="39622393"/>
                    </a:ext>
                  </a:extLst>
                </a:gridCol>
                <a:gridCol w="4437923">
                  <a:extLst>
                    <a:ext uri="{9D8B030D-6E8A-4147-A177-3AD203B41FA5}">
                      <a16:colId xmlns:a16="http://schemas.microsoft.com/office/drawing/2014/main" val="1947990746"/>
                    </a:ext>
                  </a:extLst>
                </a:gridCol>
                <a:gridCol w="2792787">
                  <a:extLst>
                    <a:ext uri="{9D8B030D-6E8A-4147-A177-3AD203B41FA5}">
                      <a16:colId xmlns:a16="http://schemas.microsoft.com/office/drawing/2014/main" val="3922161094"/>
                    </a:ext>
                  </a:extLst>
                </a:gridCol>
              </a:tblGrid>
              <a:tr h="268175">
                <a:tc>
                  <a:txBody>
                    <a:bodyPr/>
                    <a:lstStyle/>
                    <a:p>
                      <a:pPr marL="297815" marR="0" lvl="0" indent="-6350" algn="l" defTabSz="914400" rtl="0" eaLnBrk="1" fontAlgn="auto" latinLnBrk="0" hangingPunct="1">
                        <a:lnSpc>
                          <a:spcPct val="115000"/>
                        </a:lnSpc>
                        <a:spcBef>
                          <a:spcPts val="0"/>
                        </a:spcBef>
                        <a:spcAft>
                          <a:spcPts val="230"/>
                        </a:spcAft>
                        <a:buClrTx/>
                        <a:buSzTx/>
                        <a:buFontTx/>
                        <a:buNone/>
                        <a:tabLst/>
                        <a:defRPr/>
                      </a:pPr>
                      <a:endParaRPr lang="it-IT" sz="1200" b="1" kern="1200" dirty="0">
                        <a:solidFill>
                          <a:schemeClr val="tx1"/>
                        </a:solidFill>
                        <a:effectLst/>
                        <a:latin typeface="Aptos" panose="020B0004020202020204" pitchFamily="34" charset="0"/>
                        <a:ea typeface="+mn-ea"/>
                        <a:cs typeface="+mn-cs"/>
                      </a:endParaRPr>
                    </a:p>
                  </a:txBody>
                  <a:tcPr marL="59074" marR="59074" marT="0" marB="0" anchor="ctr">
                    <a:solidFill>
                      <a:srgbClr val="219965"/>
                    </a:solidFill>
                  </a:tcPr>
                </a:tc>
                <a:tc gridSpan="2">
                  <a:txBody>
                    <a:bodyPr/>
                    <a:lstStyle/>
                    <a:p>
                      <a:pPr marL="17780" marR="0" lvl="0" indent="-6350" algn="l" defTabSz="914400" rtl="0" eaLnBrk="1" fontAlgn="auto" latinLnBrk="0" hangingPunct="1">
                        <a:lnSpc>
                          <a:spcPct val="115000"/>
                        </a:lnSpc>
                        <a:spcBef>
                          <a:spcPts val="0"/>
                        </a:spcBef>
                        <a:spcAft>
                          <a:spcPts val="230"/>
                        </a:spcAft>
                        <a:buClrTx/>
                        <a:buSzTx/>
                        <a:buFontTx/>
                        <a:buNone/>
                        <a:tabLst/>
                        <a:defRPr/>
                      </a:pPr>
                      <a:r>
                        <a:rPr lang="it-IT" sz="1600" b="1" kern="1200" dirty="0">
                          <a:solidFill>
                            <a:schemeClr val="bg1"/>
                          </a:solidFill>
                          <a:effectLst/>
                          <a:latin typeface="Aptos" panose="020B0004020202020204" pitchFamily="34" charset="0"/>
                          <a:ea typeface="+mn-ea"/>
                          <a:cs typeface="+mn-cs"/>
                        </a:rPr>
                        <a:t>TIPOLOGIA DI PROCEDURA - </a:t>
                      </a:r>
                      <a:r>
                        <a:rPr lang="it-IT" sz="1600" b="1" kern="1200" dirty="0">
                          <a:solidFill>
                            <a:schemeClr val="bg1"/>
                          </a:solidFill>
                          <a:effectLst/>
                          <a:latin typeface="Aptos" panose="020B0004020202020204" pitchFamily="34" charset="0"/>
                          <a:ea typeface="Calibri" panose="020F0502020204030204" pitchFamily="34" charset="0"/>
                          <a:cs typeface="Arial" panose="020B0604020202020204" pitchFamily="34" charset="0"/>
                        </a:rPr>
                        <a:t>Valutativa a graduatoria </a:t>
                      </a:r>
                      <a:endParaRPr lang="it-IT" sz="1600" b="1" kern="1200"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9074" marR="59074" marT="0" marB="0" anchor="ctr">
                    <a:solidFill>
                      <a:srgbClr val="219965"/>
                    </a:solidFill>
                  </a:tcPr>
                </a:tc>
                <a:tc hMerge="1">
                  <a:txBody>
                    <a:bodyPr/>
                    <a:lstStyle/>
                    <a:p>
                      <a:endParaRPr lang="it-IT"/>
                    </a:p>
                  </a:txBody>
                  <a:tcPr/>
                </a:tc>
                <a:extLst>
                  <a:ext uri="{0D108BD9-81ED-4DB2-BD59-A6C34878D82A}">
                    <a16:rowId xmlns:a16="http://schemas.microsoft.com/office/drawing/2014/main" val="3833634369"/>
                  </a:ext>
                </a:extLst>
              </a:tr>
              <a:tr h="201051">
                <a:tc rowSpan="8">
                  <a:txBody>
                    <a:bodyPr/>
                    <a:lstStyle/>
                    <a:p>
                      <a:pPr marL="0" indent="0" algn="l">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CRITERI DI VALUTAZIONE</a:t>
                      </a:r>
                    </a:p>
                  </a:txBody>
                  <a:tcPr marL="59074" marR="59074" marT="0" marB="0" anchor="ctr">
                    <a:solidFill>
                      <a:schemeClr val="accent6">
                        <a:lumMod val="60000"/>
                        <a:lumOff val="40000"/>
                      </a:schemeClr>
                    </a:solidFill>
                  </a:tcPr>
                </a:tc>
                <a:tc>
                  <a:txBody>
                    <a:bodyPr/>
                    <a:lstStyle/>
                    <a:p>
                      <a:pPr marL="17780" indent="-6350" algn="ctr">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FASE 1</a:t>
                      </a:r>
                    </a:p>
                  </a:txBody>
                  <a:tcPr marL="59074" marR="59074" marT="0" marB="0" anchor="ctr">
                    <a:solidFill>
                      <a:schemeClr val="accent6">
                        <a:lumMod val="60000"/>
                        <a:lumOff val="40000"/>
                      </a:schemeClr>
                    </a:solidFill>
                  </a:tcPr>
                </a:tc>
                <a:tc>
                  <a:txBody>
                    <a:bodyPr/>
                    <a:lstStyle/>
                    <a:p>
                      <a:pPr marL="17780" indent="-6350" algn="ctr">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FASE 2</a:t>
                      </a:r>
                    </a:p>
                  </a:txBody>
                  <a:tcPr marL="59074" marR="59074" marT="0" marB="0" anchor="ctr">
                    <a:solidFill>
                      <a:schemeClr val="accent6">
                        <a:lumMod val="60000"/>
                        <a:lumOff val="40000"/>
                      </a:schemeClr>
                    </a:solidFill>
                  </a:tcPr>
                </a:tc>
                <a:extLst>
                  <a:ext uri="{0D108BD9-81ED-4DB2-BD59-A6C34878D82A}">
                    <a16:rowId xmlns:a16="http://schemas.microsoft.com/office/drawing/2014/main" val="104358172"/>
                  </a:ext>
                </a:extLst>
              </a:tr>
              <a:tr h="201051">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240030" indent="-228600" algn="l" defTabSz="914400" rtl="0" eaLnBrk="1" latinLnBrk="0" hangingPunct="1">
                        <a:lnSpc>
                          <a:spcPct val="115000"/>
                        </a:lnSpc>
                        <a:spcAft>
                          <a:spcPts val="230"/>
                        </a:spcAft>
                        <a:buFont typeface="+mj-lt"/>
                        <a:buAutoNum type="alphaUcPeriod"/>
                      </a:pPr>
                      <a:r>
                        <a:rPr lang="it-IT" sz="1200" b="0" kern="1200" dirty="0">
                          <a:solidFill>
                            <a:sysClr val="windowText" lastClr="000000"/>
                          </a:solidFill>
                          <a:effectLst/>
                          <a:latin typeface="Aptos" panose="020B0004020202020204" pitchFamily="34" charset="0"/>
                          <a:ea typeface="+mn-ea"/>
                          <a:cs typeface="+mn-cs"/>
                        </a:rPr>
                        <a:t>Qualità progettuale</a:t>
                      </a:r>
                    </a:p>
                  </a:txBody>
                  <a:tcPr marL="59074" marR="59074" marT="0" marB="0" anchor="ctr">
                    <a:solidFill>
                      <a:schemeClr val="accent6">
                        <a:lumMod val="60000"/>
                        <a:lumOff val="40000"/>
                      </a:schemeClr>
                    </a:solidFill>
                  </a:tcPr>
                </a:tc>
                <a:tc rowSpan="3">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QUALITÀ DELL’OPERAZIONE - Capacità del percorso di accelerazione di generare effetti in termini di rilancio e/o di resilienza</a:t>
                      </a:r>
                    </a:p>
                  </a:txBody>
                  <a:tcPr marL="59074" marR="59074" marT="0" marB="0" anchor="ctr">
                    <a:solidFill>
                      <a:schemeClr val="accent6">
                        <a:lumMod val="60000"/>
                        <a:lumOff val="40000"/>
                      </a:schemeClr>
                    </a:solidFill>
                  </a:tcPr>
                </a:tc>
                <a:extLst>
                  <a:ext uri="{0D108BD9-81ED-4DB2-BD59-A6C34878D82A}">
                    <a16:rowId xmlns:a16="http://schemas.microsoft.com/office/drawing/2014/main" val="4230710032"/>
                  </a:ext>
                </a:extLst>
              </a:tr>
              <a:tr h="470787">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240030" indent="-228600" algn="l">
                        <a:lnSpc>
                          <a:spcPct val="115000"/>
                        </a:lnSpc>
                        <a:spcAft>
                          <a:spcPts val="230"/>
                        </a:spcAft>
                        <a:buFont typeface="+mj-lt"/>
                        <a:buAutoNum type="alphaUcPeriod" startAt="2"/>
                      </a:pPr>
                      <a:r>
                        <a:rPr lang="it-IT" sz="1200" b="0" kern="1200" dirty="0">
                          <a:solidFill>
                            <a:sysClr val="windowText" lastClr="000000"/>
                          </a:solidFill>
                          <a:effectLst/>
                          <a:latin typeface="Aptos" panose="020B0004020202020204" pitchFamily="34" charset="0"/>
                          <a:ea typeface="+mn-ea"/>
                          <a:cs typeface="+mn-cs"/>
                        </a:rPr>
                        <a:t>Capacità di generare effetti in termini di rilancio produttivo e crescita</a:t>
                      </a:r>
                    </a:p>
                  </a:txBody>
                  <a:tcPr marL="59074" marR="59074" marT="0" marB="0" anchor="ctr">
                    <a:solidFill>
                      <a:schemeClr val="accent6">
                        <a:lumMod val="60000"/>
                        <a:lumOff val="40000"/>
                      </a:schemeClr>
                    </a:solidFill>
                  </a:tcPr>
                </a:tc>
                <a:tc vMerge="1">
                  <a:txBody>
                    <a:bodyPr/>
                    <a:lstStyle/>
                    <a:p>
                      <a:pPr marL="17780" indent="-6350" algn="l">
                        <a:lnSpc>
                          <a:spcPct val="115000"/>
                        </a:lnSpc>
                        <a:spcAft>
                          <a:spcPts val="230"/>
                        </a:spcAft>
                      </a:pPr>
                      <a:endParaRPr lang="it-IT" sz="1200" b="0" kern="1200" dirty="0">
                        <a:solidFill>
                          <a:sysClr val="windowText" lastClr="000000"/>
                        </a:solidFill>
                        <a:effectLst/>
                        <a:latin typeface="Aptos" panose="020B0004020202020204" pitchFamily="34" charset="0"/>
                        <a:ea typeface="+mn-ea"/>
                        <a:cs typeface="+mn-cs"/>
                      </a:endParaRPr>
                    </a:p>
                  </a:txBody>
                  <a:tcPr marL="59074" marR="59074" marT="0" marB="0" anchor="ctr">
                    <a:solidFill>
                      <a:schemeClr val="accent6">
                        <a:lumMod val="60000"/>
                        <a:lumOff val="40000"/>
                      </a:schemeClr>
                    </a:solidFill>
                  </a:tcPr>
                </a:tc>
                <a:extLst>
                  <a:ext uri="{0D108BD9-81ED-4DB2-BD59-A6C34878D82A}">
                    <a16:rowId xmlns:a16="http://schemas.microsoft.com/office/drawing/2014/main" val="3714495742"/>
                  </a:ext>
                </a:extLst>
              </a:tr>
              <a:tr h="290673">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240030" marR="0" lvl="0" indent="-228600" algn="l" defTabSz="914400" rtl="0" eaLnBrk="1" fontAlgn="auto" latinLnBrk="0" hangingPunct="1">
                        <a:lnSpc>
                          <a:spcPct val="115000"/>
                        </a:lnSpc>
                        <a:spcBef>
                          <a:spcPts val="0"/>
                        </a:spcBef>
                        <a:spcAft>
                          <a:spcPts val="230"/>
                        </a:spcAft>
                        <a:buClrTx/>
                        <a:buSzTx/>
                        <a:buFont typeface="+mj-lt"/>
                        <a:buAutoNum type="alphaUcPeriod" startAt="3"/>
                        <a:tabLst/>
                        <a:defRPr/>
                      </a:pPr>
                      <a:r>
                        <a:rPr lang="it-IT" sz="1200" b="0" kern="1200" dirty="0">
                          <a:solidFill>
                            <a:sysClr val="windowText" lastClr="000000"/>
                          </a:solidFill>
                          <a:effectLst/>
                          <a:latin typeface="Aptos" panose="020B0004020202020204" pitchFamily="34" charset="0"/>
                          <a:ea typeface="+mn-ea"/>
                          <a:cs typeface="+mn-cs"/>
                        </a:rPr>
                        <a:t>Coerenza dei costi e dei tempi di realizzazione </a:t>
                      </a:r>
                    </a:p>
                  </a:txBody>
                  <a:tcPr marL="59074" marR="59074" marT="0" marB="0" anchor="ctr">
                    <a:solidFill>
                      <a:schemeClr val="accent6">
                        <a:lumMod val="60000"/>
                        <a:lumOff val="40000"/>
                      </a:schemeClr>
                    </a:solidFill>
                  </a:tcPr>
                </a:tc>
                <a:tc vMerge="1">
                  <a:txBody>
                    <a:bodyPr/>
                    <a:lstStyle/>
                    <a:p>
                      <a:pPr marL="17780" indent="-6350" algn="l">
                        <a:lnSpc>
                          <a:spcPct val="115000"/>
                        </a:lnSpc>
                        <a:spcAft>
                          <a:spcPts val="230"/>
                        </a:spcAft>
                      </a:pPr>
                      <a:endParaRPr lang="it-IT" sz="1200" b="0" kern="1200" dirty="0">
                        <a:solidFill>
                          <a:sysClr val="windowText" lastClr="000000"/>
                        </a:solidFill>
                        <a:effectLst/>
                        <a:latin typeface="Aptos" panose="020B0004020202020204" pitchFamily="34" charset="0"/>
                        <a:ea typeface="+mn-ea"/>
                        <a:cs typeface="+mn-cs"/>
                      </a:endParaRPr>
                    </a:p>
                  </a:txBody>
                  <a:tcPr marL="59074" marR="59074" marT="0" marB="0" anchor="ctr">
                    <a:solidFill>
                      <a:schemeClr val="accent6">
                        <a:lumMod val="60000"/>
                        <a:lumOff val="40000"/>
                      </a:schemeClr>
                    </a:solidFill>
                  </a:tcPr>
                </a:tc>
                <a:extLst>
                  <a:ext uri="{0D108BD9-81ED-4DB2-BD59-A6C34878D82A}">
                    <a16:rowId xmlns:a16="http://schemas.microsoft.com/office/drawing/2014/main" val="877543121"/>
                  </a:ext>
                </a:extLst>
              </a:tr>
              <a:tr h="201051">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240030" indent="-228600" algn="l" defTabSz="914400" rtl="0" eaLnBrk="1" latinLnBrk="0" hangingPunct="1">
                        <a:lnSpc>
                          <a:spcPct val="115000"/>
                        </a:lnSpc>
                        <a:spcAft>
                          <a:spcPts val="230"/>
                        </a:spcAft>
                        <a:buFont typeface="+mj-lt"/>
                        <a:buAutoNum type="alphaUcPeriod" startAt="4"/>
                      </a:pPr>
                      <a:r>
                        <a:rPr lang="it-IT" sz="1200" b="0" kern="1200" dirty="0">
                          <a:solidFill>
                            <a:sysClr val="windowText" lastClr="000000"/>
                          </a:solidFill>
                          <a:effectLst/>
                          <a:latin typeface="Aptos" panose="020B0004020202020204" pitchFamily="34" charset="0"/>
                          <a:ea typeface="+mn-ea"/>
                          <a:cs typeface="+mn-cs"/>
                        </a:rPr>
                        <a:t>Sostenibilità e/o potenzialità</a:t>
                      </a:r>
                    </a:p>
                  </a:txBody>
                  <a:tcPr marL="59074" marR="59074" marT="0" marB="0" anchor="ctr">
                    <a:solidFill>
                      <a:schemeClr val="accent6">
                        <a:lumMod val="60000"/>
                        <a:lumOff val="40000"/>
                      </a:schemeClr>
                    </a:solidFill>
                  </a:tcPr>
                </a:tc>
                <a:tc rowSpan="4">
                  <a:txBody>
                    <a:bodyPr/>
                    <a:lstStyle/>
                    <a:p>
                      <a:pPr marL="17780" marR="0" lvl="0" indent="-6350" algn="l" defTabSz="914400" rtl="0" eaLnBrk="1" fontAlgn="auto" latinLnBrk="0" hangingPunct="1">
                        <a:lnSpc>
                          <a:spcPct val="115000"/>
                        </a:lnSpc>
                        <a:spcBef>
                          <a:spcPts val="0"/>
                        </a:spcBef>
                        <a:spcAft>
                          <a:spcPts val="230"/>
                        </a:spcAft>
                        <a:buClrTx/>
                        <a:buSzTx/>
                        <a:buFontTx/>
                        <a:buNone/>
                        <a:tabLst/>
                        <a:defRPr/>
                      </a:pPr>
                      <a:r>
                        <a:rPr lang="it-IT" sz="1200" b="0" kern="1200" dirty="0">
                          <a:solidFill>
                            <a:sysClr val="windowText" lastClr="000000"/>
                          </a:solidFill>
                          <a:effectLst/>
                          <a:latin typeface="Aptos" panose="020B0004020202020204" pitchFamily="34" charset="0"/>
                          <a:ea typeface="+mn-ea"/>
                          <a:cs typeface="+mn-cs"/>
                        </a:rPr>
                        <a:t>QUALITÀ DELL’OPERAZIONE - Capacità di creare nuove relazioni e/o di consolidare quelle esistenti, di ampliare le filiere della moda e del design</a:t>
                      </a:r>
                    </a:p>
                  </a:txBody>
                  <a:tcPr marL="59074" marR="59074" marT="0" marB="0" anchor="ctr">
                    <a:solidFill>
                      <a:schemeClr val="accent6">
                        <a:lumMod val="60000"/>
                        <a:lumOff val="40000"/>
                      </a:schemeClr>
                    </a:solidFill>
                  </a:tcPr>
                </a:tc>
                <a:extLst>
                  <a:ext uri="{0D108BD9-81ED-4DB2-BD59-A6C34878D82A}">
                    <a16:rowId xmlns:a16="http://schemas.microsoft.com/office/drawing/2014/main" val="3674176570"/>
                  </a:ext>
                </a:extLst>
              </a:tr>
              <a:tr h="201051">
                <a:tc vMerge="1">
                  <a:txBody>
                    <a:bodyPr/>
                    <a:lstStyle/>
                    <a:p>
                      <a:endParaRPr lang="it-IT"/>
                    </a:p>
                  </a:txBody>
                  <a:tcPr/>
                </a:tc>
                <a:tc>
                  <a:txBody>
                    <a:bodyPr/>
                    <a:lstStyle/>
                    <a:p>
                      <a:pPr marL="240030" indent="-228600" algn="l" defTabSz="914400" rtl="0" eaLnBrk="1" latinLnBrk="0" hangingPunct="1">
                        <a:lnSpc>
                          <a:spcPct val="115000"/>
                        </a:lnSpc>
                        <a:spcAft>
                          <a:spcPts val="230"/>
                        </a:spcAft>
                        <a:buFont typeface="+mj-lt"/>
                        <a:buAutoNum type="alphaUcPeriod" startAt="5"/>
                      </a:pPr>
                      <a:r>
                        <a:rPr lang="it-IT" sz="1200" b="0" kern="1200" dirty="0">
                          <a:solidFill>
                            <a:sysClr val="windowText" lastClr="000000"/>
                          </a:solidFill>
                          <a:effectLst/>
                          <a:latin typeface="Aptos" panose="020B0004020202020204" pitchFamily="34" charset="0"/>
                          <a:ea typeface="+mn-ea"/>
                          <a:cs typeface="+mn-cs"/>
                        </a:rPr>
                        <a:t>Esperienza in campo di accelerazione di impresa</a:t>
                      </a:r>
                    </a:p>
                  </a:txBody>
                  <a:tcPr marL="59074" marR="59074" marT="0" marB="0" anchor="ctr">
                    <a:solidFill>
                      <a:schemeClr val="accent6">
                        <a:lumMod val="60000"/>
                        <a:lumOff val="40000"/>
                      </a:schemeClr>
                    </a:solidFill>
                  </a:tcPr>
                </a:tc>
                <a:tc vMerge="1">
                  <a:txBody>
                    <a:bodyPr/>
                    <a:lstStyle/>
                    <a:p>
                      <a:endParaRPr lang="it-IT"/>
                    </a:p>
                  </a:txBody>
                  <a:tcPr/>
                </a:tc>
                <a:extLst>
                  <a:ext uri="{0D108BD9-81ED-4DB2-BD59-A6C34878D82A}">
                    <a16:rowId xmlns:a16="http://schemas.microsoft.com/office/drawing/2014/main" val="388505369"/>
                  </a:ext>
                </a:extLst>
              </a:tr>
              <a:tr h="266764">
                <a:tc vMerge="1">
                  <a:txBody>
                    <a:bodyPr/>
                    <a:lstStyle/>
                    <a:p>
                      <a:endParaRPr lang="it-IT"/>
                    </a:p>
                  </a:txBody>
                  <a:tcPr/>
                </a:tc>
                <a:tc>
                  <a:txBody>
                    <a:bodyPr/>
                    <a:lstStyle/>
                    <a:p>
                      <a:pPr marL="240030" indent="-228600" algn="l" defTabSz="914400" rtl="0" eaLnBrk="1" latinLnBrk="0" hangingPunct="1">
                        <a:lnSpc>
                          <a:spcPct val="115000"/>
                        </a:lnSpc>
                        <a:spcAft>
                          <a:spcPts val="230"/>
                        </a:spcAft>
                        <a:buFont typeface="+mj-lt"/>
                        <a:buAutoNum type="alphaUcPeriod" startAt="6"/>
                      </a:pPr>
                      <a:r>
                        <a:rPr lang="it-IT" sz="1200" b="0" kern="1200" dirty="0">
                          <a:solidFill>
                            <a:sysClr val="windowText" lastClr="000000"/>
                          </a:solidFill>
                          <a:effectLst/>
                          <a:latin typeface="Aptos" panose="020B0004020202020204" pitchFamily="34" charset="0"/>
                          <a:ea typeface="+mn-ea"/>
                          <a:cs typeface="+mn-cs"/>
                        </a:rPr>
                        <a:t>Livelli incrementali dell'operazione rispetto allo stato dell'arte</a:t>
                      </a:r>
                    </a:p>
                  </a:txBody>
                  <a:tcPr marL="59074" marR="59074" marT="0" marB="0" anchor="ctr">
                    <a:solidFill>
                      <a:schemeClr val="accent6">
                        <a:lumMod val="60000"/>
                        <a:lumOff val="40000"/>
                      </a:schemeClr>
                    </a:solidFill>
                  </a:tcPr>
                </a:tc>
                <a:tc vMerge="1">
                  <a:txBody>
                    <a:bodyPr/>
                    <a:lstStyle/>
                    <a:p>
                      <a:endParaRPr lang="it-IT"/>
                    </a:p>
                  </a:txBody>
                  <a:tcPr/>
                </a:tc>
                <a:extLst>
                  <a:ext uri="{0D108BD9-81ED-4DB2-BD59-A6C34878D82A}">
                    <a16:rowId xmlns:a16="http://schemas.microsoft.com/office/drawing/2014/main" val="2861398828"/>
                  </a:ext>
                </a:extLst>
              </a:tr>
              <a:tr h="412576">
                <a:tc vMerge="1">
                  <a:txBody>
                    <a:bodyPr/>
                    <a:lstStyle/>
                    <a:p>
                      <a:endParaRPr lang="it-IT"/>
                    </a:p>
                  </a:txBody>
                  <a:tcPr/>
                </a:tc>
                <a:tc>
                  <a:txBody>
                    <a:bodyPr/>
                    <a:lstStyle/>
                    <a:p>
                      <a:pPr marL="240030" indent="-228600" algn="l" defTabSz="914400" rtl="0" eaLnBrk="1" latinLnBrk="0" hangingPunct="1">
                        <a:lnSpc>
                          <a:spcPct val="115000"/>
                        </a:lnSpc>
                        <a:spcAft>
                          <a:spcPts val="230"/>
                        </a:spcAft>
                        <a:buFont typeface="+mj-lt"/>
                        <a:buAutoNum type="alphaUcPeriod" startAt="7"/>
                      </a:pPr>
                      <a:r>
                        <a:rPr lang="it-IT" sz="1200" b="0" kern="1200" dirty="0">
                          <a:solidFill>
                            <a:sysClr val="windowText" lastClr="000000"/>
                          </a:solidFill>
                          <a:effectLst/>
                          <a:latin typeface="Aptos" panose="020B0004020202020204" pitchFamily="34" charset="0"/>
                          <a:ea typeface="+mn-ea"/>
                          <a:cs typeface="+mn-cs"/>
                        </a:rPr>
                        <a:t>Trasformazione e miglioramento dell’ecosistema industriale</a:t>
                      </a:r>
                    </a:p>
                  </a:txBody>
                  <a:tcPr marL="59074" marR="59074" marT="0" marB="0" anchor="ctr">
                    <a:solidFill>
                      <a:schemeClr val="accent6">
                        <a:lumMod val="60000"/>
                        <a:lumOff val="40000"/>
                      </a:schemeClr>
                    </a:solidFill>
                  </a:tcPr>
                </a:tc>
                <a:tc vMerge="1">
                  <a:txBody>
                    <a:bodyPr/>
                    <a:lstStyle/>
                    <a:p>
                      <a:endParaRPr lang="it-IT"/>
                    </a:p>
                  </a:txBody>
                  <a:tcPr/>
                </a:tc>
                <a:extLst>
                  <a:ext uri="{0D108BD9-81ED-4DB2-BD59-A6C34878D82A}">
                    <a16:rowId xmlns:a16="http://schemas.microsoft.com/office/drawing/2014/main" val="751923440"/>
                  </a:ext>
                </a:extLst>
              </a:tr>
            </a:tbl>
          </a:graphicData>
        </a:graphic>
      </p:graphicFrame>
      <p:sp>
        <p:nvSpPr>
          <p:cNvPr id="7" name="CasellaDiTesto 6">
            <a:extLst>
              <a:ext uri="{FF2B5EF4-FFF2-40B4-BE49-F238E27FC236}">
                <a16:creationId xmlns:a16="http://schemas.microsoft.com/office/drawing/2014/main" id="{5F43A846-F570-6B64-FC61-B8DE0AAF8744}"/>
              </a:ext>
            </a:extLst>
          </p:cNvPr>
          <p:cNvSpPr txBox="1"/>
          <p:nvPr/>
        </p:nvSpPr>
        <p:spPr>
          <a:xfrm>
            <a:off x="4223792" y="658003"/>
            <a:ext cx="7416824" cy="323165"/>
          </a:xfrm>
          <a:prstGeom prst="rect">
            <a:avLst/>
          </a:prstGeom>
          <a:noFill/>
        </p:spPr>
        <p:txBody>
          <a:bodyPr wrap="square" rtlCol="0">
            <a:spAutoFit/>
          </a:bodyPr>
          <a:lstStyle/>
          <a:p>
            <a:pPr algn="ctr"/>
            <a:r>
              <a:rPr lang="it-IT" sz="1500" dirty="0">
                <a:solidFill>
                  <a:srgbClr val="007239"/>
                </a:solidFill>
                <a:latin typeface="Helvetica" panose="020B0604020202030204" pitchFamily="34" charset="0"/>
              </a:rPr>
              <a:t>PROGRAMMA DI ACCELERAZIONE PER LE PMI DELLA MODA E DEL DESIGN</a:t>
            </a:r>
          </a:p>
        </p:txBody>
      </p:sp>
      <p:pic>
        <p:nvPicPr>
          <p:cNvPr id="9" name="Immagine 8">
            <a:extLst>
              <a:ext uri="{FF2B5EF4-FFF2-40B4-BE49-F238E27FC236}">
                <a16:creationId xmlns:a16="http://schemas.microsoft.com/office/drawing/2014/main" id="{83F7BB62-5B28-C596-7275-9E8B742FFC12}"/>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0" name="Immagine 9">
            <a:extLst>
              <a:ext uri="{FF2B5EF4-FFF2-40B4-BE49-F238E27FC236}">
                <a16:creationId xmlns:a16="http://schemas.microsoft.com/office/drawing/2014/main" id="{32EF3974-1D93-1947-7C8B-B525BD93A3C7}"/>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1" name="Connettore diritto 10">
            <a:extLst>
              <a:ext uri="{FF2B5EF4-FFF2-40B4-BE49-F238E27FC236}">
                <a16:creationId xmlns:a16="http://schemas.microsoft.com/office/drawing/2014/main" id="{6B71C475-92DF-0AD1-C027-BB203FBB713F}"/>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3631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a:extLst>
              <a:ext uri="{FF2B5EF4-FFF2-40B4-BE49-F238E27FC236}">
                <a16:creationId xmlns:a16="http://schemas.microsoft.com/office/drawing/2014/main" id="{C60202A5-76D4-70BD-B5ED-F12229998DB5}"/>
              </a:ext>
            </a:extLst>
          </p:cNvPr>
          <p:cNvSpPr txBox="1"/>
          <p:nvPr/>
        </p:nvSpPr>
        <p:spPr>
          <a:xfrm>
            <a:off x="1932443" y="1052504"/>
            <a:ext cx="8493511"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adesione vs concessione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sp>
        <p:nvSpPr>
          <p:cNvPr id="6" name="CasellaDiTesto 5">
            <a:extLst>
              <a:ext uri="{FF2B5EF4-FFF2-40B4-BE49-F238E27FC236}">
                <a16:creationId xmlns:a16="http://schemas.microsoft.com/office/drawing/2014/main" id="{D2F26CF0-31D4-038E-6BBF-F8D2DF36A3D2}"/>
              </a:ext>
            </a:extLst>
          </p:cNvPr>
          <p:cNvSpPr txBox="1"/>
          <p:nvPr/>
        </p:nvSpPr>
        <p:spPr>
          <a:xfrm>
            <a:off x="2346439" y="2827127"/>
            <a:ext cx="7416825" cy="307777"/>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it-IT" sz="1400" b="1" dirty="0">
                <a:solidFill>
                  <a:schemeClr val="bg1"/>
                </a:solidFill>
                <a:latin typeface="Candara" panose="020E0502030303020204" pitchFamily="34" charset="0"/>
              </a:rPr>
              <a:t>TREND DIMENSIONE DI IMPRESA  DEI RICHIEDENTI</a:t>
            </a:r>
          </a:p>
        </p:txBody>
      </p:sp>
      <p:graphicFrame>
        <p:nvGraphicFramePr>
          <p:cNvPr id="4" name="Tabella 3">
            <a:extLst>
              <a:ext uri="{FF2B5EF4-FFF2-40B4-BE49-F238E27FC236}">
                <a16:creationId xmlns:a16="http://schemas.microsoft.com/office/drawing/2014/main" id="{2250F052-DB03-E516-C1BF-E640E1296103}"/>
              </a:ext>
            </a:extLst>
          </p:cNvPr>
          <p:cNvGraphicFramePr>
            <a:graphicFrameLocks noGrp="1"/>
          </p:cNvGraphicFramePr>
          <p:nvPr>
            <p:extLst>
              <p:ext uri="{D42A27DB-BD31-4B8C-83A1-F6EECF244321}">
                <p14:modId xmlns:p14="http://schemas.microsoft.com/office/powerpoint/2010/main" val="2017155634"/>
              </p:ext>
            </p:extLst>
          </p:nvPr>
        </p:nvGraphicFramePr>
        <p:xfrm>
          <a:off x="2351584" y="1357664"/>
          <a:ext cx="7416825" cy="1349175"/>
        </p:xfrm>
        <a:graphic>
          <a:graphicData uri="http://schemas.openxmlformats.org/drawingml/2006/table">
            <a:tbl>
              <a:tblPr/>
              <a:tblGrid>
                <a:gridCol w="2764340">
                  <a:extLst>
                    <a:ext uri="{9D8B030D-6E8A-4147-A177-3AD203B41FA5}">
                      <a16:colId xmlns:a16="http://schemas.microsoft.com/office/drawing/2014/main" val="4292285337"/>
                    </a:ext>
                  </a:extLst>
                </a:gridCol>
                <a:gridCol w="1261512">
                  <a:extLst>
                    <a:ext uri="{9D8B030D-6E8A-4147-A177-3AD203B41FA5}">
                      <a16:colId xmlns:a16="http://schemas.microsoft.com/office/drawing/2014/main" val="2202546074"/>
                    </a:ext>
                  </a:extLst>
                </a:gridCol>
                <a:gridCol w="1093310">
                  <a:extLst>
                    <a:ext uri="{9D8B030D-6E8A-4147-A177-3AD203B41FA5}">
                      <a16:colId xmlns:a16="http://schemas.microsoft.com/office/drawing/2014/main" val="506268656"/>
                    </a:ext>
                  </a:extLst>
                </a:gridCol>
                <a:gridCol w="1177411">
                  <a:extLst>
                    <a:ext uri="{9D8B030D-6E8A-4147-A177-3AD203B41FA5}">
                      <a16:colId xmlns:a16="http://schemas.microsoft.com/office/drawing/2014/main" val="3302919540"/>
                    </a:ext>
                  </a:extLst>
                </a:gridCol>
                <a:gridCol w="1120252">
                  <a:extLst>
                    <a:ext uri="{9D8B030D-6E8A-4147-A177-3AD203B41FA5}">
                      <a16:colId xmlns:a16="http://schemas.microsoft.com/office/drawing/2014/main" val="3345748922"/>
                    </a:ext>
                  </a:extLst>
                </a:gridCol>
              </a:tblGrid>
              <a:tr h="122359">
                <a:tc rowSpan="2">
                  <a:txBody>
                    <a:bodyPr/>
                    <a:lstStyle/>
                    <a:p>
                      <a:pPr algn="l" fontAlgn="ctr"/>
                      <a:r>
                        <a:rPr lang="it-IT" sz="1100" b="1" i="0" u="none" strike="noStrike" dirty="0">
                          <a:solidFill>
                            <a:srgbClr val="000000"/>
                          </a:solidFill>
                          <a:effectLst/>
                          <a:latin typeface="Aptos" panose="020B00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gridSpan="2">
                  <a:txBody>
                    <a:bodyPr/>
                    <a:lstStyle/>
                    <a:p>
                      <a:pPr algn="ctr" fontAlgn="ctr"/>
                      <a:r>
                        <a:rPr lang="it-IT" sz="1100" b="1" i="0" u="none" strike="noStrike" dirty="0">
                          <a:solidFill>
                            <a:srgbClr val="000000"/>
                          </a:solidFill>
                          <a:effectLst/>
                          <a:latin typeface="Aptos" panose="020B0004020202020204" pitchFamily="34" charset="0"/>
                        </a:rPr>
                        <a:t>ADESIONE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hMerge="1">
                  <a:txBody>
                    <a:bodyPr/>
                    <a:lstStyle/>
                    <a:p>
                      <a:endParaRPr lang="it-IT"/>
                    </a:p>
                  </a:txBody>
                  <a:tcPr/>
                </a:tc>
                <a:tc gridSpan="2">
                  <a:txBody>
                    <a:bodyPr/>
                    <a:lstStyle/>
                    <a:p>
                      <a:pPr algn="ctr" fontAlgn="ctr"/>
                      <a:r>
                        <a:rPr lang="it-IT" sz="1100" b="1" i="0" u="none" strike="noStrike" dirty="0">
                          <a:solidFill>
                            <a:srgbClr val="000000"/>
                          </a:solidFill>
                          <a:effectLst/>
                          <a:latin typeface="Aptos" panose="020B0004020202020204" pitchFamily="34" charset="0"/>
                        </a:rPr>
                        <a:t>CONCESSIONE</a:t>
                      </a:r>
                    </a:p>
                  </a:txBody>
                  <a:tcPr marL="9525" marR="9525" marT="9525"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hMerge="1">
                  <a:txBody>
                    <a:bodyPr/>
                    <a:lstStyle/>
                    <a:p>
                      <a:endParaRPr lang="it-IT"/>
                    </a:p>
                  </a:txBody>
                  <a:tcPr/>
                </a:tc>
                <a:extLst>
                  <a:ext uri="{0D108BD9-81ED-4DB2-BD59-A6C34878D82A}">
                    <a16:rowId xmlns:a16="http://schemas.microsoft.com/office/drawing/2014/main" val="3704383677"/>
                  </a:ext>
                </a:extLst>
              </a:tr>
              <a:tr h="89210">
                <a:tc vMerge="1">
                  <a:txBody>
                    <a:bodyPr/>
                    <a:lstStyle/>
                    <a:p>
                      <a:endParaRPr lang="it-IT"/>
                    </a:p>
                  </a:txBody>
                  <a:tcPr/>
                </a:tc>
                <a:tc>
                  <a:txBody>
                    <a:bodyPr/>
                    <a:lstStyle/>
                    <a:p>
                      <a:pPr algn="ctr" fontAlgn="ctr"/>
                      <a:r>
                        <a:rPr lang="it-IT" sz="1100" b="1" i="0" u="none" strike="noStrike" dirty="0">
                          <a:solidFill>
                            <a:srgbClr val="000000"/>
                          </a:solidFill>
                          <a:effectLst/>
                          <a:latin typeface="Aptos" panose="020B0004020202020204" pitchFamily="34" charset="0"/>
                        </a:rPr>
                        <a:t>FASE 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a:txBody>
                    <a:bodyPr/>
                    <a:lstStyle/>
                    <a:p>
                      <a:pPr algn="ctr"/>
                      <a:r>
                        <a:rPr lang="it-IT" sz="1100" b="1" i="0" u="none" strike="noStrike" dirty="0">
                          <a:solidFill>
                            <a:srgbClr val="000000"/>
                          </a:solidFill>
                          <a:effectLst/>
                          <a:latin typeface="Aptos" panose="020B0004020202020204" pitchFamily="34" charset="0"/>
                        </a:rPr>
                        <a:t>FASE 2</a:t>
                      </a:r>
                      <a:endParaRPr lang="it-IT" dirty="0"/>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a:txBody>
                    <a:bodyPr/>
                    <a:lstStyle/>
                    <a:p>
                      <a:pPr algn="ctr" fontAlgn="ctr"/>
                      <a:r>
                        <a:rPr lang="it-IT" sz="1100" b="1" i="0" u="none" strike="noStrike" dirty="0">
                          <a:solidFill>
                            <a:srgbClr val="000000"/>
                          </a:solidFill>
                          <a:effectLst/>
                          <a:latin typeface="Aptos" panose="020B0004020202020204" pitchFamily="34" charset="0"/>
                        </a:rPr>
                        <a:t>FASE 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a:txBody>
                    <a:bodyPr/>
                    <a:lstStyle/>
                    <a:p>
                      <a:pPr marL="0" algn="ctr" defTabSz="914400" rtl="0" eaLnBrk="1" fontAlgn="ctr" latinLnBrk="0" hangingPunct="1"/>
                      <a:r>
                        <a:rPr lang="it-IT" sz="1100" b="1" i="0" u="none" strike="noStrike" kern="1200" dirty="0">
                          <a:solidFill>
                            <a:srgbClr val="000000"/>
                          </a:solidFill>
                          <a:effectLst/>
                          <a:latin typeface="Aptos" panose="020B0004020202020204" pitchFamily="34" charset="0"/>
                          <a:ea typeface="+mn-ea"/>
                          <a:cs typeface="+mn-cs"/>
                        </a:rPr>
                        <a:t>FASE 2</a:t>
                      </a:r>
                    </a:p>
                  </a:txBody>
                  <a:tcPr marL="9525" marR="9525" marT="9525" marB="0" anchor="ctr">
                    <a:lnL w="12700" cap="flat" cmpd="sng" algn="ctr">
                      <a:solidFill>
                        <a:srgbClr val="000000"/>
                      </a:solidFill>
                      <a:prstDash val="solid"/>
                      <a:round/>
                      <a:headEnd type="none" w="med" len="med"/>
                      <a:tailEnd type="none" w="med" len="med"/>
                    </a:lnL>
                    <a:solidFill>
                      <a:srgbClr val="8ED973"/>
                    </a:solidFill>
                  </a:tcPr>
                </a:tc>
                <a:extLst>
                  <a:ext uri="{0D108BD9-81ED-4DB2-BD59-A6C34878D82A}">
                    <a16:rowId xmlns:a16="http://schemas.microsoft.com/office/drawing/2014/main" val="532701093"/>
                  </a:ext>
                </a:extLst>
              </a:tr>
              <a:tr h="56061">
                <a:tc>
                  <a:txBody>
                    <a:bodyPr/>
                    <a:lstStyle/>
                    <a:p>
                      <a:pPr marL="88900" indent="0" algn="l" fontAlgn="b"/>
                      <a:r>
                        <a:rPr lang="it-IT" sz="1200" b="1" i="0" u="none" strike="noStrike" dirty="0">
                          <a:solidFill>
                            <a:srgbClr val="000000"/>
                          </a:solidFill>
                          <a:effectLst/>
                          <a:latin typeface="Aptos" panose="020B0004020202020204" pitchFamily="34" charset="0"/>
                        </a:rPr>
                        <a:t>Totale domande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200" b="1" i="0" u="none" strike="noStrike" kern="1200" dirty="0">
                          <a:solidFill>
                            <a:srgbClr val="000000"/>
                          </a:solidFill>
                          <a:effectLst/>
                          <a:latin typeface="Aptos" panose="020B0004020202020204" pitchFamily="34" charset="0"/>
                          <a:ea typeface="+mn-ea"/>
                          <a:cs typeface="+mn-cs"/>
                        </a:rPr>
                        <a:t>30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20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9229743"/>
                  </a:ext>
                </a:extLst>
              </a:tr>
              <a:tr h="0">
                <a:tc>
                  <a:txBody>
                    <a:bodyPr/>
                    <a:lstStyle/>
                    <a:p>
                      <a:pPr marL="88900" indent="0" algn="l" defTabSz="914400" rtl="0" eaLnBrk="1" fontAlgn="b" latinLnBrk="0" hangingPunct="1"/>
                      <a:r>
                        <a:rPr lang="it-IT" sz="1200" b="1" i="0" u="none" strike="noStrike" kern="1200" dirty="0">
                          <a:solidFill>
                            <a:srgbClr val="000000"/>
                          </a:solidFill>
                          <a:effectLst/>
                          <a:latin typeface="Aptos" panose="020B0004020202020204" pitchFamily="34" charset="0"/>
                          <a:ea typeface="+mn-ea"/>
                          <a:cs typeface="+mn-cs"/>
                        </a:rPr>
                        <a:t>Investimento medio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166.240,00 €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100" b="0" i="0" u="none" strike="noStrike" kern="1200" dirty="0">
                          <a:solidFill>
                            <a:srgbClr val="000000"/>
                          </a:solidFill>
                          <a:effectLst/>
                          <a:latin typeface="Aptos" panose="020B0004020202020204" pitchFamily="34" charset="0"/>
                          <a:ea typeface="+mn-ea"/>
                          <a:cs typeface="+mn-cs"/>
                        </a:rPr>
                        <a:t>31.161,00 €</a:t>
                      </a:r>
                      <a:endParaRPr lang="it-IT" dirty="0"/>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154.360,00 €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100" b="0" i="0" u="none" strike="noStrike" kern="1200" dirty="0">
                          <a:solidFill>
                            <a:srgbClr val="000000"/>
                          </a:solidFill>
                          <a:effectLst/>
                          <a:latin typeface="Aptos" panose="020B0004020202020204" pitchFamily="34" charset="0"/>
                          <a:ea typeface="+mn-ea"/>
                          <a:cs typeface="+mn-cs"/>
                        </a:rPr>
                        <a:t>31.288,50 €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8772609"/>
                  </a:ext>
                </a:extLst>
              </a:tr>
              <a:tr h="103299">
                <a:tc>
                  <a:txBody>
                    <a:bodyPr/>
                    <a:lstStyle/>
                    <a:p>
                      <a:pPr marL="88900" indent="0" algn="l" defTabSz="914400" rtl="0" eaLnBrk="1" fontAlgn="b" latinLnBrk="0" hangingPunct="1"/>
                      <a:r>
                        <a:rPr lang="it-IT" sz="1200" b="1" i="0" u="none" strike="noStrike" kern="1200" dirty="0">
                          <a:solidFill>
                            <a:srgbClr val="000000"/>
                          </a:solidFill>
                          <a:effectLst/>
                          <a:latin typeface="Aptos" panose="020B0004020202020204" pitchFamily="34" charset="0"/>
                          <a:ea typeface="+mn-ea"/>
                          <a:cs typeface="+mn-cs"/>
                        </a:rPr>
                        <a:t>Contributo medio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83.120,00 €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100" b="0" i="0" u="none" strike="noStrike" kern="1200" dirty="0">
                          <a:solidFill>
                            <a:srgbClr val="000000"/>
                          </a:solidFill>
                          <a:effectLst/>
                          <a:latin typeface="Aptos" panose="020B0004020202020204" pitchFamily="34" charset="0"/>
                          <a:ea typeface="+mn-ea"/>
                          <a:cs typeface="+mn-cs"/>
                        </a:rPr>
                        <a:t>24.670,67 €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77.180,00 €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kern="1200" dirty="0">
                          <a:solidFill>
                            <a:srgbClr val="000000"/>
                          </a:solidFill>
                          <a:effectLst/>
                          <a:latin typeface="Aptos" panose="020B0004020202020204" pitchFamily="34" charset="0"/>
                          <a:ea typeface="+mn-ea"/>
                          <a:cs typeface="+mn-cs"/>
                        </a:rPr>
                        <a:t>24.714,00 €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0490131"/>
                  </a:ext>
                </a:extLst>
              </a:tr>
              <a:tr h="208815">
                <a:tc>
                  <a:txBody>
                    <a:bodyPr/>
                    <a:lstStyle/>
                    <a:p>
                      <a:pPr marL="88900" marR="0" lvl="0" indent="0" algn="l" defTabSz="914400" rtl="0" eaLnBrk="1" fontAlgn="b" latinLnBrk="0" hangingPunct="1">
                        <a:lnSpc>
                          <a:spcPct val="100000"/>
                        </a:lnSpc>
                        <a:spcBef>
                          <a:spcPts val="0"/>
                        </a:spcBef>
                        <a:spcAft>
                          <a:spcPts val="0"/>
                        </a:spcAft>
                        <a:buClrTx/>
                        <a:buSzTx/>
                        <a:buFontTx/>
                        <a:buNone/>
                        <a:tabLst/>
                        <a:defRPr/>
                      </a:pPr>
                      <a:r>
                        <a:rPr lang="it-IT" sz="1200" b="1" i="0" u="none" strike="noStrike" kern="1200" dirty="0">
                          <a:solidFill>
                            <a:srgbClr val="000000"/>
                          </a:solidFill>
                          <a:effectLst/>
                          <a:latin typeface="Aptos" panose="020B0004020202020204" pitchFamily="34" charset="0"/>
                          <a:ea typeface="+mn-ea"/>
                          <a:cs typeface="+mn-cs"/>
                        </a:rPr>
                        <a:t>TOTALE INVESTIMENTO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498.720,00 €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100" b="0" i="0" u="none" strike="noStrike" kern="1200" dirty="0">
                          <a:solidFill>
                            <a:srgbClr val="000000"/>
                          </a:solidFill>
                          <a:effectLst/>
                          <a:latin typeface="Aptos" panose="020B0004020202020204" pitchFamily="34" charset="0"/>
                          <a:ea typeface="+mn-ea"/>
                          <a:cs typeface="+mn-cs"/>
                        </a:rPr>
                        <a:t>934.830,00 €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308.720,00 €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kern="1200" dirty="0">
                          <a:solidFill>
                            <a:srgbClr val="000000"/>
                          </a:solidFill>
                          <a:effectLst/>
                          <a:latin typeface="Aptos" panose="020B0004020202020204" pitchFamily="34" charset="0"/>
                          <a:ea typeface="+mn-ea"/>
                          <a:cs typeface="+mn-cs"/>
                        </a:rPr>
                        <a:t>625.770,00 €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8391610"/>
                  </a:ext>
                </a:extLst>
              </a:tr>
              <a:tr h="208815">
                <a:tc>
                  <a:txBody>
                    <a:bodyPr/>
                    <a:lstStyle/>
                    <a:p>
                      <a:pPr marL="88900" indent="0" algn="l" defTabSz="914400" rtl="0" eaLnBrk="1" fontAlgn="b" latinLnBrk="0" hangingPunct="1"/>
                      <a:r>
                        <a:rPr lang="it-IT" sz="1200" b="1" i="0" u="none" strike="noStrike" kern="1200" dirty="0">
                          <a:solidFill>
                            <a:srgbClr val="000000"/>
                          </a:solidFill>
                          <a:effectLst/>
                          <a:latin typeface="Aptos" panose="020B0004020202020204" pitchFamily="34" charset="0"/>
                          <a:ea typeface="+mn-ea"/>
                          <a:cs typeface="+mn-cs"/>
                        </a:rPr>
                        <a:t>TOTALE CONTRIBUTO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249.360,00 €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b" latinLnBrk="0" hangingPunct="1"/>
                      <a:r>
                        <a:rPr lang="it-IT" sz="1100" b="0" i="0" u="none" strike="noStrike" kern="1200" dirty="0">
                          <a:solidFill>
                            <a:srgbClr val="000000"/>
                          </a:solidFill>
                          <a:effectLst/>
                          <a:latin typeface="Aptos" panose="020B0004020202020204" pitchFamily="34" charset="0"/>
                          <a:ea typeface="+mn-ea"/>
                          <a:cs typeface="+mn-cs"/>
                        </a:rPr>
                        <a:t>740.120,00 €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dirty="0">
                          <a:solidFill>
                            <a:srgbClr val="000000"/>
                          </a:solidFill>
                          <a:effectLst/>
                          <a:latin typeface="Aptos" panose="020B0004020202020204" pitchFamily="34" charset="0"/>
                        </a:rPr>
                        <a:t>154.360,00 €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1100" b="0" i="0" u="none" strike="noStrike" kern="1200" dirty="0">
                          <a:solidFill>
                            <a:srgbClr val="000000"/>
                          </a:solidFill>
                          <a:effectLst/>
                          <a:latin typeface="Aptos" panose="020B0004020202020204" pitchFamily="34" charset="0"/>
                          <a:ea typeface="+mn-ea"/>
                          <a:cs typeface="+mn-cs"/>
                        </a:rPr>
                        <a:t>494.280,00 €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7111406"/>
                  </a:ext>
                </a:extLst>
              </a:tr>
            </a:tbl>
          </a:graphicData>
        </a:graphic>
      </p:graphicFrame>
      <p:graphicFrame>
        <p:nvGraphicFramePr>
          <p:cNvPr id="17" name="Tabella 16">
            <a:extLst>
              <a:ext uri="{FF2B5EF4-FFF2-40B4-BE49-F238E27FC236}">
                <a16:creationId xmlns:a16="http://schemas.microsoft.com/office/drawing/2014/main" id="{3DB5D587-A87C-87F1-8281-7199A2A14BA0}"/>
              </a:ext>
            </a:extLst>
          </p:cNvPr>
          <p:cNvGraphicFramePr>
            <a:graphicFrameLocks noGrp="1"/>
          </p:cNvGraphicFramePr>
          <p:nvPr>
            <p:extLst>
              <p:ext uri="{D42A27DB-BD31-4B8C-83A1-F6EECF244321}">
                <p14:modId xmlns:p14="http://schemas.microsoft.com/office/powerpoint/2010/main" val="23532403"/>
              </p:ext>
            </p:extLst>
          </p:nvPr>
        </p:nvGraphicFramePr>
        <p:xfrm>
          <a:off x="2346438" y="3412157"/>
          <a:ext cx="3187948" cy="1390650"/>
        </p:xfrm>
        <a:graphic>
          <a:graphicData uri="http://schemas.openxmlformats.org/drawingml/2006/table">
            <a:tbl>
              <a:tblPr/>
              <a:tblGrid>
                <a:gridCol w="1601320">
                  <a:extLst>
                    <a:ext uri="{9D8B030D-6E8A-4147-A177-3AD203B41FA5}">
                      <a16:colId xmlns:a16="http://schemas.microsoft.com/office/drawing/2014/main" val="786378238"/>
                    </a:ext>
                  </a:extLst>
                </a:gridCol>
                <a:gridCol w="793314">
                  <a:extLst>
                    <a:ext uri="{9D8B030D-6E8A-4147-A177-3AD203B41FA5}">
                      <a16:colId xmlns:a16="http://schemas.microsoft.com/office/drawing/2014/main" val="947942822"/>
                    </a:ext>
                  </a:extLst>
                </a:gridCol>
                <a:gridCol w="793314">
                  <a:extLst>
                    <a:ext uri="{9D8B030D-6E8A-4147-A177-3AD203B41FA5}">
                      <a16:colId xmlns:a16="http://schemas.microsoft.com/office/drawing/2014/main" val="3132491940"/>
                    </a:ext>
                  </a:extLst>
                </a:gridCol>
              </a:tblGrid>
              <a:tr h="0">
                <a:tc gridSpan="3">
                  <a:txBody>
                    <a:bodyPr/>
                    <a:lstStyle/>
                    <a:p>
                      <a:pPr algn="ctr" rtl="0" fontAlgn="ctr"/>
                      <a:r>
                        <a:rPr lang="it-IT" sz="1100" b="1" i="0" u="none" strike="noStrike" kern="1200" dirty="0">
                          <a:solidFill>
                            <a:srgbClr val="000000"/>
                          </a:solidFill>
                          <a:effectLst/>
                          <a:latin typeface="Aptos" panose="020B0004020202020204" pitchFamily="34" charset="0"/>
                          <a:ea typeface="+mn-ea"/>
                          <a:cs typeface="+mn-cs"/>
                        </a:rPr>
                        <a:t>FASE 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D973"/>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2492896345"/>
                  </a:ext>
                </a:extLst>
              </a:tr>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516202351"/>
                  </a:ext>
                </a:extLst>
              </a:tr>
              <a:tr h="209550">
                <a:tc>
                  <a:txBody>
                    <a:bodyPr/>
                    <a:lstStyle/>
                    <a:p>
                      <a:pPr algn="l" rtl="0" fontAlgn="b"/>
                      <a:r>
                        <a:rPr lang="it-IT" sz="1200" b="0" i="0" u="none" strike="noStrike" dirty="0">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100 %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52329557"/>
                  </a:ext>
                </a:extLst>
              </a:tr>
              <a:tr h="209550">
                <a:tc>
                  <a:txBody>
                    <a:bodyPr/>
                    <a:lstStyle/>
                    <a:p>
                      <a:pPr algn="l" rtl="0" fontAlgn="b"/>
                      <a:r>
                        <a:rPr lang="it-IT" sz="1200" b="0" i="0" u="none" strike="noStrike" dirty="0">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382900"/>
                  </a:ext>
                </a:extLst>
              </a:tr>
              <a:tr h="209550">
                <a:tc>
                  <a:txBody>
                    <a:bodyPr/>
                    <a:lstStyle/>
                    <a:p>
                      <a:pPr algn="l" rtl="0" fontAlgn="b"/>
                      <a:r>
                        <a:rPr lang="it-IT" sz="1200" b="0" i="0" u="none" strike="noStrike" dirty="0">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12974522"/>
                  </a:ext>
                </a:extLst>
              </a:tr>
              <a:tr h="209550">
                <a:tc>
                  <a:txBody>
                    <a:bodyPr/>
                    <a:lstStyle/>
                    <a:p>
                      <a:pPr algn="l" rtl="0" fontAlgn="b"/>
                      <a:r>
                        <a:rPr lang="it-IT" sz="1200" b="1" i="0" u="none" strike="noStrike" dirty="0">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96449353"/>
                  </a:ext>
                </a:extLst>
              </a:tr>
            </a:tbl>
          </a:graphicData>
        </a:graphic>
      </p:graphicFrame>
      <p:graphicFrame>
        <p:nvGraphicFramePr>
          <p:cNvPr id="9" name="Tabella 8">
            <a:extLst>
              <a:ext uri="{FF2B5EF4-FFF2-40B4-BE49-F238E27FC236}">
                <a16:creationId xmlns:a16="http://schemas.microsoft.com/office/drawing/2014/main" id="{221413C0-235D-102A-AFD0-6E8370401D9B}"/>
              </a:ext>
            </a:extLst>
          </p:cNvPr>
          <p:cNvGraphicFramePr>
            <a:graphicFrameLocks noGrp="1"/>
          </p:cNvGraphicFramePr>
          <p:nvPr>
            <p:extLst>
              <p:ext uri="{D42A27DB-BD31-4B8C-83A1-F6EECF244321}">
                <p14:modId xmlns:p14="http://schemas.microsoft.com/office/powerpoint/2010/main" val="491550002"/>
              </p:ext>
            </p:extLst>
          </p:nvPr>
        </p:nvGraphicFramePr>
        <p:xfrm>
          <a:off x="2346438" y="3225107"/>
          <a:ext cx="3187948" cy="180529"/>
        </p:xfrm>
        <a:graphic>
          <a:graphicData uri="http://schemas.openxmlformats.org/drawingml/2006/table">
            <a:tbl>
              <a:tblPr/>
              <a:tblGrid>
                <a:gridCol w="3187948">
                  <a:extLst>
                    <a:ext uri="{9D8B030D-6E8A-4147-A177-3AD203B41FA5}">
                      <a16:colId xmlns:a16="http://schemas.microsoft.com/office/drawing/2014/main" val="128994988"/>
                    </a:ext>
                  </a:extLst>
                </a:gridCol>
              </a:tblGrid>
              <a:tr h="180529">
                <a:tc>
                  <a:txBody>
                    <a:bodyPr/>
                    <a:lstStyle/>
                    <a:p>
                      <a:pPr algn="ctr" fontAlgn="ctr"/>
                      <a:r>
                        <a:rPr lang="it-IT" sz="1100" b="1" i="0" u="none" strike="noStrike" dirty="0">
                          <a:solidFill>
                            <a:srgbClr val="000000"/>
                          </a:solidFill>
                          <a:effectLst/>
                          <a:latin typeface="Aptos" panose="020B0004020202020204" pitchFamily="34" charset="0"/>
                        </a:rPr>
                        <a:t> ADESIONE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extLst>
                  <a:ext uri="{0D108BD9-81ED-4DB2-BD59-A6C34878D82A}">
                    <a16:rowId xmlns:a16="http://schemas.microsoft.com/office/drawing/2014/main" val="3842101614"/>
                  </a:ext>
                </a:extLst>
              </a:tr>
            </a:tbl>
          </a:graphicData>
        </a:graphic>
      </p:graphicFrame>
      <p:graphicFrame>
        <p:nvGraphicFramePr>
          <p:cNvPr id="10" name="Tabella 9">
            <a:extLst>
              <a:ext uri="{FF2B5EF4-FFF2-40B4-BE49-F238E27FC236}">
                <a16:creationId xmlns:a16="http://schemas.microsoft.com/office/drawing/2014/main" id="{9EC1864C-33F8-14A4-CBDD-77FB73F60880}"/>
              </a:ext>
            </a:extLst>
          </p:cNvPr>
          <p:cNvGraphicFramePr>
            <a:graphicFrameLocks noGrp="1"/>
          </p:cNvGraphicFramePr>
          <p:nvPr>
            <p:extLst>
              <p:ext uri="{D42A27DB-BD31-4B8C-83A1-F6EECF244321}">
                <p14:modId xmlns:p14="http://schemas.microsoft.com/office/powerpoint/2010/main" val="1249565616"/>
              </p:ext>
            </p:extLst>
          </p:nvPr>
        </p:nvGraphicFramePr>
        <p:xfrm>
          <a:off x="6580460" y="3228398"/>
          <a:ext cx="3187948" cy="190500"/>
        </p:xfrm>
        <a:graphic>
          <a:graphicData uri="http://schemas.openxmlformats.org/drawingml/2006/table">
            <a:tbl>
              <a:tblPr/>
              <a:tblGrid>
                <a:gridCol w="3187948">
                  <a:extLst>
                    <a:ext uri="{9D8B030D-6E8A-4147-A177-3AD203B41FA5}">
                      <a16:colId xmlns:a16="http://schemas.microsoft.com/office/drawing/2014/main" val="128994988"/>
                    </a:ext>
                  </a:extLst>
                </a:gridCol>
              </a:tblGrid>
              <a:tr h="190500">
                <a:tc>
                  <a:txBody>
                    <a:bodyPr/>
                    <a:lstStyle/>
                    <a:p>
                      <a:pPr algn="ctr" fontAlgn="ctr"/>
                      <a:r>
                        <a:rPr lang="it-IT" sz="1100" b="1" i="0" u="none" strike="noStrike" dirty="0">
                          <a:solidFill>
                            <a:srgbClr val="000000"/>
                          </a:solidFill>
                          <a:effectLst/>
                          <a:latin typeface="Aptos" panose="020B0004020202020204" pitchFamily="34" charset="0"/>
                        </a:rPr>
                        <a:t> CONCESSIONE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extLst>
                  <a:ext uri="{0D108BD9-81ED-4DB2-BD59-A6C34878D82A}">
                    <a16:rowId xmlns:a16="http://schemas.microsoft.com/office/drawing/2014/main" val="3842101614"/>
                  </a:ext>
                </a:extLst>
              </a:tr>
            </a:tbl>
          </a:graphicData>
        </a:graphic>
      </p:graphicFrame>
      <p:graphicFrame>
        <p:nvGraphicFramePr>
          <p:cNvPr id="16" name="Tabella 15">
            <a:extLst>
              <a:ext uri="{FF2B5EF4-FFF2-40B4-BE49-F238E27FC236}">
                <a16:creationId xmlns:a16="http://schemas.microsoft.com/office/drawing/2014/main" id="{5AEB3193-9E16-0A76-FBEB-10D4E315B6EB}"/>
              </a:ext>
            </a:extLst>
          </p:cNvPr>
          <p:cNvGraphicFramePr>
            <a:graphicFrameLocks noGrp="1"/>
          </p:cNvGraphicFramePr>
          <p:nvPr>
            <p:extLst>
              <p:ext uri="{D42A27DB-BD31-4B8C-83A1-F6EECF244321}">
                <p14:modId xmlns:p14="http://schemas.microsoft.com/office/powerpoint/2010/main" val="3116663009"/>
              </p:ext>
            </p:extLst>
          </p:nvPr>
        </p:nvGraphicFramePr>
        <p:xfrm>
          <a:off x="2346438" y="4812718"/>
          <a:ext cx="3187948" cy="1390650"/>
        </p:xfrm>
        <a:graphic>
          <a:graphicData uri="http://schemas.openxmlformats.org/drawingml/2006/table">
            <a:tbl>
              <a:tblPr/>
              <a:tblGrid>
                <a:gridCol w="1601320">
                  <a:extLst>
                    <a:ext uri="{9D8B030D-6E8A-4147-A177-3AD203B41FA5}">
                      <a16:colId xmlns:a16="http://schemas.microsoft.com/office/drawing/2014/main" val="726651005"/>
                    </a:ext>
                  </a:extLst>
                </a:gridCol>
                <a:gridCol w="793314">
                  <a:extLst>
                    <a:ext uri="{9D8B030D-6E8A-4147-A177-3AD203B41FA5}">
                      <a16:colId xmlns:a16="http://schemas.microsoft.com/office/drawing/2014/main" val="2085840587"/>
                    </a:ext>
                  </a:extLst>
                </a:gridCol>
                <a:gridCol w="793314">
                  <a:extLst>
                    <a:ext uri="{9D8B030D-6E8A-4147-A177-3AD203B41FA5}">
                      <a16:colId xmlns:a16="http://schemas.microsoft.com/office/drawing/2014/main" val="3430997403"/>
                    </a:ext>
                  </a:extLst>
                </a:gridCol>
              </a:tblGrid>
              <a:tr h="0">
                <a:tc gridSpan="3">
                  <a:txBody>
                    <a:bodyPr/>
                    <a:lstStyle/>
                    <a:p>
                      <a:pPr algn="ctr" rtl="0" fontAlgn="ctr"/>
                      <a:r>
                        <a:rPr lang="it-IT" sz="1100" b="1" i="0" u="none" strike="noStrike" kern="1200" dirty="0">
                          <a:solidFill>
                            <a:srgbClr val="000000"/>
                          </a:solidFill>
                          <a:effectLst/>
                          <a:latin typeface="Aptos" panose="020B0004020202020204" pitchFamily="34" charset="0"/>
                          <a:ea typeface="+mn-ea"/>
                          <a:cs typeface="+mn-cs"/>
                        </a:rPr>
                        <a:t>FASE 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D973"/>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1840475009"/>
                  </a:ext>
                </a:extLst>
              </a:tr>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3865711525"/>
                  </a:ext>
                </a:extLst>
              </a:tr>
              <a:tr h="209550">
                <a:tc>
                  <a:txBody>
                    <a:bodyPr/>
                    <a:lstStyle/>
                    <a:p>
                      <a:pPr algn="l" rtl="0" fontAlgn="b"/>
                      <a:r>
                        <a:rPr lang="it-IT" sz="1200" b="0" i="0" u="none" strike="noStrike" dirty="0">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76,67%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26634192"/>
                  </a:ext>
                </a:extLst>
              </a:tr>
              <a:tr h="209550">
                <a:tc>
                  <a:txBody>
                    <a:bodyPr/>
                    <a:lstStyle/>
                    <a:p>
                      <a:pPr algn="l" rtl="0" fontAlgn="b"/>
                      <a:r>
                        <a:rPr lang="it-IT" sz="1200" b="0" i="0" u="none" strike="noStrike" dirty="0">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6,67%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92168661"/>
                  </a:ext>
                </a:extLst>
              </a:tr>
              <a:tr h="209550">
                <a:tc>
                  <a:txBody>
                    <a:bodyPr/>
                    <a:lstStyle/>
                    <a:p>
                      <a:pPr algn="l" rtl="0" fontAlgn="b"/>
                      <a:r>
                        <a:rPr lang="it-IT" sz="1200" b="0" i="0" u="none" strike="noStrike" dirty="0">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16,67%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2095291"/>
                  </a:ext>
                </a:extLst>
              </a:tr>
              <a:tr h="209550">
                <a:tc>
                  <a:txBody>
                    <a:bodyPr/>
                    <a:lstStyle/>
                    <a:p>
                      <a:pPr algn="l" rtl="0" fontAlgn="b"/>
                      <a:r>
                        <a:rPr lang="it-IT" sz="1200" b="1" i="0" u="none" strike="noStrike" dirty="0">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4444183"/>
                  </a:ext>
                </a:extLst>
              </a:tr>
            </a:tbl>
          </a:graphicData>
        </a:graphic>
      </p:graphicFrame>
      <p:graphicFrame>
        <p:nvGraphicFramePr>
          <p:cNvPr id="19" name="Tabella 18">
            <a:extLst>
              <a:ext uri="{FF2B5EF4-FFF2-40B4-BE49-F238E27FC236}">
                <a16:creationId xmlns:a16="http://schemas.microsoft.com/office/drawing/2014/main" id="{79A428D2-15C2-5ED2-E982-3A8C8FFD62A4}"/>
              </a:ext>
            </a:extLst>
          </p:cNvPr>
          <p:cNvGraphicFramePr>
            <a:graphicFrameLocks noGrp="1"/>
          </p:cNvGraphicFramePr>
          <p:nvPr>
            <p:extLst>
              <p:ext uri="{D42A27DB-BD31-4B8C-83A1-F6EECF244321}">
                <p14:modId xmlns:p14="http://schemas.microsoft.com/office/powerpoint/2010/main" val="2363793699"/>
              </p:ext>
            </p:extLst>
          </p:nvPr>
        </p:nvGraphicFramePr>
        <p:xfrm>
          <a:off x="6580460" y="3416864"/>
          <a:ext cx="3187948" cy="1390650"/>
        </p:xfrm>
        <a:graphic>
          <a:graphicData uri="http://schemas.openxmlformats.org/drawingml/2006/table">
            <a:tbl>
              <a:tblPr/>
              <a:tblGrid>
                <a:gridCol w="1601320">
                  <a:extLst>
                    <a:ext uri="{9D8B030D-6E8A-4147-A177-3AD203B41FA5}">
                      <a16:colId xmlns:a16="http://schemas.microsoft.com/office/drawing/2014/main" val="3597021871"/>
                    </a:ext>
                  </a:extLst>
                </a:gridCol>
                <a:gridCol w="793314">
                  <a:extLst>
                    <a:ext uri="{9D8B030D-6E8A-4147-A177-3AD203B41FA5}">
                      <a16:colId xmlns:a16="http://schemas.microsoft.com/office/drawing/2014/main" val="709079433"/>
                    </a:ext>
                  </a:extLst>
                </a:gridCol>
                <a:gridCol w="793314">
                  <a:extLst>
                    <a:ext uri="{9D8B030D-6E8A-4147-A177-3AD203B41FA5}">
                      <a16:colId xmlns:a16="http://schemas.microsoft.com/office/drawing/2014/main" val="1043793159"/>
                    </a:ext>
                  </a:extLst>
                </a:gridCol>
              </a:tblGrid>
              <a:tr h="0">
                <a:tc gridSpan="3">
                  <a:txBody>
                    <a:bodyPr/>
                    <a:lstStyle/>
                    <a:p>
                      <a:pPr algn="ctr" rtl="0" fontAlgn="ctr"/>
                      <a:r>
                        <a:rPr lang="it-IT" sz="1100" b="1" i="0" u="none" strike="noStrike" kern="1200" dirty="0">
                          <a:solidFill>
                            <a:srgbClr val="000000"/>
                          </a:solidFill>
                          <a:effectLst/>
                          <a:latin typeface="Aptos" panose="020B0004020202020204" pitchFamily="34" charset="0"/>
                          <a:ea typeface="+mn-ea"/>
                          <a:cs typeface="+mn-cs"/>
                        </a:rPr>
                        <a:t>FASE 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D973"/>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1772087902"/>
                  </a:ext>
                </a:extLst>
              </a:tr>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1920301938"/>
                  </a:ext>
                </a:extLst>
              </a:tr>
              <a:tr h="209550">
                <a:tc>
                  <a:txBody>
                    <a:bodyPr/>
                    <a:lstStyle/>
                    <a:p>
                      <a:pPr algn="l" rtl="0" fontAlgn="b"/>
                      <a:r>
                        <a:rPr lang="it-IT" sz="1200" b="0" i="0" u="none" strike="noStrike" dirty="0">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100 %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71622500"/>
                  </a:ext>
                </a:extLst>
              </a:tr>
              <a:tr h="209550">
                <a:tc>
                  <a:txBody>
                    <a:bodyPr/>
                    <a:lstStyle/>
                    <a:p>
                      <a:pPr algn="l" rtl="0" fontAlgn="b"/>
                      <a:r>
                        <a:rPr lang="it-IT" sz="1200" b="0" i="0" u="none" strike="noStrike" dirty="0">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9925398"/>
                  </a:ext>
                </a:extLst>
              </a:tr>
              <a:tr h="209550">
                <a:tc>
                  <a:txBody>
                    <a:bodyPr/>
                    <a:lstStyle/>
                    <a:p>
                      <a:pPr algn="l" rtl="0" fontAlgn="b"/>
                      <a:r>
                        <a:rPr lang="it-IT" sz="1200" b="0" i="0" u="none" strike="noStrike" dirty="0">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76306629"/>
                  </a:ext>
                </a:extLst>
              </a:tr>
              <a:tr h="209550">
                <a:tc>
                  <a:txBody>
                    <a:bodyPr/>
                    <a:lstStyle/>
                    <a:p>
                      <a:pPr algn="l" rtl="0" fontAlgn="b"/>
                      <a:r>
                        <a:rPr lang="it-IT" sz="1200" b="1" i="0" u="none" strike="noStrike" dirty="0">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0866628"/>
                  </a:ext>
                </a:extLst>
              </a:tr>
            </a:tbl>
          </a:graphicData>
        </a:graphic>
      </p:graphicFrame>
      <p:graphicFrame>
        <p:nvGraphicFramePr>
          <p:cNvPr id="20" name="Tabella 19">
            <a:extLst>
              <a:ext uri="{FF2B5EF4-FFF2-40B4-BE49-F238E27FC236}">
                <a16:creationId xmlns:a16="http://schemas.microsoft.com/office/drawing/2014/main" id="{FF96DA59-000D-96F5-EEF1-48B8B8D5DFDE}"/>
              </a:ext>
            </a:extLst>
          </p:cNvPr>
          <p:cNvGraphicFramePr>
            <a:graphicFrameLocks noGrp="1"/>
          </p:cNvGraphicFramePr>
          <p:nvPr>
            <p:extLst>
              <p:ext uri="{D42A27DB-BD31-4B8C-83A1-F6EECF244321}">
                <p14:modId xmlns:p14="http://schemas.microsoft.com/office/powerpoint/2010/main" val="479315201"/>
              </p:ext>
            </p:extLst>
          </p:nvPr>
        </p:nvGraphicFramePr>
        <p:xfrm>
          <a:off x="6580460" y="4819301"/>
          <a:ext cx="3187948" cy="1390650"/>
        </p:xfrm>
        <a:graphic>
          <a:graphicData uri="http://schemas.openxmlformats.org/drawingml/2006/table">
            <a:tbl>
              <a:tblPr/>
              <a:tblGrid>
                <a:gridCol w="1601320">
                  <a:extLst>
                    <a:ext uri="{9D8B030D-6E8A-4147-A177-3AD203B41FA5}">
                      <a16:colId xmlns:a16="http://schemas.microsoft.com/office/drawing/2014/main" val="164981480"/>
                    </a:ext>
                  </a:extLst>
                </a:gridCol>
                <a:gridCol w="793314">
                  <a:extLst>
                    <a:ext uri="{9D8B030D-6E8A-4147-A177-3AD203B41FA5}">
                      <a16:colId xmlns:a16="http://schemas.microsoft.com/office/drawing/2014/main" val="3109619383"/>
                    </a:ext>
                  </a:extLst>
                </a:gridCol>
                <a:gridCol w="793314">
                  <a:extLst>
                    <a:ext uri="{9D8B030D-6E8A-4147-A177-3AD203B41FA5}">
                      <a16:colId xmlns:a16="http://schemas.microsoft.com/office/drawing/2014/main" val="468822947"/>
                    </a:ext>
                  </a:extLst>
                </a:gridCol>
              </a:tblGrid>
              <a:tr h="0">
                <a:tc gridSpan="3">
                  <a:txBody>
                    <a:bodyPr/>
                    <a:lstStyle/>
                    <a:p>
                      <a:pPr algn="ctr" rtl="0" fontAlgn="ctr"/>
                      <a:r>
                        <a:rPr lang="it-IT" sz="1100" b="1" i="0" u="none" strike="noStrike" kern="1200" dirty="0">
                          <a:solidFill>
                            <a:srgbClr val="000000"/>
                          </a:solidFill>
                          <a:effectLst/>
                          <a:latin typeface="Aptos" panose="020B0004020202020204" pitchFamily="34" charset="0"/>
                          <a:ea typeface="+mn-ea"/>
                          <a:cs typeface="+mn-cs"/>
                        </a:rPr>
                        <a:t>FASE 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D973"/>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hMerge="1">
                  <a:txBody>
                    <a:bodyPr/>
                    <a:lstStyle/>
                    <a:p>
                      <a:pPr algn="ctr" rtl="0" fontAlgn="ctr"/>
                      <a:endParaRPr lang="it-IT" sz="1200" b="1" i="0" u="none" strike="noStrike" dirty="0">
                        <a:solidFill>
                          <a:srgbClr val="FFFFFF"/>
                        </a:solidFill>
                        <a:effectLst/>
                        <a:latin typeface="Aptos" panose="020B00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2432501269"/>
                  </a:ext>
                </a:extLst>
              </a:tr>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3847899442"/>
                  </a:ext>
                </a:extLst>
              </a:tr>
              <a:tr h="209550">
                <a:tc>
                  <a:txBody>
                    <a:bodyPr/>
                    <a:lstStyle/>
                    <a:p>
                      <a:pPr algn="l" rtl="0" fontAlgn="b"/>
                      <a:r>
                        <a:rPr lang="it-IT" sz="1200" b="0" i="0" u="none" strike="noStrike" dirty="0">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80 %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31719238"/>
                  </a:ext>
                </a:extLst>
              </a:tr>
              <a:tr h="209550">
                <a:tc>
                  <a:txBody>
                    <a:bodyPr/>
                    <a:lstStyle/>
                    <a:p>
                      <a:pPr algn="l" rtl="0" fontAlgn="b"/>
                      <a:r>
                        <a:rPr lang="it-IT" sz="1200" b="0" i="0" u="none" strike="noStrike" dirty="0">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5 %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85299006"/>
                  </a:ext>
                </a:extLst>
              </a:tr>
              <a:tr h="209550">
                <a:tc>
                  <a:txBody>
                    <a:bodyPr/>
                    <a:lstStyle/>
                    <a:p>
                      <a:pPr algn="l" rtl="0" fontAlgn="b"/>
                      <a:r>
                        <a:rPr lang="it-IT" sz="1200" b="0" i="0" u="none" strike="noStrike" dirty="0">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15 %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34469271"/>
                  </a:ext>
                </a:extLst>
              </a:tr>
              <a:tr h="209550">
                <a:tc>
                  <a:txBody>
                    <a:bodyPr/>
                    <a:lstStyle/>
                    <a:p>
                      <a:pPr algn="l" rtl="0" fontAlgn="b"/>
                      <a:r>
                        <a:rPr lang="it-IT" sz="1200" b="1" i="0" u="none" strike="noStrike" dirty="0">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02653958"/>
                  </a:ext>
                </a:extLst>
              </a:tr>
            </a:tbl>
          </a:graphicData>
        </a:graphic>
      </p:graphicFrame>
      <p:sp>
        <p:nvSpPr>
          <p:cNvPr id="7" name="CasellaDiTesto 6">
            <a:extLst>
              <a:ext uri="{FF2B5EF4-FFF2-40B4-BE49-F238E27FC236}">
                <a16:creationId xmlns:a16="http://schemas.microsoft.com/office/drawing/2014/main" id="{C9E91326-9179-2373-BB38-C76BC4CC7497}"/>
              </a:ext>
            </a:extLst>
          </p:cNvPr>
          <p:cNvSpPr txBox="1"/>
          <p:nvPr/>
        </p:nvSpPr>
        <p:spPr>
          <a:xfrm>
            <a:off x="4223792" y="658003"/>
            <a:ext cx="7416824" cy="323165"/>
          </a:xfrm>
          <a:prstGeom prst="rect">
            <a:avLst/>
          </a:prstGeom>
          <a:noFill/>
        </p:spPr>
        <p:txBody>
          <a:bodyPr wrap="square" rtlCol="0">
            <a:spAutoFit/>
          </a:bodyPr>
          <a:lstStyle/>
          <a:p>
            <a:pPr algn="ctr"/>
            <a:r>
              <a:rPr lang="it-IT" sz="1500" dirty="0">
                <a:solidFill>
                  <a:srgbClr val="007239"/>
                </a:solidFill>
                <a:latin typeface="Helvetica" panose="020B0604020202030204" pitchFamily="34" charset="0"/>
              </a:rPr>
              <a:t>PROGRAMMA DI ACCELERAZIONE PER LE PMI DELLA MODA E DEL DESIGN</a:t>
            </a:r>
          </a:p>
        </p:txBody>
      </p:sp>
      <p:pic>
        <p:nvPicPr>
          <p:cNvPr id="11" name="Immagine 10">
            <a:extLst>
              <a:ext uri="{FF2B5EF4-FFF2-40B4-BE49-F238E27FC236}">
                <a16:creationId xmlns:a16="http://schemas.microsoft.com/office/drawing/2014/main" id="{D3A7D9E9-27D3-00B5-701A-448AE675A47C}"/>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2" name="Immagine 11">
            <a:extLst>
              <a:ext uri="{FF2B5EF4-FFF2-40B4-BE49-F238E27FC236}">
                <a16:creationId xmlns:a16="http://schemas.microsoft.com/office/drawing/2014/main" id="{92C43158-B25F-5B28-25DD-EDF9EF806553}"/>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3" name="Connettore diritto 12">
            <a:extLst>
              <a:ext uri="{FF2B5EF4-FFF2-40B4-BE49-F238E27FC236}">
                <a16:creationId xmlns:a16="http://schemas.microsoft.com/office/drawing/2014/main" id="{E26FE5AA-C505-252A-024D-8A0778358BDF}"/>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6811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testo 2">
            <a:extLst>
              <a:ext uri="{FF2B5EF4-FFF2-40B4-BE49-F238E27FC236}">
                <a16:creationId xmlns:a16="http://schemas.microsoft.com/office/drawing/2014/main" id="{56133CBD-08D8-EE3B-3FC4-A53B9B468A1F}"/>
              </a:ext>
            </a:extLst>
          </p:cNvPr>
          <p:cNvSpPr txBox="1">
            <a:spLocks/>
          </p:cNvSpPr>
          <p:nvPr/>
        </p:nvSpPr>
        <p:spPr>
          <a:xfrm>
            <a:off x="1588317" y="1284777"/>
            <a:ext cx="9044188" cy="47180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endParaRPr lang="it-IT" sz="1800" b="1" dirty="0"/>
          </a:p>
        </p:txBody>
      </p:sp>
      <p:sp>
        <p:nvSpPr>
          <p:cNvPr id="9" name="CasellaDiTesto 8">
            <a:extLst>
              <a:ext uri="{FF2B5EF4-FFF2-40B4-BE49-F238E27FC236}">
                <a16:creationId xmlns:a16="http://schemas.microsoft.com/office/drawing/2014/main" id="{1154A55A-4690-6FEA-A1D4-08A22A7962CD}"/>
              </a:ext>
            </a:extLst>
          </p:cNvPr>
          <p:cNvSpPr txBox="1"/>
          <p:nvPr/>
        </p:nvSpPr>
        <p:spPr>
          <a:xfrm>
            <a:off x="1981201" y="1653765"/>
            <a:ext cx="8272463" cy="1477328"/>
          </a:xfrm>
          <a:prstGeom prst="rect">
            <a:avLst/>
          </a:prstGeom>
          <a:noFill/>
        </p:spPr>
        <p:txBody>
          <a:bodyPr wrap="square" rtlCol="0">
            <a:spAutoFit/>
          </a:bodyPr>
          <a:lstStyle/>
          <a:p>
            <a:pPr algn="ctr" defTabSz="342900"/>
            <a:r>
              <a:rPr lang="it-IT" dirty="0">
                <a:solidFill>
                  <a:prstClr val="black"/>
                </a:solidFill>
                <a:latin typeface="Century Gothic" panose="020B0502020202020204" pitchFamily="34" charset="0"/>
              </a:rPr>
              <a:t>Grazie per l’attenzione</a:t>
            </a:r>
          </a:p>
          <a:p>
            <a:pPr algn="ctr" defTabSz="342900"/>
            <a:endParaRPr lang="it-IT" dirty="0">
              <a:solidFill>
                <a:prstClr val="black"/>
              </a:solidFill>
              <a:latin typeface="Century Gothic" panose="020B0502020202020204" pitchFamily="34" charset="0"/>
            </a:endParaRPr>
          </a:p>
          <a:p>
            <a:pPr algn="ctr" defTabSz="342900"/>
            <a:r>
              <a:rPr lang="it-IT" b="1" u="sng" dirty="0">
                <a:solidFill>
                  <a:srgbClr val="297A38"/>
                </a:solidFill>
                <a:latin typeface="Century Gothic" panose="020B0502020202020204" pitchFamily="34" charset="0"/>
              </a:rPr>
              <a:t>bandi.turismo@regione.lombardia.it</a:t>
            </a:r>
          </a:p>
          <a:p>
            <a:pPr algn="ctr" defTabSz="342900"/>
            <a:endParaRPr lang="it-IT" dirty="0">
              <a:solidFill>
                <a:prstClr val="black"/>
              </a:solidFill>
              <a:latin typeface="Century Gothic" panose="020B0502020202020204" pitchFamily="34" charset="0"/>
            </a:endParaRPr>
          </a:p>
          <a:p>
            <a:pPr algn="ctr" defTabSz="342900"/>
            <a:endParaRPr lang="it-IT" dirty="0">
              <a:solidFill>
                <a:prstClr val="black"/>
              </a:solidFill>
              <a:latin typeface="Century Gothic" panose="020B0502020202020204" pitchFamily="34" charset="0"/>
            </a:endParaRPr>
          </a:p>
        </p:txBody>
      </p:sp>
      <p:pic>
        <p:nvPicPr>
          <p:cNvPr id="10" name="Immagine 9" descr="Immagine che contiene schermata, grafica, Elementi grafici, testo&#10;&#10;Descrizione generata automaticamente">
            <a:extLst>
              <a:ext uri="{FF2B5EF4-FFF2-40B4-BE49-F238E27FC236}">
                <a16:creationId xmlns:a16="http://schemas.microsoft.com/office/drawing/2014/main" id="{7D4FC3BC-24C8-7480-A9F3-9ED12CBD7080}"/>
              </a:ext>
            </a:extLst>
          </p:cNvPr>
          <p:cNvPicPr>
            <a:picLocks noChangeAspect="1"/>
          </p:cNvPicPr>
          <p:nvPr/>
        </p:nvPicPr>
        <p:blipFill>
          <a:blip r:embed="rId2" cstate="hqprint">
            <a:extLst>
              <a:ext uri="{28A0092B-C50C-407E-A947-70E740481C1C}">
                <a14:useLocalDpi xmlns:a14="http://schemas.microsoft.com/office/drawing/2010/main"/>
              </a:ext>
            </a:extLst>
          </a:blip>
          <a:stretch>
            <a:fillRect/>
          </a:stretch>
        </p:blipFill>
        <p:spPr>
          <a:xfrm>
            <a:off x="7467040" y="3131094"/>
            <a:ext cx="2743761" cy="2743761"/>
          </a:xfrm>
          <a:prstGeom prst="rect">
            <a:avLst/>
          </a:prstGeom>
        </p:spPr>
      </p:pic>
      <p:sp>
        <p:nvSpPr>
          <p:cNvPr id="11" name="CasellaDiTesto 3">
            <a:extLst>
              <a:ext uri="{FF2B5EF4-FFF2-40B4-BE49-F238E27FC236}">
                <a16:creationId xmlns:a16="http://schemas.microsoft.com/office/drawing/2014/main" id="{F0B57A3B-BB6A-60DB-FFCC-1766DD9DB273}"/>
              </a:ext>
            </a:extLst>
          </p:cNvPr>
          <p:cNvSpPr txBox="1"/>
          <p:nvPr/>
        </p:nvSpPr>
        <p:spPr>
          <a:xfrm>
            <a:off x="2073835" y="4225553"/>
            <a:ext cx="6078071" cy="923330"/>
          </a:xfrm>
          <a:prstGeom prst="rect">
            <a:avLst/>
          </a:prstGeom>
          <a:noFill/>
        </p:spPr>
        <p:txBody>
          <a:bodyPr wrap="square" rtlCol="0">
            <a:spAutoFit/>
          </a:bodyPr>
          <a:ls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it-IT" b="1" u="sng" dirty="0">
                <a:solidFill>
                  <a:srgbClr val="297A38"/>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https://www.in-lombardia.it/it</a:t>
            </a:r>
          </a:p>
          <a:p>
            <a:r>
              <a:rPr lang="it-IT" b="1" u="sng" dirty="0">
                <a:solidFill>
                  <a:srgbClr val="297A38"/>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https://www.facebook.com/inLOMBARDIA</a:t>
            </a:r>
            <a:endParaRPr lang="it-IT" b="1" u="sng" dirty="0">
              <a:solidFill>
                <a:srgbClr val="297A38"/>
              </a:solidFill>
              <a:latin typeface="Century Gothic" panose="020B0502020202020204" pitchFamily="34" charset="0"/>
            </a:endParaRPr>
          </a:p>
          <a:p>
            <a:r>
              <a:rPr lang="it-IT" b="1" u="sng" dirty="0">
                <a:solidFill>
                  <a:srgbClr val="297A38"/>
                </a:solidFill>
                <a:latin typeface="Century Gothic" panose="020B0502020202020204" pitchFamily="34" charset="0"/>
                <a:hlinkClick r:id="rId4">
                  <a:extLst>
                    <a:ext uri="{A12FA001-AC4F-418D-AE19-62706E023703}">
                      <ahyp:hlinkClr xmlns:ahyp="http://schemas.microsoft.com/office/drawing/2018/hyperlinkcolor" val="tx"/>
                    </a:ext>
                  </a:extLst>
                </a:hlinkClick>
              </a:rPr>
              <a:t>https://www.instagram.com/in_lombardia</a:t>
            </a:r>
            <a:endParaRPr lang="it-IT" dirty="0">
              <a:solidFill>
                <a:srgbClr val="FFFF00"/>
              </a:solidFill>
              <a:latin typeface="Century Gothic" panose="020B0502020202020204" pitchFamily="34" charset="0"/>
            </a:endParaRPr>
          </a:p>
        </p:txBody>
      </p:sp>
      <p:pic>
        <p:nvPicPr>
          <p:cNvPr id="8" name="Immagine 7">
            <a:extLst>
              <a:ext uri="{FF2B5EF4-FFF2-40B4-BE49-F238E27FC236}">
                <a16:creationId xmlns:a16="http://schemas.microsoft.com/office/drawing/2014/main" id="{9C3D36E8-B7BC-D709-BD06-861E55B1F80F}"/>
              </a:ext>
            </a:extLst>
          </p:cNvPr>
          <p:cNvPicPr>
            <a:picLocks noChangeAspect="1"/>
          </p:cNvPicPr>
          <p:nvPr/>
        </p:nvPicPr>
        <p:blipFill rotWithShape="1">
          <a:blip r:embed="rId5"/>
          <a:srcRect r="509" b="7770"/>
          <a:stretch/>
        </p:blipFill>
        <p:spPr>
          <a:xfrm>
            <a:off x="6650510" y="6309320"/>
            <a:ext cx="4914900" cy="372975"/>
          </a:xfrm>
          <a:prstGeom prst="rect">
            <a:avLst/>
          </a:prstGeom>
        </p:spPr>
      </p:pic>
      <p:pic>
        <p:nvPicPr>
          <p:cNvPr id="12" name="Immagine 11">
            <a:extLst>
              <a:ext uri="{FF2B5EF4-FFF2-40B4-BE49-F238E27FC236}">
                <a16:creationId xmlns:a16="http://schemas.microsoft.com/office/drawing/2014/main" id="{92535117-6606-24E4-0CAE-E0E7D5DE2B06}"/>
              </a:ext>
            </a:extLst>
          </p:cNvPr>
          <p:cNvPicPr>
            <a:picLocks noChangeAspect="1"/>
          </p:cNvPicPr>
          <p:nvPr/>
        </p:nvPicPr>
        <p:blipFill rotWithShape="1">
          <a:blip r:embed="rId5"/>
          <a:srcRect r="83177"/>
          <a:stretch/>
        </p:blipFill>
        <p:spPr>
          <a:xfrm>
            <a:off x="426503" y="313629"/>
            <a:ext cx="1432291" cy="696934"/>
          </a:xfrm>
          <a:prstGeom prst="rect">
            <a:avLst/>
          </a:prstGeom>
        </p:spPr>
      </p:pic>
      <p:cxnSp>
        <p:nvCxnSpPr>
          <p:cNvPr id="13" name="Connettore diritto 12">
            <a:extLst>
              <a:ext uri="{FF2B5EF4-FFF2-40B4-BE49-F238E27FC236}">
                <a16:creationId xmlns:a16="http://schemas.microsoft.com/office/drawing/2014/main" id="{66A05236-8C2D-4198-18A7-2698FC05CDA4}"/>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4" name="CasellaDiTesto 13">
            <a:extLst>
              <a:ext uri="{FF2B5EF4-FFF2-40B4-BE49-F238E27FC236}">
                <a16:creationId xmlns:a16="http://schemas.microsoft.com/office/drawing/2014/main" id="{FAE02795-4955-4F16-5E2F-F491C48A2E09}"/>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763514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13B3A64C-3AEB-2696-CDB0-3D6681482038}"/>
              </a:ext>
            </a:extLst>
          </p:cNvPr>
          <p:cNvGraphicFramePr>
            <a:graphicFrameLocks noGrp="1"/>
          </p:cNvGraphicFramePr>
          <p:nvPr>
            <p:extLst>
              <p:ext uri="{D42A27DB-BD31-4B8C-83A1-F6EECF244321}">
                <p14:modId xmlns:p14="http://schemas.microsoft.com/office/powerpoint/2010/main" val="2279382530"/>
              </p:ext>
            </p:extLst>
          </p:nvPr>
        </p:nvGraphicFramePr>
        <p:xfrm>
          <a:off x="1934197" y="1246991"/>
          <a:ext cx="8340670" cy="4888220"/>
        </p:xfrm>
        <a:graphic>
          <a:graphicData uri="http://schemas.openxmlformats.org/drawingml/2006/table">
            <a:tbl>
              <a:tblPr bandRow="1">
                <a:tableStyleId>{5C22544A-7EE6-4342-B048-85BDC9FD1C3A}</a:tableStyleId>
              </a:tblPr>
              <a:tblGrid>
                <a:gridCol w="1711118">
                  <a:extLst>
                    <a:ext uri="{9D8B030D-6E8A-4147-A177-3AD203B41FA5}">
                      <a16:colId xmlns:a16="http://schemas.microsoft.com/office/drawing/2014/main" val="1959644684"/>
                    </a:ext>
                  </a:extLst>
                </a:gridCol>
                <a:gridCol w="6629552">
                  <a:extLst>
                    <a:ext uri="{9D8B030D-6E8A-4147-A177-3AD203B41FA5}">
                      <a16:colId xmlns:a16="http://schemas.microsoft.com/office/drawing/2014/main" val="446278914"/>
                    </a:ext>
                  </a:extLst>
                </a:gridCol>
              </a:tblGrid>
              <a:tr h="355117">
                <a:tc>
                  <a:txBody>
                    <a:bodyPr/>
                    <a:lstStyle/>
                    <a:p>
                      <a:pPr marL="297815" indent="-6350" algn="l">
                        <a:lnSpc>
                          <a:spcPct val="115000"/>
                        </a:lnSpc>
                        <a:spcAft>
                          <a:spcPts val="230"/>
                        </a:spcAft>
                      </a:pPr>
                      <a:endParaRPr lang="it-IT" sz="12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tc>
                  <a:txBody>
                    <a:bodyPr/>
                    <a:lstStyle/>
                    <a:p>
                      <a:pPr marL="0" marR="0" lvl="0" indent="0" algn="just" defTabSz="914400" rtl="0" eaLnBrk="1" fontAlgn="auto" latinLnBrk="0" hangingPunct="1">
                        <a:lnSpc>
                          <a:spcPct val="115000"/>
                        </a:lnSpc>
                        <a:spcBef>
                          <a:spcPts val="0"/>
                        </a:spcBef>
                        <a:spcAft>
                          <a:spcPts val="230"/>
                        </a:spcAft>
                        <a:buClrTx/>
                        <a:buSzTx/>
                        <a:buFont typeface="+mj-lt"/>
                        <a:buNone/>
                        <a:tabLst/>
                        <a:defRPr/>
                      </a:pPr>
                      <a:r>
                        <a:rPr lang="it-IT" sz="1600" b="1" kern="1200" dirty="0">
                          <a:solidFill>
                            <a:schemeClr val="bg1"/>
                          </a:solidFill>
                          <a:effectLst/>
                          <a:latin typeface="Aptos" panose="020B0004020202020204" pitchFamily="34" charset="0"/>
                          <a:ea typeface="+mn-ea"/>
                          <a:cs typeface="+mn-cs"/>
                        </a:rPr>
                        <a:t>ELEMENTI ESSENZIALI</a:t>
                      </a:r>
                    </a:p>
                  </a:txBody>
                  <a:tcPr marL="51801" marR="51801" marT="0" marB="0" anchor="ctr">
                    <a:solidFill>
                      <a:srgbClr val="219965"/>
                    </a:solidFill>
                  </a:tcPr>
                </a:tc>
                <a:extLst>
                  <a:ext uri="{0D108BD9-81ED-4DB2-BD59-A6C34878D82A}">
                    <a16:rowId xmlns:a16="http://schemas.microsoft.com/office/drawing/2014/main" val="1627889446"/>
                  </a:ext>
                </a:extLst>
              </a:tr>
              <a:tr h="1040199">
                <a:tc>
                  <a:txBody>
                    <a:bodyPr/>
                    <a:lstStyle/>
                    <a:p>
                      <a:pPr marL="0" lvl="0" indent="0" algn="l">
                        <a:lnSpc>
                          <a:spcPct val="115000"/>
                        </a:lnSpc>
                        <a:spcAft>
                          <a:spcPts val="230"/>
                        </a:spcAft>
                      </a:pPr>
                      <a:r>
                        <a:rPr lang="it-IT" sz="1200" b="1" dirty="0">
                          <a:effectLst/>
                          <a:latin typeface="Aptos" panose="020B0004020202020204" pitchFamily="34" charset="0"/>
                        </a:rPr>
                        <a:t>FINALITÀ</a:t>
                      </a:r>
                      <a:endParaRPr lang="it-IT" sz="12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A9D18E"/>
                    </a:solidFill>
                  </a:tcPr>
                </a:tc>
                <a:tc>
                  <a:txBody>
                    <a:bodyPr/>
                    <a:lstStyle/>
                    <a:p>
                      <a:pPr marL="177800" lvl="0" indent="-177800" algn="just">
                        <a:lnSpc>
                          <a:spcPct val="115000"/>
                        </a:lnSpc>
                        <a:buFont typeface="+mj-lt"/>
                        <a:buAutoNum type="arabicPeriod"/>
                      </a:pPr>
                      <a:r>
                        <a:rPr lang="it-IT" sz="1200" b="1" dirty="0">
                          <a:effectLst/>
                          <a:latin typeface="Aptos" panose="020B0004020202020204" pitchFamily="34" charset="0"/>
                        </a:rPr>
                        <a:t>riqualificazione di strutture ricettive</a:t>
                      </a:r>
                      <a:r>
                        <a:rPr lang="it-IT" sz="1200" dirty="0">
                          <a:effectLst/>
                          <a:latin typeface="Aptos" panose="020B0004020202020204" pitchFamily="34" charset="0"/>
                        </a:rPr>
                        <a:t> alberghiere e di strutture ricettive non alberghiere gestite in forma giuridica d’impresa;</a:t>
                      </a:r>
                    </a:p>
                    <a:p>
                      <a:pPr marL="177800" lvl="0" indent="-177800" algn="just">
                        <a:lnSpc>
                          <a:spcPct val="115000"/>
                        </a:lnSpc>
                        <a:spcAft>
                          <a:spcPts val="230"/>
                        </a:spcAft>
                        <a:buFont typeface="+mj-lt"/>
                        <a:buAutoNum type="arabicPeriod"/>
                      </a:pPr>
                      <a:r>
                        <a:rPr lang="it-IT" sz="1200" b="1" dirty="0">
                          <a:effectLst/>
                          <a:latin typeface="Aptos" panose="020B0004020202020204" pitchFamily="34" charset="0"/>
                        </a:rPr>
                        <a:t>realizzazione di nuove strutture ricettive </a:t>
                      </a:r>
                      <a:r>
                        <a:rPr lang="it-IT" sz="1200" dirty="0">
                          <a:effectLst/>
                          <a:latin typeface="Aptos" panose="020B0004020202020204" pitchFamily="34" charset="0"/>
                        </a:rPr>
                        <a:t>alberghiere e di strutture ricettive non alberghiere gestite in forma giuridica d’impresa.</a:t>
                      </a:r>
                      <a:endParaRPr lang="it-IT" sz="1200" dirty="0">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A9D18E"/>
                    </a:solidFill>
                  </a:tcPr>
                </a:tc>
                <a:extLst>
                  <a:ext uri="{0D108BD9-81ED-4DB2-BD59-A6C34878D82A}">
                    <a16:rowId xmlns:a16="http://schemas.microsoft.com/office/drawing/2014/main" val="693598113"/>
                  </a:ext>
                </a:extLst>
              </a:tr>
              <a:tr h="513626">
                <a:tc>
                  <a:txBody>
                    <a:bodyPr/>
                    <a:lstStyle/>
                    <a:p>
                      <a:pPr marL="0" indent="0" algn="l">
                        <a:lnSpc>
                          <a:spcPct val="115000"/>
                        </a:lnSpc>
                        <a:spcAft>
                          <a:spcPts val="230"/>
                        </a:spcAft>
                      </a:pPr>
                      <a:r>
                        <a:rPr lang="it-IT" sz="1200" b="1" dirty="0">
                          <a:solidFill>
                            <a:schemeClr val="bg1"/>
                          </a:solidFill>
                          <a:effectLst/>
                          <a:latin typeface="Aptos" panose="020B0004020202020204" pitchFamily="34" charset="0"/>
                        </a:rPr>
                        <a:t>DOTAZIONE FINANZIARIA</a:t>
                      </a:r>
                      <a:endParaRPr lang="it-IT" sz="1200" b="1"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tc>
                  <a:txBody>
                    <a:bodyPr/>
                    <a:lstStyle/>
                    <a:p>
                      <a:pPr marL="17780" indent="-6350" algn="l">
                        <a:lnSpc>
                          <a:spcPct val="115000"/>
                        </a:lnSpc>
                        <a:spcAft>
                          <a:spcPts val="230"/>
                        </a:spcAft>
                      </a:pPr>
                      <a:r>
                        <a:rPr lang="it-IT" sz="1200" b="1" dirty="0">
                          <a:solidFill>
                            <a:schemeClr val="bg1"/>
                          </a:solidFill>
                          <a:effectLst/>
                          <a:latin typeface="Aptos" panose="020B0004020202020204" pitchFamily="34" charset="0"/>
                        </a:rPr>
                        <a:t>euro 54.500.000,00</a:t>
                      </a:r>
                      <a:endParaRPr lang="it-IT" sz="1200" b="1"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1801" marR="51801" marT="0" marB="0" anchor="ctr">
                    <a:solidFill>
                      <a:srgbClr val="219965"/>
                    </a:solidFill>
                  </a:tcPr>
                </a:tc>
                <a:extLst>
                  <a:ext uri="{0D108BD9-81ED-4DB2-BD59-A6C34878D82A}">
                    <a16:rowId xmlns:a16="http://schemas.microsoft.com/office/drawing/2014/main" val="2203741878"/>
                  </a:ext>
                </a:extLst>
              </a:tr>
              <a:tr h="1857313">
                <a:tc>
                  <a:txBody>
                    <a:bodyPr/>
                    <a:lstStyle/>
                    <a:p>
                      <a:pPr marL="0" indent="0" algn="l">
                        <a:lnSpc>
                          <a:spcPct val="115000"/>
                        </a:lnSpc>
                        <a:spcAft>
                          <a:spcPts val="230"/>
                        </a:spcAft>
                      </a:pPr>
                      <a:r>
                        <a:rPr lang="it-IT" sz="1200" b="1" kern="1200" dirty="0">
                          <a:solidFill>
                            <a:schemeClr val="dk1"/>
                          </a:solidFill>
                          <a:effectLst/>
                          <a:latin typeface="Aptos" panose="020B0004020202020204" pitchFamily="34" charset="0"/>
                          <a:ea typeface="+mn-ea"/>
                          <a:cs typeface="+mn-cs"/>
                        </a:rPr>
                        <a:t>SOGGETTI BENEFICIARI </a:t>
                      </a:r>
                    </a:p>
                  </a:txBody>
                  <a:tcPr marL="51801" marR="51801" marT="0" marB="0" anchor="ctr">
                    <a:solidFill>
                      <a:srgbClr val="A9D18E"/>
                    </a:solidFill>
                  </a:tcPr>
                </a:tc>
                <a:tc>
                  <a:txBody>
                    <a:bodyPr/>
                    <a:lstStyle/>
                    <a:p>
                      <a:pPr marL="269875" indent="-176213" algn="l">
                        <a:lnSpc>
                          <a:spcPct val="115000"/>
                        </a:lnSpc>
                        <a:spcAft>
                          <a:spcPts val="230"/>
                        </a:spcAft>
                      </a:pPr>
                      <a:r>
                        <a:rPr lang="it-IT" sz="1200" b="1" dirty="0">
                          <a:effectLst/>
                          <a:latin typeface="Aptos" panose="020B0004020202020204" pitchFamily="34" charset="0"/>
                          <a:ea typeface="Arial" panose="020B0604020202020204" pitchFamily="34" charset="0"/>
                          <a:cs typeface="Century Gothic" panose="020B0502020202020204" pitchFamily="34" charset="0"/>
                        </a:rPr>
                        <a:t>PMI</a:t>
                      </a:r>
                      <a:r>
                        <a:rPr lang="it-IT" sz="1200" dirty="0">
                          <a:effectLst/>
                          <a:latin typeface="Aptos" panose="020B0004020202020204" pitchFamily="34" charset="0"/>
                          <a:ea typeface="Arial" panose="020B0604020202020204" pitchFamily="34" charset="0"/>
                          <a:cs typeface="Century Gothic" panose="020B0502020202020204" pitchFamily="34" charset="0"/>
                        </a:rPr>
                        <a:t> che esercitano o intendono esercitare l’attività:</a:t>
                      </a:r>
                      <a:endParaRPr lang="it-IT" sz="1200" dirty="0">
                        <a:effectLst/>
                        <a:latin typeface="Aptos" panose="020B0004020202020204" pitchFamily="34" charset="0"/>
                        <a:ea typeface="Century Gothic" panose="020B0502020202020204" pitchFamily="34" charset="0"/>
                        <a:cs typeface="Century Gothic" panose="020B0502020202020204" pitchFamily="34" charset="0"/>
                      </a:endParaRPr>
                    </a:p>
                    <a:p>
                      <a:pPr marL="269875" lvl="0" indent="-176213" algn="just">
                        <a:lnSpc>
                          <a:spcPct val="115000"/>
                        </a:lnSpc>
                        <a:buFont typeface="Calibri" panose="020F0502020204030204" pitchFamily="34" charset="0"/>
                        <a:buChar char="-"/>
                      </a:pPr>
                      <a:r>
                        <a:rPr lang="it-IT" sz="1200" dirty="0">
                          <a:effectLst/>
                          <a:latin typeface="Aptos" panose="020B0004020202020204" pitchFamily="34" charset="0"/>
                          <a:ea typeface="Arial" panose="020B0604020202020204" pitchFamily="34" charset="0"/>
                          <a:cs typeface="Century Gothic" panose="020B0502020202020204" pitchFamily="34" charset="0"/>
                        </a:rPr>
                        <a:t>ricettiva alberghiera (</a:t>
                      </a:r>
                      <a:r>
                        <a:rPr lang="it-IT" sz="1200" b="1" dirty="0">
                          <a:effectLst/>
                          <a:latin typeface="Aptos" panose="020B0004020202020204" pitchFamily="34" charset="0"/>
                          <a:ea typeface="Arial" panose="020B0604020202020204" pitchFamily="34" charset="0"/>
                          <a:cs typeface="Century Gothic" panose="020B0502020202020204" pitchFamily="34" charset="0"/>
                        </a:rPr>
                        <a:t>alberghi o hotel; residenze turistico-alberghiere; condhotel; alberghi diffusi</a:t>
                      </a:r>
                      <a:r>
                        <a:rPr lang="it-IT" sz="1200" dirty="0">
                          <a:effectLst/>
                          <a:latin typeface="Aptos" panose="020B0004020202020204" pitchFamily="34" charset="0"/>
                          <a:ea typeface="Arial" panose="020B0604020202020204" pitchFamily="34" charset="0"/>
                          <a:cs typeface="Century Gothic" panose="020B0502020202020204" pitchFamily="34" charset="0"/>
                        </a:rPr>
                        <a:t>)</a:t>
                      </a:r>
                    </a:p>
                    <a:p>
                      <a:pPr marL="269875" lvl="0" indent="-176213" algn="just">
                        <a:lnSpc>
                          <a:spcPct val="115000"/>
                        </a:lnSpc>
                        <a:buFont typeface="Calibri" panose="020F0502020204030204" pitchFamily="34" charset="0"/>
                        <a:buChar char="-"/>
                      </a:pPr>
                      <a:r>
                        <a:rPr lang="it-IT" sz="1200" dirty="0">
                          <a:effectLst/>
                          <a:latin typeface="Aptos" panose="020B0004020202020204" pitchFamily="34" charset="0"/>
                          <a:ea typeface="Arial" panose="020B0604020202020204" pitchFamily="34" charset="0"/>
                          <a:cs typeface="Century Gothic" panose="020B0502020202020204" pitchFamily="34" charset="0"/>
                        </a:rPr>
                        <a:t>ricettiva non alberghiera all’aria aperta (</a:t>
                      </a:r>
                      <a:r>
                        <a:rPr lang="it-IT" sz="1200" b="1" dirty="0">
                          <a:effectLst/>
                          <a:latin typeface="Aptos" panose="020B0004020202020204" pitchFamily="34" charset="0"/>
                          <a:ea typeface="Arial" panose="020B0604020202020204" pitchFamily="34" charset="0"/>
                          <a:cs typeface="Century Gothic" panose="020B0502020202020204" pitchFamily="34" charset="0"/>
                        </a:rPr>
                        <a:t>villaggi turistici, campeggi e aree di sosta</a:t>
                      </a:r>
                      <a:r>
                        <a:rPr lang="it-IT" sz="1200" dirty="0">
                          <a:effectLst/>
                          <a:latin typeface="Aptos" panose="020B0004020202020204" pitchFamily="34" charset="0"/>
                          <a:ea typeface="Arial" panose="020B0604020202020204" pitchFamily="34" charset="0"/>
                          <a:cs typeface="Century Gothic" panose="020B0502020202020204" pitchFamily="34" charset="0"/>
                        </a:rPr>
                        <a:t>)</a:t>
                      </a:r>
                    </a:p>
                    <a:p>
                      <a:pPr marL="269875" lvl="0" indent="-176213" algn="just">
                        <a:lnSpc>
                          <a:spcPct val="115000"/>
                        </a:lnSpc>
                        <a:spcAft>
                          <a:spcPts val="230"/>
                        </a:spcAft>
                        <a:buFont typeface="Calibri" panose="020F0502020204030204" pitchFamily="34" charset="0"/>
                        <a:buChar char="-"/>
                      </a:pPr>
                      <a:r>
                        <a:rPr lang="it-IT" sz="1200" dirty="0">
                          <a:effectLst/>
                          <a:latin typeface="Aptos" panose="020B0004020202020204" pitchFamily="34" charset="0"/>
                          <a:ea typeface="Arial" panose="020B0604020202020204" pitchFamily="34" charset="0"/>
                          <a:cs typeface="Century Gothic" panose="020B0502020202020204" pitchFamily="34" charset="0"/>
                        </a:rPr>
                        <a:t>ricettiva non alberghiera (</a:t>
                      </a:r>
                      <a:r>
                        <a:rPr lang="it-IT" sz="1200" b="1" dirty="0">
                          <a:effectLst/>
                          <a:latin typeface="Aptos" panose="020B0004020202020204" pitchFamily="34" charset="0"/>
                          <a:ea typeface="Arial" panose="020B0604020202020204" pitchFamily="34" charset="0"/>
                          <a:cs typeface="Century Gothic" panose="020B0502020202020204" pitchFamily="34" charset="0"/>
                        </a:rPr>
                        <a:t>case per ferie, ostelli per la gioventù, case e appartamenti vacanze in forma imprenditoriale, foresterie lombarde, locande, rifugi alpinistici o escursionistici</a:t>
                      </a:r>
                      <a:r>
                        <a:rPr lang="it-IT" sz="1200" dirty="0">
                          <a:effectLst/>
                          <a:latin typeface="Aptos" panose="020B0004020202020204" pitchFamily="34" charset="0"/>
                          <a:ea typeface="Arial" panose="020B0604020202020204" pitchFamily="34" charset="0"/>
                          <a:cs typeface="Century Gothic" panose="020B0502020202020204" pitchFamily="34" charset="0"/>
                        </a:rPr>
                        <a:t>)</a:t>
                      </a:r>
                    </a:p>
                  </a:txBody>
                  <a:tcPr marL="51801" marR="51801" marT="0" marB="0" anchor="ctr">
                    <a:solidFill>
                      <a:srgbClr val="A9D18E"/>
                    </a:solidFill>
                  </a:tcPr>
                </a:tc>
                <a:extLst>
                  <a:ext uri="{0D108BD9-81ED-4DB2-BD59-A6C34878D82A}">
                    <a16:rowId xmlns:a16="http://schemas.microsoft.com/office/drawing/2014/main" val="2378769934"/>
                  </a:ext>
                </a:extLst>
              </a:tr>
              <a:tr h="1121965">
                <a:tc>
                  <a:txBody>
                    <a:bodyPr/>
                    <a:lstStyle/>
                    <a:p>
                      <a:pPr marL="0" indent="0" algn="l">
                        <a:lnSpc>
                          <a:spcPct val="115000"/>
                        </a:lnSpc>
                        <a:spcAft>
                          <a:spcPts val="230"/>
                        </a:spcAft>
                      </a:pPr>
                      <a:r>
                        <a:rPr lang="it-IT" sz="1200" b="1" kern="1200" dirty="0">
                          <a:solidFill>
                            <a:schemeClr val="bg1"/>
                          </a:solidFill>
                          <a:effectLst/>
                          <a:latin typeface="Aptos" panose="020B0004020202020204" pitchFamily="34" charset="0"/>
                          <a:ea typeface="+mn-ea"/>
                          <a:cs typeface="+mn-cs"/>
                        </a:rPr>
                        <a:t>SPESE AMMISSIBILI</a:t>
                      </a:r>
                    </a:p>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1801" marR="51801" marT="0" marB="0" anchor="ctr">
                    <a:solidFill>
                      <a:srgbClr val="219965"/>
                    </a:solidFill>
                  </a:tcPr>
                </a:tc>
                <a:tc>
                  <a:txBody>
                    <a:bodyPr/>
                    <a:lstStyle/>
                    <a:p>
                      <a:pPr marL="17780" indent="-6350" algn="l">
                        <a:lnSpc>
                          <a:spcPct val="100000"/>
                        </a:lnSpc>
                        <a:spcAft>
                          <a:spcPts val="230"/>
                        </a:spcAft>
                      </a:pPr>
                      <a:r>
                        <a:rPr lang="it-IT" sz="1200" b="1" kern="1200" dirty="0">
                          <a:solidFill>
                            <a:schemeClr val="bg1"/>
                          </a:solidFill>
                          <a:effectLst/>
                          <a:latin typeface="Aptos" panose="020B0004020202020204" pitchFamily="34" charset="0"/>
                          <a:ea typeface="+mn-ea"/>
                          <a:cs typeface="+mn-cs"/>
                        </a:rPr>
                        <a:t>a) arredi macchinari attrezzature hardware e software </a:t>
                      </a:r>
                    </a:p>
                    <a:p>
                      <a:pPr marL="17780" indent="-6350" algn="l">
                        <a:lnSpc>
                          <a:spcPct val="100000"/>
                        </a:lnSpc>
                        <a:spcAft>
                          <a:spcPts val="230"/>
                        </a:spcAft>
                      </a:pPr>
                      <a:r>
                        <a:rPr lang="it-IT" sz="1200" b="1" kern="1200" dirty="0">
                          <a:solidFill>
                            <a:schemeClr val="bg1"/>
                          </a:solidFill>
                          <a:effectLst/>
                          <a:latin typeface="Aptos" panose="020B0004020202020204" pitchFamily="34" charset="0"/>
                          <a:ea typeface="+mn-ea"/>
                          <a:cs typeface="+mn-cs"/>
                        </a:rPr>
                        <a:t>b) opere edili-murarie e impiantistiche </a:t>
                      </a:r>
                    </a:p>
                    <a:p>
                      <a:pPr marL="17780" indent="-6350" algn="l">
                        <a:lnSpc>
                          <a:spcPct val="100000"/>
                        </a:lnSpc>
                        <a:spcAft>
                          <a:spcPts val="230"/>
                        </a:spcAft>
                      </a:pPr>
                      <a:r>
                        <a:rPr lang="it-IT" sz="1200" b="1" kern="1200" dirty="0">
                          <a:solidFill>
                            <a:schemeClr val="bg1"/>
                          </a:solidFill>
                          <a:effectLst/>
                          <a:latin typeface="Aptos" panose="020B0004020202020204" pitchFamily="34" charset="0"/>
                          <a:ea typeface="+mn-ea"/>
                          <a:cs typeface="+mn-cs"/>
                        </a:rPr>
                        <a:t>c) progettazione e direzione lavori</a:t>
                      </a:r>
                    </a:p>
                    <a:p>
                      <a:pPr marL="17780" indent="-6350" algn="l">
                        <a:lnSpc>
                          <a:spcPct val="100000"/>
                        </a:lnSpc>
                        <a:spcAft>
                          <a:spcPts val="230"/>
                        </a:spcAft>
                      </a:pPr>
                      <a:r>
                        <a:rPr lang="it-IT" sz="1200" b="1" kern="1200" dirty="0">
                          <a:solidFill>
                            <a:schemeClr val="bg1"/>
                          </a:solidFill>
                          <a:effectLst/>
                          <a:latin typeface="Aptos" panose="020B0004020202020204" pitchFamily="34" charset="0"/>
                          <a:ea typeface="+mn-ea"/>
                          <a:cs typeface="+mn-cs"/>
                        </a:rPr>
                        <a:t>d) spese generali forfettarie</a:t>
                      </a:r>
                    </a:p>
                  </a:txBody>
                  <a:tcPr marL="51801" marR="51801" marT="0" marB="0" anchor="ctr">
                    <a:solidFill>
                      <a:srgbClr val="219965"/>
                    </a:solidFill>
                  </a:tcPr>
                </a:tc>
                <a:extLst>
                  <a:ext uri="{0D108BD9-81ED-4DB2-BD59-A6C34878D82A}">
                    <a16:rowId xmlns:a16="http://schemas.microsoft.com/office/drawing/2014/main" val="428944339"/>
                  </a:ext>
                </a:extLst>
              </a:tr>
            </a:tbl>
          </a:graphicData>
        </a:graphic>
      </p:graphicFrame>
      <p:pic>
        <p:nvPicPr>
          <p:cNvPr id="12" name="Immagine 11">
            <a:extLst>
              <a:ext uri="{FF2B5EF4-FFF2-40B4-BE49-F238E27FC236}">
                <a16:creationId xmlns:a16="http://schemas.microsoft.com/office/drawing/2014/main" id="{DBC3372A-B536-0B42-0B72-415843FB6A7E}"/>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3" name="Immagine 12">
            <a:extLst>
              <a:ext uri="{FF2B5EF4-FFF2-40B4-BE49-F238E27FC236}">
                <a16:creationId xmlns:a16="http://schemas.microsoft.com/office/drawing/2014/main" id="{E8373AA4-4B5B-5A3B-08A2-D54C94BFF4EC}"/>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4" name="Connettore diritto 13">
            <a:extLst>
              <a:ext uri="{FF2B5EF4-FFF2-40B4-BE49-F238E27FC236}">
                <a16:creationId xmlns:a16="http://schemas.microsoft.com/office/drawing/2014/main" id="{2544499D-98F4-5019-0A2D-5D9C3049964C}"/>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5" name="CasellaDiTesto 14">
            <a:extLst>
              <a:ext uri="{FF2B5EF4-FFF2-40B4-BE49-F238E27FC236}">
                <a16:creationId xmlns:a16="http://schemas.microsoft.com/office/drawing/2014/main" id="{1E2A691B-798D-3817-7585-BCA94209514F}"/>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357846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83826880-B28A-3987-1FF5-DCF03EE96D54}"/>
              </a:ext>
            </a:extLst>
          </p:cNvPr>
          <p:cNvGraphicFramePr>
            <a:graphicFrameLocks noGrp="1"/>
          </p:cNvGraphicFramePr>
          <p:nvPr>
            <p:extLst>
              <p:ext uri="{D42A27DB-BD31-4B8C-83A1-F6EECF244321}">
                <p14:modId xmlns:p14="http://schemas.microsoft.com/office/powerpoint/2010/main" val="3845578709"/>
              </p:ext>
            </p:extLst>
          </p:nvPr>
        </p:nvGraphicFramePr>
        <p:xfrm>
          <a:off x="1934199" y="1251888"/>
          <a:ext cx="8322741" cy="2170425"/>
        </p:xfrm>
        <a:graphic>
          <a:graphicData uri="http://schemas.openxmlformats.org/drawingml/2006/table">
            <a:tbl>
              <a:tblPr bandRow="1">
                <a:tableStyleId>{5C22544A-7EE6-4342-B048-85BDC9FD1C3A}</a:tableStyleId>
              </a:tblPr>
              <a:tblGrid>
                <a:gridCol w="2386790">
                  <a:extLst>
                    <a:ext uri="{9D8B030D-6E8A-4147-A177-3AD203B41FA5}">
                      <a16:colId xmlns:a16="http://schemas.microsoft.com/office/drawing/2014/main" val="1077761804"/>
                    </a:ext>
                  </a:extLst>
                </a:gridCol>
                <a:gridCol w="5935951">
                  <a:extLst>
                    <a:ext uri="{9D8B030D-6E8A-4147-A177-3AD203B41FA5}">
                      <a16:colId xmlns:a16="http://schemas.microsoft.com/office/drawing/2014/main" val="3629813474"/>
                    </a:ext>
                  </a:extLst>
                </a:gridCol>
              </a:tblGrid>
              <a:tr h="249765">
                <a:tc>
                  <a:txBody>
                    <a:bodyPr/>
                    <a:lstStyle/>
                    <a:p>
                      <a:pPr marL="297815" indent="-6350" algn="l">
                        <a:lnSpc>
                          <a:spcPct val="115000"/>
                        </a:lnSpc>
                        <a:spcAft>
                          <a:spcPts val="230"/>
                        </a:spcAft>
                      </a:pPr>
                      <a:endParaRPr lang="it-IT" sz="14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9074" marR="59074" marT="0" marB="0" anchor="ctr">
                    <a:solidFill>
                      <a:srgbClr val="219965"/>
                    </a:solidFill>
                  </a:tcPr>
                </a:tc>
                <a:tc>
                  <a:txBody>
                    <a:bodyPr/>
                    <a:lstStyle/>
                    <a:p>
                      <a:pPr marL="0" marR="0" lvl="0" indent="0" algn="just" defTabSz="914400" rtl="0" eaLnBrk="1" fontAlgn="auto" latinLnBrk="0" hangingPunct="1">
                        <a:lnSpc>
                          <a:spcPct val="115000"/>
                        </a:lnSpc>
                        <a:spcBef>
                          <a:spcPts val="0"/>
                        </a:spcBef>
                        <a:spcAft>
                          <a:spcPts val="230"/>
                        </a:spcAft>
                        <a:buClrTx/>
                        <a:buSzTx/>
                        <a:buFont typeface="+mj-lt"/>
                        <a:buNone/>
                        <a:tabLst/>
                        <a:defRPr/>
                      </a:pPr>
                      <a:r>
                        <a:rPr lang="it-IT" sz="1600" b="1" kern="1200" dirty="0">
                          <a:solidFill>
                            <a:schemeClr val="bg1"/>
                          </a:solidFill>
                          <a:effectLst/>
                          <a:latin typeface="Aptos" panose="020B0004020202020204" pitchFamily="34" charset="0"/>
                          <a:ea typeface="+mn-ea"/>
                          <a:cs typeface="+mn-cs"/>
                        </a:rPr>
                        <a:t>TIPOLOGIA DELL’AGEVOLAZIONE</a:t>
                      </a:r>
                    </a:p>
                  </a:txBody>
                  <a:tcPr marL="59074" marR="59074" marT="0" marB="0">
                    <a:solidFill>
                      <a:srgbClr val="219965"/>
                    </a:solidFill>
                  </a:tcPr>
                </a:tc>
                <a:extLst>
                  <a:ext uri="{0D108BD9-81ED-4DB2-BD59-A6C34878D82A}">
                    <a16:rowId xmlns:a16="http://schemas.microsoft.com/office/drawing/2014/main" val="4213763723"/>
                  </a:ext>
                </a:extLst>
              </a:tr>
              <a:tr h="685231">
                <a:tc>
                  <a:txBody>
                    <a:bodyPr/>
                    <a:lstStyle/>
                    <a:p>
                      <a:pPr marL="6350" indent="-6350" algn="l">
                        <a:lnSpc>
                          <a:spcPct val="115000"/>
                        </a:lnSpc>
                        <a:spcAft>
                          <a:spcPts val="230"/>
                        </a:spcAft>
                      </a:pPr>
                      <a:r>
                        <a:rPr lang="it-IT" sz="1200" b="1" dirty="0">
                          <a:effectLst/>
                          <a:latin typeface="Aptos" panose="020B0004020202020204" pitchFamily="34" charset="0"/>
                        </a:rPr>
                        <a:t>REGOLAMENTO DE MINIMIS</a:t>
                      </a:r>
                      <a:endParaRPr lang="it-IT" sz="1200" b="1" dirty="0">
                        <a:effectLst/>
                        <a:latin typeface="Aptos" panose="020B0004020202020204" pitchFamily="34" charset="0"/>
                        <a:ea typeface="Century Gothic" panose="020B0502020202020204" pitchFamily="34" charset="0"/>
                        <a:cs typeface="Century Gothic" panose="020B0502020202020204" pitchFamily="34" charset="0"/>
                      </a:endParaRPr>
                    </a:p>
                  </a:txBody>
                  <a:tcPr marL="59074" marR="59074" marT="0" marB="0" anchor="ctr">
                    <a:solidFill>
                      <a:srgbClr val="A9D18E"/>
                    </a:solidFill>
                  </a:tcPr>
                </a:tc>
                <a:tc>
                  <a:txBody>
                    <a:bodyPr/>
                    <a:lstStyle/>
                    <a:p>
                      <a:pPr marL="0" indent="0" algn="just">
                        <a:buNone/>
                      </a:pPr>
                      <a:r>
                        <a:rPr lang="it-IT" sz="1200" dirty="0">
                          <a:latin typeface="Aptos" panose="020B0004020202020204" pitchFamily="34" charset="0"/>
                          <a:cs typeface="Arial" panose="020B0604020202020204" pitchFamily="34" charset="0"/>
                        </a:rPr>
                        <a:t>Soggetti beneficiari costituiti </a:t>
                      </a:r>
                      <a:r>
                        <a:rPr lang="it-IT" sz="1200" kern="1200" dirty="0">
                          <a:solidFill>
                            <a:schemeClr val="dk1"/>
                          </a:solidFill>
                          <a:latin typeface="Aptos" panose="020B0004020202020204" pitchFamily="34" charset="0"/>
                          <a:ea typeface="+mn-ea"/>
                          <a:cs typeface="Arial" panose="020B0604020202020204" pitchFamily="34" charset="0"/>
                        </a:rPr>
                        <a:t>dal 1° ottobre 2022 </a:t>
                      </a:r>
                      <a:endParaRPr lang="it-IT" sz="1200" dirty="0">
                        <a:latin typeface="Aptos" panose="020B0004020202020204" pitchFamily="34" charset="0"/>
                        <a:cs typeface="Arial" panose="020B0604020202020204" pitchFamily="34" charset="0"/>
                      </a:endParaRPr>
                    </a:p>
                    <a:p>
                      <a:pPr marL="0" indent="0" algn="just">
                        <a:buNone/>
                      </a:pPr>
                      <a:r>
                        <a:rPr lang="it-IT" sz="1200" dirty="0">
                          <a:latin typeface="Aptos" panose="020B0004020202020204" pitchFamily="34" charset="0"/>
                          <a:cs typeface="Arial" panose="020B0604020202020204" pitchFamily="34" charset="0"/>
                        </a:rPr>
                        <a:t>L’agevolazione viene concessa sotto forma di sovvenzione e viene erogata a fondo perduto al </a:t>
                      </a:r>
                      <a:r>
                        <a:rPr lang="it-IT" sz="1200" b="1" dirty="0">
                          <a:latin typeface="Aptos" panose="020B0004020202020204" pitchFamily="34" charset="0"/>
                          <a:cs typeface="Arial" panose="020B0604020202020204" pitchFamily="34" charset="0"/>
                        </a:rPr>
                        <a:t>50%</a:t>
                      </a:r>
                      <a:r>
                        <a:rPr lang="it-IT" sz="1200" dirty="0">
                          <a:latin typeface="Aptos" panose="020B0004020202020204" pitchFamily="34" charset="0"/>
                          <a:cs typeface="Arial" panose="020B0604020202020204" pitchFamily="34" charset="0"/>
                        </a:rPr>
                        <a:t> delle spese ammissibili, comunque, nel limite massimo pari ad euro </a:t>
                      </a:r>
                      <a:r>
                        <a:rPr lang="it-IT" sz="1200" b="1" dirty="0">
                          <a:latin typeface="Aptos" panose="020B0004020202020204" pitchFamily="34" charset="0"/>
                          <a:cs typeface="Arial" panose="020B0604020202020204" pitchFamily="34" charset="0"/>
                        </a:rPr>
                        <a:t>200.000,00</a:t>
                      </a:r>
                      <a:r>
                        <a:rPr lang="it-IT" sz="1200" dirty="0">
                          <a:latin typeface="Aptos" panose="020B0004020202020204" pitchFamily="34" charset="0"/>
                          <a:cs typeface="Arial" panose="020B0604020202020204" pitchFamily="34" charset="0"/>
                        </a:rPr>
                        <a:t> a fronte di un investimento minimo di euro </a:t>
                      </a:r>
                      <a:r>
                        <a:rPr lang="it-IT" sz="1200" b="1" dirty="0">
                          <a:latin typeface="Aptos" panose="020B0004020202020204" pitchFamily="34" charset="0"/>
                          <a:cs typeface="Arial" panose="020B0604020202020204" pitchFamily="34" charset="0"/>
                        </a:rPr>
                        <a:t>80.000,00</a:t>
                      </a:r>
                    </a:p>
                  </a:txBody>
                  <a:tcPr marL="59074" marR="59074" marT="0" marB="0" anchor="ctr">
                    <a:solidFill>
                      <a:srgbClr val="A9D18E"/>
                    </a:solidFill>
                  </a:tcPr>
                </a:tc>
                <a:extLst>
                  <a:ext uri="{0D108BD9-81ED-4DB2-BD59-A6C34878D82A}">
                    <a16:rowId xmlns:a16="http://schemas.microsoft.com/office/drawing/2014/main" val="2380699923"/>
                  </a:ext>
                </a:extLst>
              </a:tr>
              <a:tr h="1172268">
                <a:tc>
                  <a:txBody>
                    <a:bodyPr/>
                    <a:lstStyle/>
                    <a:p>
                      <a:pPr marL="0" indent="0" algn="l">
                        <a:lnSpc>
                          <a:spcPct val="115000"/>
                        </a:lnSpc>
                        <a:spcAft>
                          <a:spcPts val="230"/>
                        </a:spcAft>
                      </a:pPr>
                      <a:r>
                        <a:rPr lang="it-IT" sz="1200" b="1" kern="1200" dirty="0">
                          <a:solidFill>
                            <a:schemeClr val="dk1"/>
                          </a:solidFill>
                          <a:effectLst/>
                          <a:latin typeface="Aptos" panose="020B0004020202020204" pitchFamily="34" charset="0"/>
                          <a:ea typeface="+mn-ea"/>
                          <a:cs typeface="+mn-cs"/>
                        </a:rPr>
                        <a:t>REGIME QUADRO REGIONALE PER IL SOSTEGNO ALLE IMPRESE PRESENTI SUL TERRITORIO REGIONALE COLPITE DALLA CRISI</a:t>
                      </a:r>
                    </a:p>
                  </a:txBody>
                  <a:tcPr marL="59074" marR="59074" marT="0" marB="0" anchor="ctr">
                    <a:solidFill>
                      <a:srgbClr val="A9D18E"/>
                    </a:solidFill>
                  </a:tcPr>
                </a:tc>
                <a:tc>
                  <a:txBody>
                    <a:bodyPr/>
                    <a:lstStyle/>
                    <a:p>
                      <a:pPr marL="0" indent="0" algn="just" defTabSz="914400" rtl="0" eaLnBrk="1" latinLnBrk="0" hangingPunct="1">
                        <a:buNone/>
                      </a:pPr>
                      <a:r>
                        <a:rPr lang="it-IT" sz="1200" kern="1200" dirty="0">
                          <a:solidFill>
                            <a:schemeClr val="dk1"/>
                          </a:solidFill>
                          <a:latin typeface="Aptos" panose="020B0004020202020204" pitchFamily="34" charset="0"/>
                          <a:ea typeface="+mn-ea"/>
                          <a:cs typeface="Arial" panose="020B0604020202020204" pitchFamily="34" charset="0"/>
                        </a:rPr>
                        <a:t>Soggetti beneficiari costituiti </a:t>
                      </a:r>
                      <a:r>
                        <a:rPr lang="it-IT" sz="1200" dirty="0">
                          <a:latin typeface="Aptos" panose="020B0004020202020204" pitchFamily="34" charset="0"/>
                          <a:cs typeface="Arial" panose="020B0604020202020204" pitchFamily="34" charset="0"/>
                        </a:rPr>
                        <a:t>entro il 30 settembre 2022</a:t>
                      </a:r>
                      <a:endParaRPr lang="it-IT" sz="1200" kern="1200" dirty="0">
                        <a:solidFill>
                          <a:schemeClr val="dk1"/>
                        </a:solidFill>
                        <a:latin typeface="Aptos" panose="020B0004020202020204" pitchFamily="34" charset="0"/>
                        <a:ea typeface="+mn-ea"/>
                        <a:cs typeface="Arial" panose="020B0604020202020204" pitchFamily="34" charset="0"/>
                      </a:endParaRPr>
                    </a:p>
                    <a:p>
                      <a:pPr marL="0" indent="0" algn="just" defTabSz="914400" rtl="0" eaLnBrk="1" latinLnBrk="0" hangingPunct="1">
                        <a:buNone/>
                      </a:pPr>
                      <a:r>
                        <a:rPr lang="it-IT" sz="1200" dirty="0">
                          <a:latin typeface="Aptos" panose="020B0004020202020204" pitchFamily="34" charset="0"/>
                          <a:cs typeface="Arial" panose="020B0604020202020204" pitchFamily="34" charset="0"/>
                        </a:rPr>
                        <a:t>L’agevolazione viene concessa sotto forma di sovvenzione e viene erogata a fondo perduto al </a:t>
                      </a:r>
                      <a:r>
                        <a:rPr lang="it-IT" sz="1200" b="1" dirty="0">
                          <a:latin typeface="Aptos" panose="020B0004020202020204" pitchFamily="34" charset="0"/>
                          <a:cs typeface="Arial" panose="020B0604020202020204" pitchFamily="34" charset="0"/>
                        </a:rPr>
                        <a:t>50%</a:t>
                      </a:r>
                      <a:r>
                        <a:rPr lang="it-IT" sz="1200" dirty="0">
                          <a:latin typeface="Aptos" panose="020B0004020202020204" pitchFamily="34" charset="0"/>
                          <a:cs typeface="Arial" panose="020B0604020202020204" pitchFamily="34" charset="0"/>
                        </a:rPr>
                        <a:t> </a:t>
                      </a:r>
                      <a:r>
                        <a:rPr lang="it-IT" sz="1200" kern="1200" dirty="0">
                          <a:solidFill>
                            <a:schemeClr val="dk1"/>
                          </a:solidFill>
                          <a:latin typeface="Aptos" panose="020B0004020202020204" pitchFamily="34" charset="0"/>
                          <a:ea typeface="+mn-ea"/>
                          <a:cs typeface="Arial" panose="020B0604020202020204" pitchFamily="34" charset="0"/>
                        </a:rPr>
                        <a:t>delle spese ammissibili, comunque, nel limite massimo pari ad euro </a:t>
                      </a:r>
                      <a:r>
                        <a:rPr lang="it-IT" sz="1200" b="1" kern="1200" dirty="0">
                          <a:solidFill>
                            <a:schemeClr val="dk1"/>
                          </a:solidFill>
                          <a:latin typeface="Aptos" panose="020B0004020202020204" pitchFamily="34" charset="0"/>
                          <a:ea typeface="+mn-ea"/>
                          <a:cs typeface="Arial" panose="020B0604020202020204" pitchFamily="34" charset="0"/>
                        </a:rPr>
                        <a:t>500.000,00</a:t>
                      </a:r>
                      <a:r>
                        <a:rPr lang="it-IT" sz="1200" kern="1200" dirty="0">
                          <a:solidFill>
                            <a:schemeClr val="dk1"/>
                          </a:solidFill>
                          <a:latin typeface="Aptos" panose="020B0004020202020204" pitchFamily="34" charset="0"/>
                          <a:ea typeface="+mn-ea"/>
                          <a:cs typeface="Arial" panose="020B0604020202020204" pitchFamily="34" charset="0"/>
                        </a:rPr>
                        <a:t> a fronte di un investimento minimo di euro </a:t>
                      </a:r>
                      <a:r>
                        <a:rPr lang="it-IT" sz="1200" b="1" kern="1200" dirty="0">
                          <a:solidFill>
                            <a:schemeClr val="dk1"/>
                          </a:solidFill>
                          <a:latin typeface="Aptos" panose="020B0004020202020204" pitchFamily="34" charset="0"/>
                          <a:ea typeface="+mn-ea"/>
                          <a:cs typeface="Arial" panose="020B0604020202020204" pitchFamily="34" charset="0"/>
                        </a:rPr>
                        <a:t>80.000,00</a:t>
                      </a:r>
                    </a:p>
                  </a:txBody>
                  <a:tcPr marL="59074" marR="59074" marT="0" marB="0" anchor="ctr">
                    <a:solidFill>
                      <a:srgbClr val="A9D18E"/>
                    </a:solidFill>
                  </a:tcPr>
                </a:tc>
                <a:extLst>
                  <a:ext uri="{0D108BD9-81ED-4DB2-BD59-A6C34878D82A}">
                    <a16:rowId xmlns:a16="http://schemas.microsoft.com/office/drawing/2014/main" val="2669419768"/>
                  </a:ext>
                </a:extLst>
              </a:tr>
            </a:tbl>
          </a:graphicData>
        </a:graphic>
      </p:graphicFrame>
      <p:graphicFrame>
        <p:nvGraphicFramePr>
          <p:cNvPr id="6" name="Tabella 5">
            <a:extLst>
              <a:ext uri="{FF2B5EF4-FFF2-40B4-BE49-F238E27FC236}">
                <a16:creationId xmlns:a16="http://schemas.microsoft.com/office/drawing/2014/main" id="{815EBADB-09E5-55DA-C8EC-8B2290723573}"/>
              </a:ext>
            </a:extLst>
          </p:cNvPr>
          <p:cNvGraphicFramePr>
            <a:graphicFrameLocks noGrp="1"/>
          </p:cNvGraphicFramePr>
          <p:nvPr>
            <p:extLst>
              <p:ext uri="{D42A27DB-BD31-4B8C-83A1-F6EECF244321}">
                <p14:modId xmlns:p14="http://schemas.microsoft.com/office/powerpoint/2010/main" val="2184260274"/>
              </p:ext>
            </p:extLst>
          </p:nvPr>
        </p:nvGraphicFramePr>
        <p:xfrm>
          <a:off x="1934199" y="3432191"/>
          <a:ext cx="8322741" cy="2604522"/>
        </p:xfrm>
        <a:graphic>
          <a:graphicData uri="http://schemas.openxmlformats.org/drawingml/2006/table">
            <a:tbl>
              <a:tblPr bandRow="1">
                <a:tableStyleId>{5C22544A-7EE6-4342-B048-85BDC9FD1C3A}</a:tableStyleId>
              </a:tblPr>
              <a:tblGrid>
                <a:gridCol w="1092031">
                  <a:extLst>
                    <a:ext uri="{9D8B030D-6E8A-4147-A177-3AD203B41FA5}">
                      <a16:colId xmlns:a16="http://schemas.microsoft.com/office/drawing/2014/main" val="39622393"/>
                    </a:ext>
                  </a:extLst>
                </a:gridCol>
                <a:gridCol w="2836506">
                  <a:extLst>
                    <a:ext uri="{9D8B030D-6E8A-4147-A177-3AD203B41FA5}">
                      <a16:colId xmlns:a16="http://schemas.microsoft.com/office/drawing/2014/main" val="1947990746"/>
                    </a:ext>
                  </a:extLst>
                </a:gridCol>
                <a:gridCol w="4394204">
                  <a:extLst>
                    <a:ext uri="{9D8B030D-6E8A-4147-A177-3AD203B41FA5}">
                      <a16:colId xmlns:a16="http://schemas.microsoft.com/office/drawing/2014/main" val="3922161094"/>
                    </a:ext>
                  </a:extLst>
                </a:gridCol>
              </a:tblGrid>
              <a:tr h="168322">
                <a:tc>
                  <a:txBody>
                    <a:bodyPr/>
                    <a:lstStyle/>
                    <a:p>
                      <a:pPr marL="297815" marR="0" lvl="0" indent="-6350" algn="l" defTabSz="914400" rtl="0" eaLnBrk="1" fontAlgn="auto" latinLnBrk="0" hangingPunct="1">
                        <a:lnSpc>
                          <a:spcPct val="115000"/>
                        </a:lnSpc>
                        <a:spcBef>
                          <a:spcPts val="0"/>
                        </a:spcBef>
                        <a:spcAft>
                          <a:spcPts val="230"/>
                        </a:spcAft>
                        <a:buClrTx/>
                        <a:buSzTx/>
                        <a:buFontTx/>
                        <a:buNone/>
                        <a:tabLst/>
                        <a:defRPr/>
                      </a:pPr>
                      <a:endParaRPr lang="it-IT" sz="1200" b="1" kern="1200" dirty="0">
                        <a:solidFill>
                          <a:schemeClr val="tx1"/>
                        </a:solidFill>
                        <a:effectLst/>
                        <a:latin typeface="Aptos" panose="020B0004020202020204" pitchFamily="34" charset="0"/>
                        <a:ea typeface="+mn-ea"/>
                        <a:cs typeface="+mn-cs"/>
                      </a:endParaRPr>
                    </a:p>
                  </a:txBody>
                  <a:tcPr marL="59074" marR="59074" marT="0" marB="0" anchor="ctr">
                    <a:solidFill>
                      <a:srgbClr val="219965"/>
                    </a:solidFill>
                  </a:tcPr>
                </a:tc>
                <a:tc gridSpan="2">
                  <a:txBody>
                    <a:bodyPr/>
                    <a:lstStyle/>
                    <a:p>
                      <a:pPr marL="17780" marR="0" lvl="0" indent="-6350" algn="l" defTabSz="914400" rtl="0" eaLnBrk="1" fontAlgn="auto" latinLnBrk="0" hangingPunct="1">
                        <a:lnSpc>
                          <a:spcPct val="115000"/>
                        </a:lnSpc>
                        <a:spcBef>
                          <a:spcPts val="0"/>
                        </a:spcBef>
                        <a:spcAft>
                          <a:spcPts val="230"/>
                        </a:spcAft>
                        <a:buClrTx/>
                        <a:buSzTx/>
                        <a:buFontTx/>
                        <a:buNone/>
                        <a:tabLst/>
                        <a:defRPr/>
                      </a:pPr>
                      <a:r>
                        <a:rPr lang="it-IT" sz="1600" b="1" kern="1200" dirty="0">
                          <a:solidFill>
                            <a:schemeClr val="bg1"/>
                          </a:solidFill>
                          <a:effectLst/>
                          <a:latin typeface="Aptos" panose="020B0004020202020204" pitchFamily="34" charset="0"/>
                          <a:ea typeface="+mn-ea"/>
                          <a:cs typeface="+mn-cs"/>
                        </a:rPr>
                        <a:t>TIPOLOGIA DI PROCEDURA - </a:t>
                      </a:r>
                      <a:r>
                        <a:rPr lang="it-IT" sz="1600" b="1" kern="1200" dirty="0">
                          <a:solidFill>
                            <a:schemeClr val="bg1"/>
                          </a:solidFill>
                          <a:effectLst/>
                          <a:latin typeface="Aptos" panose="020B0004020202020204" pitchFamily="34" charset="0"/>
                          <a:ea typeface="Calibri" panose="020F0502020204030204" pitchFamily="34" charset="0"/>
                          <a:cs typeface="Arial" panose="020B0604020202020204" pitchFamily="34" charset="0"/>
                        </a:rPr>
                        <a:t>Valutativa a graduatoria </a:t>
                      </a:r>
                      <a:endParaRPr lang="it-IT" sz="1600" b="1" kern="1200" dirty="0">
                        <a:solidFill>
                          <a:schemeClr val="bg1"/>
                        </a:solidFill>
                        <a:effectLst/>
                        <a:latin typeface="Aptos" panose="020B0004020202020204" pitchFamily="34" charset="0"/>
                        <a:ea typeface="Century Gothic" panose="020B0502020202020204" pitchFamily="34" charset="0"/>
                        <a:cs typeface="Century Gothic" panose="020B0502020202020204" pitchFamily="34" charset="0"/>
                      </a:endParaRPr>
                    </a:p>
                  </a:txBody>
                  <a:tcPr marL="59074" marR="59074" marT="0" marB="0" anchor="ctr">
                    <a:solidFill>
                      <a:srgbClr val="219965"/>
                    </a:solidFill>
                  </a:tcPr>
                </a:tc>
                <a:tc hMerge="1">
                  <a:txBody>
                    <a:bodyPr/>
                    <a:lstStyle/>
                    <a:p>
                      <a:endParaRPr lang="it-IT"/>
                    </a:p>
                  </a:txBody>
                  <a:tcPr/>
                </a:tc>
                <a:extLst>
                  <a:ext uri="{0D108BD9-81ED-4DB2-BD59-A6C34878D82A}">
                    <a16:rowId xmlns:a16="http://schemas.microsoft.com/office/drawing/2014/main" val="3833634369"/>
                  </a:ext>
                </a:extLst>
              </a:tr>
              <a:tr h="165453">
                <a:tc rowSpan="7">
                  <a:txBody>
                    <a:bodyPr/>
                    <a:lstStyle/>
                    <a:p>
                      <a:pPr marL="0" indent="0" algn="l">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CRITERI DI VALUTAZIONE</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CRITERIO</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1" kern="1200" dirty="0">
                          <a:solidFill>
                            <a:sysClr val="windowText" lastClr="000000"/>
                          </a:solidFill>
                          <a:effectLst/>
                          <a:latin typeface="Aptos" panose="020B0004020202020204" pitchFamily="34" charset="0"/>
                          <a:ea typeface="+mn-ea"/>
                          <a:cs typeface="+mn-cs"/>
                        </a:rPr>
                        <a:t>SOTTO-CRITERIO</a:t>
                      </a:r>
                    </a:p>
                  </a:txBody>
                  <a:tcPr marL="59074" marR="59074" marT="0" marB="0" anchor="ctr">
                    <a:solidFill>
                      <a:schemeClr val="accent6">
                        <a:lumMod val="60000"/>
                        <a:lumOff val="40000"/>
                      </a:schemeClr>
                    </a:solidFill>
                  </a:tcPr>
                </a:tc>
                <a:extLst>
                  <a:ext uri="{0D108BD9-81ED-4DB2-BD59-A6C34878D82A}">
                    <a16:rowId xmlns:a16="http://schemas.microsoft.com/office/drawing/2014/main" val="104358172"/>
                  </a:ext>
                </a:extLst>
              </a:tr>
              <a:tr h="268190">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A Qualità progettuale</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A.1. Congruità del progetto in relazione a obiettivi e risultati attesi</a:t>
                      </a:r>
                    </a:p>
                  </a:txBody>
                  <a:tcPr marL="59074" marR="59074" marT="0" marB="0" anchor="ctr">
                    <a:solidFill>
                      <a:schemeClr val="accent6">
                        <a:lumMod val="60000"/>
                        <a:lumOff val="40000"/>
                      </a:schemeClr>
                    </a:solidFill>
                  </a:tcPr>
                </a:tc>
                <a:extLst>
                  <a:ext uri="{0D108BD9-81ED-4DB2-BD59-A6C34878D82A}">
                    <a16:rowId xmlns:a16="http://schemas.microsoft.com/office/drawing/2014/main" val="4230710032"/>
                  </a:ext>
                </a:extLst>
              </a:tr>
              <a:tr h="268190">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rowSpan="2">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B Coerenza dei costi e dei tempi di realizzazione</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B.1. Congruità del piano di investimento in relazione al progetto</a:t>
                      </a:r>
                    </a:p>
                  </a:txBody>
                  <a:tcPr marL="59074" marR="59074" marT="0" marB="0" anchor="ctr">
                    <a:solidFill>
                      <a:schemeClr val="accent6">
                        <a:lumMod val="60000"/>
                        <a:lumOff val="40000"/>
                      </a:schemeClr>
                    </a:solidFill>
                  </a:tcPr>
                </a:tc>
                <a:extLst>
                  <a:ext uri="{0D108BD9-81ED-4DB2-BD59-A6C34878D82A}">
                    <a16:rowId xmlns:a16="http://schemas.microsoft.com/office/drawing/2014/main" val="3714495742"/>
                  </a:ext>
                </a:extLst>
              </a:tr>
              <a:tr h="164342">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vMerge="1">
                  <a:txBody>
                    <a:bodyPr/>
                    <a:lstStyle/>
                    <a:p>
                      <a:pPr marL="17780"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B.2 Coerenza dei tempi</a:t>
                      </a:r>
                    </a:p>
                  </a:txBody>
                  <a:tcPr marL="59074" marR="59074" marT="0" marB="0" anchor="ctr">
                    <a:solidFill>
                      <a:schemeClr val="accent6">
                        <a:lumMod val="60000"/>
                        <a:lumOff val="40000"/>
                      </a:schemeClr>
                    </a:solidFill>
                  </a:tcPr>
                </a:tc>
                <a:extLst>
                  <a:ext uri="{0D108BD9-81ED-4DB2-BD59-A6C34878D82A}">
                    <a16:rowId xmlns:a16="http://schemas.microsoft.com/office/drawing/2014/main" val="3704329658"/>
                  </a:ext>
                </a:extLst>
              </a:tr>
              <a:tr h="337151">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C Capacità di generare effetti in termini di rilancio produttivo e crescita</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C.1. Impatto del progetto sul livello competitivo del soggetto richiedente</a:t>
                      </a:r>
                    </a:p>
                  </a:txBody>
                  <a:tcPr marL="59074" marR="59074" marT="0" marB="0" anchor="ctr">
                    <a:solidFill>
                      <a:schemeClr val="accent6">
                        <a:lumMod val="60000"/>
                        <a:lumOff val="40000"/>
                      </a:schemeClr>
                    </a:solidFill>
                  </a:tcPr>
                </a:tc>
                <a:extLst>
                  <a:ext uri="{0D108BD9-81ED-4DB2-BD59-A6C34878D82A}">
                    <a16:rowId xmlns:a16="http://schemas.microsoft.com/office/drawing/2014/main" val="877543121"/>
                  </a:ext>
                </a:extLst>
              </a:tr>
              <a:tr h="337151">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rowSpan="2">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D Sostenibilità e/o potenzialità</a:t>
                      </a:r>
                    </a:p>
                  </a:txBody>
                  <a:tcPr marL="59074" marR="59074" marT="0" marB="0" anchor="ctr">
                    <a:solidFill>
                      <a:schemeClr val="accent6">
                        <a:lumMod val="60000"/>
                        <a:lumOff val="40000"/>
                      </a:schemeClr>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D.1. Rilevanza del progetto rispetto ai temi della sostenibilità ambientale</a:t>
                      </a:r>
                    </a:p>
                  </a:txBody>
                  <a:tcPr marL="59074" marR="59074" marT="0" marB="0" anchor="ctr">
                    <a:solidFill>
                      <a:schemeClr val="accent6">
                        <a:lumMod val="60000"/>
                        <a:lumOff val="40000"/>
                      </a:schemeClr>
                    </a:solidFill>
                  </a:tcPr>
                </a:tc>
                <a:extLst>
                  <a:ext uri="{0D108BD9-81ED-4DB2-BD59-A6C34878D82A}">
                    <a16:rowId xmlns:a16="http://schemas.microsoft.com/office/drawing/2014/main" val="3674176570"/>
                  </a:ext>
                </a:extLst>
              </a:tr>
              <a:tr h="439269">
                <a:tc vMerge="1">
                  <a:txBody>
                    <a:bodyPr/>
                    <a:lstStyle/>
                    <a:p>
                      <a:pPr marL="297815"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vMerge="1">
                  <a:txBody>
                    <a:bodyPr/>
                    <a:lstStyle/>
                    <a:p>
                      <a:pPr marL="17780" indent="-6350" algn="l">
                        <a:lnSpc>
                          <a:spcPct val="115000"/>
                        </a:lnSpc>
                        <a:spcAft>
                          <a:spcPts val="230"/>
                        </a:spcAft>
                      </a:pPr>
                      <a:endParaRPr lang="it-IT" sz="1200" b="1" kern="1200" dirty="0">
                        <a:solidFill>
                          <a:schemeClr val="bg1"/>
                        </a:solidFill>
                        <a:effectLst/>
                        <a:latin typeface="Aptos" panose="020B0004020202020204" pitchFamily="34" charset="0"/>
                        <a:ea typeface="+mn-ea"/>
                        <a:cs typeface="+mn-cs"/>
                      </a:endParaRPr>
                    </a:p>
                  </a:txBody>
                  <a:tcPr marL="59074" marR="59074" marT="0" marB="0" anchor="ctr">
                    <a:solidFill>
                      <a:srgbClr val="219965"/>
                    </a:solidFill>
                  </a:tcPr>
                </a:tc>
                <a:tc>
                  <a:txBody>
                    <a:bodyPr/>
                    <a:lstStyle/>
                    <a:p>
                      <a:pPr marL="17780" indent="-6350" algn="l">
                        <a:lnSpc>
                          <a:spcPct val="115000"/>
                        </a:lnSpc>
                        <a:spcAft>
                          <a:spcPts val="230"/>
                        </a:spcAft>
                      </a:pPr>
                      <a:r>
                        <a:rPr lang="it-IT" sz="1200" b="0" kern="1200" dirty="0">
                          <a:solidFill>
                            <a:sysClr val="windowText" lastClr="000000"/>
                          </a:solidFill>
                          <a:effectLst/>
                          <a:latin typeface="Aptos" panose="020B0004020202020204" pitchFamily="34" charset="0"/>
                          <a:ea typeface="+mn-ea"/>
                          <a:cs typeface="+mn-cs"/>
                        </a:rPr>
                        <a:t>D.2. Rilevanza del progetto rispetto ai temi della sostenibilità sociale</a:t>
                      </a:r>
                    </a:p>
                  </a:txBody>
                  <a:tcPr marL="59074" marR="59074" marT="0" marB="0" anchor="ctr">
                    <a:solidFill>
                      <a:schemeClr val="accent6">
                        <a:lumMod val="60000"/>
                        <a:lumOff val="40000"/>
                      </a:schemeClr>
                    </a:solidFill>
                  </a:tcPr>
                </a:tc>
                <a:extLst>
                  <a:ext uri="{0D108BD9-81ED-4DB2-BD59-A6C34878D82A}">
                    <a16:rowId xmlns:a16="http://schemas.microsoft.com/office/drawing/2014/main" val="1710232114"/>
                  </a:ext>
                </a:extLst>
              </a:tr>
            </a:tbl>
          </a:graphicData>
        </a:graphic>
      </p:graphicFrame>
      <p:pic>
        <p:nvPicPr>
          <p:cNvPr id="8" name="Immagine 7">
            <a:extLst>
              <a:ext uri="{FF2B5EF4-FFF2-40B4-BE49-F238E27FC236}">
                <a16:creationId xmlns:a16="http://schemas.microsoft.com/office/drawing/2014/main" id="{ED4645B4-34A7-F1DA-D92E-4290D8070BA6}"/>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9" name="Immagine 8">
            <a:extLst>
              <a:ext uri="{FF2B5EF4-FFF2-40B4-BE49-F238E27FC236}">
                <a16:creationId xmlns:a16="http://schemas.microsoft.com/office/drawing/2014/main" id="{646F43F3-0CEF-0DD8-DF9A-110D4F0803E1}"/>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0" name="Connettore diritto 9">
            <a:extLst>
              <a:ext uri="{FF2B5EF4-FFF2-40B4-BE49-F238E27FC236}">
                <a16:creationId xmlns:a16="http://schemas.microsoft.com/office/drawing/2014/main" id="{D5EA4462-FBD8-CF8E-225E-DC8146163C94}"/>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1" name="CasellaDiTesto 10">
            <a:extLst>
              <a:ext uri="{FF2B5EF4-FFF2-40B4-BE49-F238E27FC236}">
                <a16:creationId xmlns:a16="http://schemas.microsoft.com/office/drawing/2014/main" id="{F186181A-2D0C-2524-270B-A27F9FEDBDC8}"/>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245201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a:extLst>
              <a:ext uri="{FF2B5EF4-FFF2-40B4-BE49-F238E27FC236}">
                <a16:creationId xmlns:a16="http://schemas.microsoft.com/office/drawing/2014/main" id="{C60202A5-76D4-70BD-B5ED-F12229998DB5}"/>
              </a:ext>
            </a:extLst>
          </p:cNvPr>
          <p:cNvSpPr txBox="1"/>
          <p:nvPr/>
        </p:nvSpPr>
        <p:spPr>
          <a:xfrm>
            <a:off x="1932443" y="1052504"/>
            <a:ext cx="8493511"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adesione vs concessione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sp>
        <p:nvSpPr>
          <p:cNvPr id="6" name="CasellaDiTesto 5">
            <a:extLst>
              <a:ext uri="{FF2B5EF4-FFF2-40B4-BE49-F238E27FC236}">
                <a16:creationId xmlns:a16="http://schemas.microsoft.com/office/drawing/2014/main" id="{D2F26CF0-31D4-038E-6BBF-F8D2DF36A3D2}"/>
              </a:ext>
            </a:extLst>
          </p:cNvPr>
          <p:cNvSpPr txBox="1"/>
          <p:nvPr/>
        </p:nvSpPr>
        <p:spPr>
          <a:xfrm>
            <a:off x="5109638" y="5093811"/>
            <a:ext cx="1970105" cy="523220"/>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it-IT" sz="1400" b="1" dirty="0">
                <a:solidFill>
                  <a:schemeClr val="bg1"/>
                </a:solidFill>
                <a:latin typeface="Candara" panose="020E0502030303020204" pitchFamily="34" charset="0"/>
              </a:rPr>
              <a:t>DIMENSIONE DI IMPRESA</a:t>
            </a:r>
          </a:p>
        </p:txBody>
      </p:sp>
      <p:graphicFrame>
        <p:nvGraphicFramePr>
          <p:cNvPr id="4" name="Tabella 3">
            <a:extLst>
              <a:ext uri="{FF2B5EF4-FFF2-40B4-BE49-F238E27FC236}">
                <a16:creationId xmlns:a16="http://schemas.microsoft.com/office/drawing/2014/main" id="{2250F052-DB03-E516-C1BF-E640E1296103}"/>
              </a:ext>
            </a:extLst>
          </p:cNvPr>
          <p:cNvGraphicFramePr>
            <a:graphicFrameLocks noGrp="1"/>
          </p:cNvGraphicFramePr>
          <p:nvPr>
            <p:extLst>
              <p:ext uri="{D42A27DB-BD31-4B8C-83A1-F6EECF244321}">
                <p14:modId xmlns:p14="http://schemas.microsoft.com/office/powerpoint/2010/main" val="3194017924"/>
              </p:ext>
            </p:extLst>
          </p:nvPr>
        </p:nvGraphicFramePr>
        <p:xfrm>
          <a:off x="3598308" y="1562183"/>
          <a:ext cx="5161778" cy="2787015"/>
        </p:xfrm>
        <a:graphic>
          <a:graphicData uri="http://schemas.openxmlformats.org/drawingml/2006/table">
            <a:tbl>
              <a:tblPr/>
              <a:tblGrid>
                <a:gridCol w="2291907">
                  <a:extLst>
                    <a:ext uri="{9D8B030D-6E8A-4147-A177-3AD203B41FA5}">
                      <a16:colId xmlns:a16="http://schemas.microsoft.com/office/drawing/2014/main" val="4292285337"/>
                    </a:ext>
                  </a:extLst>
                </a:gridCol>
                <a:gridCol w="706671">
                  <a:extLst>
                    <a:ext uri="{9D8B030D-6E8A-4147-A177-3AD203B41FA5}">
                      <a16:colId xmlns:a16="http://schemas.microsoft.com/office/drawing/2014/main" val="2202546074"/>
                    </a:ext>
                  </a:extLst>
                </a:gridCol>
                <a:gridCol w="814460">
                  <a:extLst>
                    <a:ext uri="{9D8B030D-6E8A-4147-A177-3AD203B41FA5}">
                      <a16:colId xmlns:a16="http://schemas.microsoft.com/office/drawing/2014/main" val="506268656"/>
                    </a:ext>
                  </a:extLst>
                </a:gridCol>
                <a:gridCol w="792480">
                  <a:extLst>
                    <a:ext uri="{9D8B030D-6E8A-4147-A177-3AD203B41FA5}">
                      <a16:colId xmlns:a16="http://schemas.microsoft.com/office/drawing/2014/main" val="3302919540"/>
                    </a:ext>
                  </a:extLst>
                </a:gridCol>
                <a:gridCol w="556260">
                  <a:extLst>
                    <a:ext uri="{9D8B030D-6E8A-4147-A177-3AD203B41FA5}">
                      <a16:colId xmlns:a16="http://schemas.microsoft.com/office/drawing/2014/main" val="2328867238"/>
                    </a:ext>
                  </a:extLst>
                </a:gridCol>
              </a:tblGrid>
              <a:tr h="190500">
                <a:tc>
                  <a:txBody>
                    <a:bodyPr/>
                    <a:lstStyle/>
                    <a:p>
                      <a:pPr algn="l" fontAlgn="ctr"/>
                      <a:r>
                        <a:rPr lang="it-IT" sz="1100" b="1" i="0" u="none" strike="noStrike" dirty="0">
                          <a:solidFill>
                            <a:srgbClr val="000000"/>
                          </a:solidFill>
                          <a:effectLst/>
                          <a:latin typeface="Aptos" panose="020B00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gridSpan="2">
                  <a:txBody>
                    <a:bodyPr/>
                    <a:lstStyle/>
                    <a:p>
                      <a:pPr algn="ctr" fontAlgn="ctr"/>
                      <a:r>
                        <a:rPr lang="it-IT" sz="1100" b="1" i="0" u="none" strike="noStrike" dirty="0">
                          <a:solidFill>
                            <a:srgbClr val="000000"/>
                          </a:solidFill>
                          <a:effectLst/>
                          <a:latin typeface="Aptos" panose="020B0004020202020204" pitchFamily="34" charset="0"/>
                        </a:rPr>
                        <a:t>ADESIONE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hMerge="1">
                  <a:txBody>
                    <a:bodyPr/>
                    <a:lstStyle/>
                    <a:p>
                      <a:endParaRPr lang="it-IT"/>
                    </a:p>
                  </a:txBody>
                  <a:tcPr/>
                </a:tc>
                <a:tc gridSpan="2">
                  <a:txBody>
                    <a:bodyPr/>
                    <a:lstStyle/>
                    <a:p>
                      <a:pPr algn="ctr" fontAlgn="ctr"/>
                      <a:r>
                        <a:rPr lang="it-IT" sz="1100" b="1" i="0" u="none" strike="noStrike" dirty="0">
                          <a:solidFill>
                            <a:srgbClr val="000000"/>
                          </a:solidFill>
                          <a:effectLst/>
                          <a:latin typeface="Aptos" panose="020B0004020202020204" pitchFamily="34" charset="0"/>
                        </a:rPr>
                        <a:t>CONCESSIONE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tc hMerge="1">
                  <a:txBody>
                    <a:bodyPr/>
                    <a:lstStyle/>
                    <a:p>
                      <a:endParaRPr lang="it-IT"/>
                    </a:p>
                  </a:txBody>
                  <a:tcPr/>
                </a:tc>
                <a:extLst>
                  <a:ext uri="{0D108BD9-81ED-4DB2-BD59-A6C34878D82A}">
                    <a16:rowId xmlns:a16="http://schemas.microsoft.com/office/drawing/2014/main" val="3704383677"/>
                  </a:ext>
                </a:extLst>
              </a:tr>
              <a:tr h="190500">
                <a:tc>
                  <a:txBody>
                    <a:bodyPr/>
                    <a:lstStyle/>
                    <a:p>
                      <a:pPr algn="l" fontAlgn="b"/>
                      <a:r>
                        <a:rPr lang="it-IT" sz="1200" b="1" i="0" u="none" strike="noStrike" dirty="0">
                          <a:solidFill>
                            <a:srgbClr val="000000"/>
                          </a:solidFill>
                          <a:effectLst/>
                          <a:latin typeface="Aptos" panose="020B0004020202020204" pitchFamily="34" charset="0"/>
                        </a:rPr>
                        <a:t>Totale domande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ctr" fontAlgn="b"/>
                      <a:r>
                        <a:rPr lang="it-IT" sz="1200" b="1" i="0" u="none" strike="noStrike" dirty="0">
                          <a:solidFill>
                            <a:srgbClr val="000000"/>
                          </a:solidFill>
                          <a:effectLst/>
                          <a:latin typeface="Aptos" panose="020B0004020202020204" pitchFamily="34" charset="0"/>
                        </a:rPr>
                        <a:t>680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tc gridSpan="2">
                  <a:txBody>
                    <a:bodyPr/>
                    <a:lstStyle/>
                    <a:p>
                      <a:pPr algn="ctr" fontAlgn="b"/>
                      <a:r>
                        <a:rPr lang="it-IT" sz="1200" b="1" i="0" u="none" strike="noStrike" dirty="0">
                          <a:solidFill>
                            <a:srgbClr val="000000"/>
                          </a:solidFill>
                          <a:effectLst/>
                          <a:latin typeface="Aptos" panose="020B0004020202020204" pitchFamily="34" charset="0"/>
                        </a:rPr>
                        <a:t>177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extLst>
                  <a:ext uri="{0D108BD9-81ED-4DB2-BD59-A6C34878D82A}">
                    <a16:rowId xmlns:a16="http://schemas.microsoft.com/office/drawing/2014/main" val="1859229743"/>
                  </a:ext>
                </a:extLst>
              </a:tr>
              <a:tr h="190500">
                <a:tc>
                  <a:txBody>
                    <a:bodyPr/>
                    <a:lstStyle/>
                    <a:p>
                      <a:pPr algn="l" fontAlgn="b"/>
                      <a:r>
                        <a:rPr lang="it-IT" sz="1200" b="1" i="0" u="none" strike="noStrike" dirty="0">
                          <a:solidFill>
                            <a:srgbClr val="000000"/>
                          </a:solidFill>
                          <a:effectLst/>
                          <a:latin typeface="Aptos" panose="020B0004020202020204" pitchFamily="34" charset="0"/>
                        </a:rPr>
                        <a:t>Investimento medio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ctr" fontAlgn="b"/>
                      <a:r>
                        <a:rPr lang="it-IT" sz="1200" b="0" i="0" u="none" strike="noStrike" dirty="0">
                          <a:solidFill>
                            <a:srgbClr val="000000"/>
                          </a:solidFill>
                          <a:effectLst/>
                          <a:latin typeface="Aptos" panose="020B0004020202020204" pitchFamily="34" charset="0"/>
                        </a:rPr>
                        <a:t>681.480,15 €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tc gridSpan="2">
                  <a:txBody>
                    <a:bodyPr/>
                    <a:lstStyle/>
                    <a:p>
                      <a:pPr algn="ctr" fontAlgn="b"/>
                      <a:r>
                        <a:rPr lang="it-IT" sz="1200" b="0" i="0" u="none" strike="noStrike" dirty="0">
                          <a:solidFill>
                            <a:srgbClr val="000000"/>
                          </a:solidFill>
                          <a:effectLst/>
                          <a:latin typeface="Aptos" panose="020B0004020202020204" pitchFamily="34" charset="0"/>
                        </a:rPr>
                        <a:t>909.243,90 €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extLst>
                  <a:ext uri="{0D108BD9-81ED-4DB2-BD59-A6C34878D82A}">
                    <a16:rowId xmlns:a16="http://schemas.microsoft.com/office/drawing/2014/main" val="3098772609"/>
                  </a:ext>
                </a:extLst>
              </a:tr>
              <a:tr h="190500">
                <a:tc>
                  <a:txBody>
                    <a:bodyPr/>
                    <a:lstStyle/>
                    <a:p>
                      <a:pPr algn="l" fontAlgn="b"/>
                      <a:r>
                        <a:rPr lang="it-IT" sz="1200" b="1" i="0" u="none" strike="noStrike" dirty="0">
                          <a:solidFill>
                            <a:srgbClr val="000000"/>
                          </a:solidFill>
                          <a:effectLst/>
                          <a:latin typeface="Aptos" panose="020B0004020202020204" pitchFamily="34" charset="0"/>
                        </a:rPr>
                        <a:t>Contributo medio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ctr" fontAlgn="b"/>
                      <a:r>
                        <a:rPr lang="it-IT" sz="1200" b="0" i="0" u="none" strike="noStrike" dirty="0">
                          <a:solidFill>
                            <a:srgbClr val="000000"/>
                          </a:solidFill>
                          <a:effectLst/>
                          <a:latin typeface="Aptos" panose="020B0004020202020204" pitchFamily="34" charset="0"/>
                        </a:rPr>
                        <a:t>260.669,14 €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tc gridSpan="2">
                  <a:txBody>
                    <a:bodyPr/>
                    <a:lstStyle/>
                    <a:p>
                      <a:pPr algn="ctr" fontAlgn="b"/>
                      <a:r>
                        <a:rPr lang="it-IT" sz="1200" b="0" i="0" u="none" strike="noStrike" dirty="0">
                          <a:solidFill>
                            <a:srgbClr val="000000"/>
                          </a:solidFill>
                          <a:effectLst/>
                          <a:latin typeface="Aptos" panose="020B0004020202020204" pitchFamily="34" charset="0"/>
                        </a:rPr>
                        <a:t>307.909,60 €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it-IT"/>
                    </a:p>
                  </a:txBody>
                  <a:tcPr/>
                </a:tc>
                <a:extLst>
                  <a:ext uri="{0D108BD9-81ED-4DB2-BD59-A6C34878D82A}">
                    <a16:rowId xmlns:a16="http://schemas.microsoft.com/office/drawing/2014/main" val="650490131"/>
                  </a:ext>
                </a:extLst>
              </a:tr>
              <a:tr h="200025">
                <a:tc>
                  <a:txBody>
                    <a:bodyPr/>
                    <a:lstStyle/>
                    <a:p>
                      <a:pPr algn="l" fontAlgn="b"/>
                      <a:r>
                        <a:rPr lang="it-IT" sz="1100" b="0" i="0" u="none" strike="noStrike">
                          <a:solidFill>
                            <a:srgbClr val="000000"/>
                          </a:solidFill>
                          <a:effectLst/>
                          <a:latin typeface="Aptos" panose="020B000402020202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104861"/>
                      </a:solidFill>
                      <a:prstDash val="solid"/>
                      <a:round/>
                      <a:headEnd type="none" w="med" len="med"/>
                      <a:tailEnd type="none" w="med" len="med"/>
                    </a:lnB>
                    <a:noFill/>
                  </a:tcPr>
                </a:tc>
                <a:tc>
                  <a:txBody>
                    <a:bodyPr/>
                    <a:lstStyle/>
                    <a:p>
                      <a:pPr algn="ctr" fontAlgn="ctr"/>
                      <a:r>
                        <a:rPr lang="it-IT" sz="1100" b="0" i="0" u="none" strike="noStrike">
                          <a:solidFill>
                            <a:srgbClr val="000000"/>
                          </a:solidFill>
                          <a:effectLst/>
                          <a:latin typeface="Aptos" panose="020B0004020202020204" pitchFamily="34" charset="0"/>
                        </a:rPr>
                        <a:t> </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104861"/>
                      </a:solidFill>
                      <a:prstDash val="solid"/>
                      <a:round/>
                      <a:headEnd type="none" w="med" len="med"/>
                      <a:tailEnd type="none" w="med" len="med"/>
                    </a:lnB>
                    <a:noFill/>
                  </a:tcPr>
                </a:tc>
                <a:tc>
                  <a:txBody>
                    <a:bodyPr/>
                    <a:lstStyle/>
                    <a:p>
                      <a:pPr algn="ctr" fontAlgn="ctr"/>
                      <a:r>
                        <a:rPr lang="it-IT" sz="1100" b="0" i="0" u="none" strike="noStrike">
                          <a:solidFill>
                            <a:srgbClr val="000000"/>
                          </a:solidFill>
                          <a:effectLst/>
                          <a:latin typeface="Aptos" panose="020B0004020202020204" pitchFamily="34" charset="0"/>
                        </a:rPr>
                        <a:t> </a:t>
                      </a:r>
                    </a:p>
                  </a:txBody>
                  <a:tcPr marL="9525" marR="9525" marT="9525"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104861"/>
                      </a:solidFill>
                      <a:prstDash val="solid"/>
                      <a:round/>
                      <a:headEnd type="none" w="med" len="med"/>
                      <a:tailEnd type="none" w="med" len="med"/>
                    </a:lnB>
                    <a:noFill/>
                  </a:tcPr>
                </a:tc>
                <a:extLst>
                  <a:ext uri="{0D108BD9-81ED-4DB2-BD59-A6C34878D82A}">
                    <a16:rowId xmlns:a16="http://schemas.microsoft.com/office/drawing/2014/main" val="744492395"/>
                  </a:ext>
                </a:extLst>
              </a:tr>
              <a:tr h="476250">
                <a:tc>
                  <a:txBody>
                    <a:bodyPr/>
                    <a:lstStyle/>
                    <a:p>
                      <a:pPr algn="l" fontAlgn="ctr"/>
                      <a:r>
                        <a:rPr lang="it-IT" sz="1200" b="1" i="0" u="none" strike="noStrike" dirty="0">
                          <a:solidFill>
                            <a:srgbClr val="FFFFFF"/>
                          </a:solidFill>
                          <a:effectLst/>
                          <a:latin typeface="Aptos" panose="020B0004020202020204" pitchFamily="34" charset="0"/>
                        </a:rPr>
                        <a:t>Numero di domande con investimento presentato: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104861"/>
                      </a:solidFill>
                      <a:prstDash val="solid"/>
                      <a:round/>
                      <a:headEnd type="none" w="med" len="med"/>
                      <a:tailEnd type="none" w="med" len="med"/>
                    </a:lnT>
                    <a:lnB>
                      <a:noFill/>
                    </a:lnB>
                    <a:solidFill>
                      <a:srgbClr val="219965"/>
                    </a:solidFill>
                  </a:tcPr>
                </a:tc>
                <a:tc>
                  <a:txBody>
                    <a:bodyPr/>
                    <a:lstStyle/>
                    <a:p>
                      <a:pPr algn="ctr" fontAlgn="ctr"/>
                      <a:r>
                        <a:rPr lang="it-IT" sz="1200" b="1" i="0" u="none" strike="noStrike" dirty="0">
                          <a:solidFill>
                            <a:srgbClr val="FFFFFF"/>
                          </a:solidFill>
                          <a:effectLst/>
                          <a:latin typeface="Aptos" panose="020B0004020202020204" pitchFamily="34" charset="0"/>
                        </a:rPr>
                        <a:t>Domande</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104861"/>
                      </a:solidFill>
                      <a:prstDash val="solid"/>
                      <a:round/>
                      <a:headEnd type="none" w="med" len="med"/>
                      <a:tailEnd type="none" w="med" len="med"/>
                    </a:lnT>
                    <a:lnB>
                      <a:noFill/>
                    </a:lnB>
                    <a:solidFill>
                      <a:srgbClr val="219965"/>
                    </a:solidFill>
                  </a:tcPr>
                </a:tc>
                <a:tc>
                  <a:txBody>
                    <a:bodyPr/>
                    <a:lstStyle/>
                    <a:p>
                      <a:pPr algn="ctr" fontAlgn="ctr"/>
                      <a:r>
                        <a:rPr lang="it-IT" sz="1200" b="1" i="0" u="none" strike="noStrike" dirty="0">
                          <a:solidFill>
                            <a:srgbClr val="FFFFFF"/>
                          </a:solidFill>
                          <a:effectLst/>
                          <a:latin typeface="Aptos" panose="020B0004020202020204" pitchFamily="34" charset="0"/>
                        </a:rPr>
                        <a:t>%</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104861"/>
                      </a:solidFill>
                      <a:prstDash val="solid"/>
                      <a:round/>
                      <a:headEnd type="none" w="med" len="med"/>
                      <a:tailEnd type="none" w="med" len="med"/>
                    </a:lnT>
                    <a:lnB>
                      <a:noFill/>
                    </a:lnB>
                    <a:solidFill>
                      <a:srgbClr val="219965"/>
                    </a:solidFill>
                  </a:tcPr>
                </a:tc>
                <a:tc>
                  <a:txBody>
                    <a:bodyPr/>
                    <a:lstStyle/>
                    <a:p>
                      <a:pPr algn="ctr" fontAlgn="ctr"/>
                      <a:r>
                        <a:rPr lang="it-IT" sz="1200" b="1" i="0" u="none" strike="noStrike" dirty="0">
                          <a:solidFill>
                            <a:srgbClr val="FFFFFF"/>
                          </a:solidFill>
                          <a:effectLst/>
                          <a:latin typeface="Aptos" panose="020B0004020202020204" pitchFamily="34" charset="0"/>
                        </a:rPr>
                        <a:t>Domande</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104861"/>
                      </a:solidFill>
                      <a:prstDash val="solid"/>
                      <a:round/>
                      <a:headEnd type="none" w="med" len="med"/>
                      <a:tailEnd type="none" w="med" len="med"/>
                    </a:lnT>
                    <a:lnB>
                      <a:noFill/>
                    </a:lnB>
                    <a:solidFill>
                      <a:srgbClr val="219965"/>
                    </a:solidFill>
                  </a:tcPr>
                </a:tc>
                <a:tc>
                  <a:txBody>
                    <a:bodyPr/>
                    <a:lstStyle/>
                    <a:p>
                      <a:pPr algn="ctr" fontAlgn="ctr"/>
                      <a:r>
                        <a:rPr lang="it-IT" sz="1200" b="1" i="0" u="none" strike="noStrike" dirty="0">
                          <a:solidFill>
                            <a:srgbClr val="FFFFFF"/>
                          </a:solidFill>
                          <a:effectLst/>
                          <a:latin typeface="Aptos" panose="020B0004020202020204" pitchFamily="34" charset="0"/>
                        </a:rPr>
                        <a:t>%</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104861"/>
                      </a:solidFill>
                      <a:prstDash val="solid"/>
                      <a:round/>
                      <a:headEnd type="none" w="med" len="med"/>
                      <a:tailEnd type="none" w="med" len="med"/>
                    </a:lnT>
                    <a:lnB>
                      <a:noFill/>
                    </a:lnB>
                    <a:solidFill>
                      <a:srgbClr val="219965"/>
                    </a:solidFill>
                  </a:tcPr>
                </a:tc>
                <a:extLst>
                  <a:ext uri="{0D108BD9-81ED-4DB2-BD59-A6C34878D82A}">
                    <a16:rowId xmlns:a16="http://schemas.microsoft.com/office/drawing/2014/main" val="3381370000"/>
                  </a:ext>
                </a:extLst>
              </a:tr>
              <a:tr h="190500">
                <a:tc>
                  <a:txBody>
                    <a:bodyPr/>
                    <a:lstStyle/>
                    <a:p>
                      <a:pPr algn="l" fontAlgn="b"/>
                      <a:r>
                        <a:rPr lang="it-IT" sz="1100" b="1" i="0" u="none" strike="noStrike">
                          <a:solidFill>
                            <a:srgbClr val="000000"/>
                          </a:solidFill>
                          <a:effectLst/>
                          <a:latin typeface="Aptos" panose="020B0004020202020204" pitchFamily="34" charset="0"/>
                        </a:rPr>
                        <a:t>= 2.000.000.000 €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18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3%</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10</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6%</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7887488"/>
                  </a:ext>
                </a:extLst>
              </a:tr>
              <a:tr h="190500">
                <a:tc>
                  <a:txBody>
                    <a:bodyPr/>
                    <a:lstStyle/>
                    <a:p>
                      <a:pPr algn="l" fontAlgn="b"/>
                      <a:r>
                        <a:rPr lang="it-IT" sz="1100" b="1" i="0" u="none" strike="noStrike">
                          <a:solidFill>
                            <a:srgbClr val="000000"/>
                          </a:solidFill>
                          <a:effectLst/>
                          <a:latin typeface="Aptos" panose="020B0004020202020204" pitchFamily="34" charset="0"/>
                        </a:rPr>
                        <a:t>&gt; = 1.500.000 € e &lt; 2.000.000 €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23</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3%</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5%</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96638330"/>
                  </a:ext>
                </a:extLst>
              </a:tr>
              <a:tr h="190500">
                <a:tc>
                  <a:txBody>
                    <a:bodyPr/>
                    <a:lstStyle/>
                    <a:p>
                      <a:pPr algn="l" fontAlgn="b"/>
                      <a:r>
                        <a:rPr lang="it-IT" sz="1100" b="1" i="0" u="none" strike="noStrike" dirty="0">
                          <a:solidFill>
                            <a:srgbClr val="000000"/>
                          </a:solidFill>
                          <a:effectLst/>
                          <a:latin typeface="Aptos" panose="020B0004020202020204" pitchFamily="34" charset="0"/>
                        </a:rPr>
                        <a:t>&gt; = 1.000.000 € e &lt;  1.500.000 €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112</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16%</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dirty="0">
                          <a:solidFill>
                            <a:srgbClr val="000000"/>
                          </a:solidFill>
                          <a:effectLst/>
                          <a:latin typeface="Aptos" panose="020B0004020202020204" pitchFamily="34" charset="0"/>
                        </a:rPr>
                        <a:t>43</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24%</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18394740"/>
                  </a:ext>
                </a:extLst>
              </a:tr>
              <a:tr h="190500">
                <a:tc>
                  <a:txBody>
                    <a:bodyPr/>
                    <a:lstStyle/>
                    <a:p>
                      <a:pPr algn="l" fontAlgn="b"/>
                      <a:r>
                        <a:rPr lang="it-IT" sz="1100" b="1" i="0" u="none" strike="noStrike">
                          <a:solidFill>
                            <a:srgbClr val="000000"/>
                          </a:solidFill>
                          <a:effectLst/>
                          <a:latin typeface="Aptos" panose="020B0004020202020204" pitchFamily="34" charset="0"/>
                        </a:rPr>
                        <a:t>&gt; = 500.000 € e &lt;1.000.000 €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143</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21%</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36</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20%</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29177393"/>
                  </a:ext>
                </a:extLst>
              </a:tr>
              <a:tr h="190500">
                <a:tc>
                  <a:txBody>
                    <a:bodyPr/>
                    <a:lstStyle/>
                    <a:p>
                      <a:pPr algn="l" fontAlgn="b"/>
                      <a:r>
                        <a:rPr lang="it-IT" sz="1100" b="1" i="0" u="none" strike="noStrike">
                          <a:solidFill>
                            <a:srgbClr val="000000"/>
                          </a:solidFill>
                          <a:effectLst/>
                          <a:latin typeface="Aptos" panose="020B0004020202020204" pitchFamily="34" charset="0"/>
                        </a:rPr>
                        <a:t>&gt; = 200.000 € e &lt; 500.000 €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243</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36%</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62</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b"/>
                      <a:r>
                        <a:rPr lang="it-IT" sz="1100" b="0" i="0" u="none" strike="noStrike">
                          <a:solidFill>
                            <a:srgbClr val="000000"/>
                          </a:solidFill>
                          <a:effectLst/>
                          <a:latin typeface="Aptos" panose="020B0004020202020204" pitchFamily="34" charset="0"/>
                        </a:rPr>
                        <a:t>35%</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258779436"/>
                  </a:ext>
                </a:extLst>
              </a:tr>
              <a:tr h="190500">
                <a:tc>
                  <a:txBody>
                    <a:bodyPr/>
                    <a:lstStyle/>
                    <a:p>
                      <a:pPr algn="l" fontAlgn="b"/>
                      <a:r>
                        <a:rPr lang="it-IT" sz="1100" b="1" i="0" u="none" strike="noStrike">
                          <a:solidFill>
                            <a:srgbClr val="000000"/>
                          </a:solidFill>
                          <a:effectLst/>
                          <a:latin typeface="Aptos" panose="020B0004020202020204" pitchFamily="34" charset="0"/>
                        </a:rPr>
                        <a:t>&gt; = 80.000 € e &lt; 200.000 €</a:t>
                      </a:r>
                    </a:p>
                  </a:txBody>
                  <a:tcPr marL="171450"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141</a:t>
                      </a:r>
                    </a:p>
                  </a:txBody>
                  <a:tcPr marL="9525" marR="9525" marT="9525" marB="0" anchor="b">
                    <a:lnL w="12700" cap="flat" cmpd="sng" algn="ctr">
                      <a:solidFill>
                        <a:srgbClr val="000000"/>
                      </a:solidFill>
                      <a:prstDash val="solid"/>
                      <a:round/>
                      <a:headEnd type="none" w="med" len="med"/>
                      <a:tailEnd type="none" w="med" len="med"/>
                    </a:lnL>
                    <a:lnR>
                      <a:noFill/>
                    </a:lnR>
                    <a:lnT>
                      <a:noFill/>
                    </a:lnT>
                    <a:lnB w="635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21%</a:t>
                      </a: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18</a:t>
                      </a:r>
                    </a:p>
                  </a:txBody>
                  <a:tcPr marL="9525" marR="9525" marT="9525" marB="0" anchor="b">
                    <a:lnL w="12700" cap="flat" cmpd="sng" algn="ctr">
                      <a:solidFill>
                        <a:srgbClr val="000000"/>
                      </a:solidFill>
                      <a:prstDash val="solid"/>
                      <a:round/>
                      <a:headEnd type="none" w="med" len="med"/>
                      <a:tailEnd type="none" w="med" len="med"/>
                    </a:lnL>
                    <a:lnR>
                      <a:noFill/>
                    </a:lnR>
                    <a:lnT>
                      <a:noFill/>
                    </a:lnT>
                    <a:lnB w="6350" cap="flat" cmpd="sng" algn="ctr">
                      <a:solidFill>
                        <a:srgbClr val="104861"/>
                      </a:solidFill>
                      <a:prstDash val="solid"/>
                      <a:round/>
                      <a:headEnd type="none" w="med" len="med"/>
                      <a:tailEnd type="none" w="med" len="med"/>
                    </a:lnB>
                    <a:noFill/>
                  </a:tcPr>
                </a:tc>
                <a:tc>
                  <a:txBody>
                    <a:bodyPr/>
                    <a:lstStyle/>
                    <a:p>
                      <a:pPr algn="ctr" fontAlgn="b"/>
                      <a:r>
                        <a:rPr lang="it-IT" sz="1100" b="0" i="0" u="none" strike="noStrike">
                          <a:solidFill>
                            <a:srgbClr val="000000"/>
                          </a:solidFill>
                          <a:effectLst/>
                          <a:latin typeface="Aptos" panose="020B0004020202020204" pitchFamily="34" charset="0"/>
                        </a:rPr>
                        <a:t>10%</a:t>
                      </a: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104861"/>
                      </a:solidFill>
                      <a:prstDash val="solid"/>
                      <a:round/>
                      <a:headEnd type="none" w="med" len="med"/>
                      <a:tailEnd type="none" w="med" len="med"/>
                    </a:lnB>
                    <a:noFill/>
                  </a:tcPr>
                </a:tc>
                <a:extLst>
                  <a:ext uri="{0D108BD9-81ED-4DB2-BD59-A6C34878D82A}">
                    <a16:rowId xmlns:a16="http://schemas.microsoft.com/office/drawing/2014/main" val="3619514656"/>
                  </a:ext>
                </a:extLst>
              </a:tr>
              <a:tr h="200025">
                <a:tc>
                  <a:txBody>
                    <a:bodyPr/>
                    <a:lstStyle/>
                    <a:p>
                      <a:pPr algn="l" fontAlgn="b"/>
                      <a:r>
                        <a:rPr lang="it-IT" sz="1100" b="1" i="0" u="none" strike="noStrike">
                          <a:solidFill>
                            <a:srgbClr val="000000"/>
                          </a:solidFill>
                          <a:effectLst/>
                          <a:latin typeface="Aptos" panose="020B0004020202020204" pitchFamily="34" charset="0"/>
                        </a:rPr>
                        <a:t>Totale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10486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it-IT" sz="1100" b="1" i="0" u="none" strike="noStrike">
                          <a:solidFill>
                            <a:srgbClr val="000000"/>
                          </a:solidFill>
                          <a:effectLst/>
                          <a:latin typeface="Aptos" panose="020B0004020202020204" pitchFamily="34" charset="0"/>
                        </a:rPr>
                        <a:t>680</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10486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it-IT" sz="1100" b="1" i="0" u="none" strike="noStrike">
                          <a:solidFill>
                            <a:srgbClr val="000000"/>
                          </a:solidFill>
                          <a:effectLst/>
                          <a:latin typeface="Aptos" panose="020B0004020202020204" pitchFamily="34" charset="0"/>
                        </a:rPr>
                        <a:t>100%</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10486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it-IT" sz="1100" b="1" i="0" u="none" strike="noStrike">
                          <a:solidFill>
                            <a:srgbClr val="000000"/>
                          </a:solidFill>
                          <a:effectLst/>
                          <a:latin typeface="Aptos" panose="020B0004020202020204" pitchFamily="34" charset="0"/>
                        </a:rPr>
                        <a:t>177</a:t>
                      </a:r>
                    </a:p>
                  </a:txBody>
                  <a:tcPr marL="9525" marR="9525" marT="9525" marB="0" anchor="b">
                    <a:lnL w="12700" cap="flat" cmpd="sng" algn="ctr">
                      <a:solidFill>
                        <a:srgbClr val="000000"/>
                      </a:solidFill>
                      <a:prstDash val="solid"/>
                      <a:round/>
                      <a:headEnd type="none" w="med" len="med"/>
                      <a:tailEnd type="none" w="med" len="med"/>
                    </a:lnL>
                    <a:lnR>
                      <a:noFill/>
                    </a:lnR>
                    <a:lnT w="6350" cap="flat" cmpd="sng" algn="ctr">
                      <a:solidFill>
                        <a:srgbClr val="10486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it-IT" sz="1100" b="1" i="0" u="none" strike="noStrike" dirty="0">
                          <a:solidFill>
                            <a:srgbClr val="000000"/>
                          </a:solidFill>
                          <a:effectLst/>
                          <a:latin typeface="Aptos" panose="020B0004020202020204" pitchFamily="34" charset="0"/>
                        </a:rPr>
                        <a:t>100%</a:t>
                      </a:r>
                    </a:p>
                  </a:txBody>
                  <a:tcPr marL="9525" marR="9525" marT="9525" marB="0" anchor="b">
                    <a:lnL>
                      <a:noFill/>
                    </a:lnL>
                    <a:lnR w="12700" cap="flat" cmpd="sng" algn="ctr">
                      <a:solidFill>
                        <a:srgbClr val="000000"/>
                      </a:solidFill>
                      <a:prstDash val="solid"/>
                      <a:round/>
                      <a:headEnd type="none" w="med" len="med"/>
                      <a:tailEnd type="none" w="med" len="med"/>
                    </a:lnR>
                    <a:lnT w="6350" cap="flat" cmpd="sng" algn="ctr">
                      <a:solidFill>
                        <a:srgbClr val="10486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1293052"/>
                  </a:ext>
                </a:extLst>
              </a:tr>
            </a:tbl>
          </a:graphicData>
        </a:graphic>
      </p:graphicFrame>
      <p:graphicFrame>
        <p:nvGraphicFramePr>
          <p:cNvPr id="17" name="Tabella 16">
            <a:extLst>
              <a:ext uri="{FF2B5EF4-FFF2-40B4-BE49-F238E27FC236}">
                <a16:creationId xmlns:a16="http://schemas.microsoft.com/office/drawing/2014/main" id="{3DB5D587-A87C-87F1-8281-7199A2A14BA0}"/>
              </a:ext>
            </a:extLst>
          </p:cNvPr>
          <p:cNvGraphicFramePr>
            <a:graphicFrameLocks noGrp="1"/>
          </p:cNvGraphicFramePr>
          <p:nvPr>
            <p:extLst>
              <p:ext uri="{D42A27DB-BD31-4B8C-83A1-F6EECF244321}">
                <p14:modId xmlns:p14="http://schemas.microsoft.com/office/powerpoint/2010/main" val="4285721707"/>
              </p:ext>
            </p:extLst>
          </p:nvPr>
        </p:nvGraphicFramePr>
        <p:xfrm>
          <a:off x="1932442" y="5093812"/>
          <a:ext cx="2755900" cy="1213485"/>
        </p:xfrm>
        <a:graphic>
          <a:graphicData uri="http://schemas.openxmlformats.org/drawingml/2006/table">
            <a:tbl>
              <a:tblPr/>
              <a:tblGrid>
                <a:gridCol w="1384300">
                  <a:extLst>
                    <a:ext uri="{9D8B030D-6E8A-4147-A177-3AD203B41FA5}">
                      <a16:colId xmlns:a16="http://schemas.microsoft.com/office/drawing/2014/main" val="786378238"/>
                    </a:ext>
                  </a:extLst>
                </a:gridCol>
                <a:gridCol w="685800">
                  <a:extLst>
                    <a:ext uri="{9D8B030D-6E8A-4147-A177-3AD203B41FA5}">
                      <a16:colId xmlns:a16="http://schemas.microsoft.com/office/drawing/2014/main" val="947942822"/>
                    </a:ext>
                  </a:extLst>
                </a:gridCol>
                <a:gridCol w="685800">
                  <a:extLst>
                    <a:ext uri="{9D8B030D-6E8A-4147-A177-3AD203B41FA5}">
                      <a16:colId xmlns:a16="http://schemas.microsoft.com/office/drawing/2014/main" val="3132491940"/>
                    </a:ext>
                  </a:extLst>
                </a:gridCol>
              </a:tblGrid>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dirty="0">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516202351"/>
                  </a:ext>
                </a:extLst>
              </a:tr>
              <a:tr h="209550">
                <a:tc>
                  <a:txBody>
                    <a:bodyPr/>
                    <a:lstStyle/>
                    <a:p>
                      <a:pPr algn="l" rtl="0" fontAlgn="b"/>
                      <a:r>
                        <a:rPr lang="it-IT" sz="1200" b="0" i="0" u="none" strike="noStrike">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450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66,20%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52329557"/>
                  </a:ext>
                </a:extLst>
              </a:tr>
              <a:tr h="209550">
                <a:tc>
                  <a:txBody>
                    <a:bodyPr/>
                    <a:lstStyle/>
                    <a:p>
                      <a:pPr algn="l" rtl="0" fontAlgn="b"/>
                      <a:r>
                        <a:rPr lang="it-IT" sz="1200" b="0" i="0" u="none" strike="noStrike">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189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27,80%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382900"/>
                  </a:ext>
                </a:extLst>
              </a:tr>
              <a:tr h="209550">
                <a:tc>
                  <a:txBody>
                    <a:bodyPr/>
                    <a:lstStyle/>
                    <a:p>
                      <a:pPr algn="l" rtl="0" fontAlgn="b"/>
                      <a:r>
                        <a:rPr lang="it-IT" sz="1200" b="0" i="0" u="none" strike="noStrike">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6,00%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12974522"/>
                  </a:ext>
                </a:extLst>
              </a:tr>
              <a:tr h="209550">
                <a:tc>
                  <a:txBody>
                    <a:bodyPr/>
                    <a:lstStyle/>
                    <a:p>
                      <a:pPr algn="l" rtl="0" fontAlgn="b"/>
                      <a:r>
                        <a:rPr lang="it-IT" sz="1200" b="1" i="0" u="none" strike="noStrike" dirty="0">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a:solidFill>
                            <a:srgbClr val="000000"/>
                          </a:solidFill>
                          <a:effectLst/>
                          <a:latin typeface="Aptos" panose="020B0004020202020204" pitchFamily="34" charset="0"/>
                        </a:rPr>
                        <a:t>680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96449353"/>
                  </a:ext>
                </a:extLst>
              </a:tr>
            </a:tbl>
          </a:graphicData>
        </a:graphic>
      </p:graphicFrame>
      <p:graphicFrame>
        <p:nvGraphicFramePr>
          <p:cNvPr id="18" name="Tabella 17">
            <a:extLst>
              <a:ext uri="{FF2B5EF4-FFF2-40B4-BE49-F238E27FC236}">
                <a16:creationId xmlns:a16="http://schemas.microsoft.com/office/drawing/2014/main" id="{79C9B95A-D533-818E-60F5-B5B4D33CBCFC}"/>
              </a:ext>
            </a:extLst>
          </p:cNvPr>
          <p:cNvGraphicFramePr>
            <a:graphicFrameLocks noGrp="1"/>
          </p:cNvGraphicFramePr>
          <p:nvPr>
            <p:extLst>
              <p:ext uri="{D42A27DB-BD31-4B8C-83A1-F6EECF244321}">
                <p14:modId xmlns:p14="http://schemas.microsoft.com/office/powerpoint/2010/main" val="2765452536"/>
              </p:ext>
            </p:extLst>
          </p:nvPr>
        </p:nvGraphicFramePr>
        <p:xfrm>
          <a:off x="7499801" y="5093812"/>
          <a:ext cx="2755900" cy="1213485"/>
        </p:xfrm>
        <a:graphic>
          <a:graphicData uri="http://schemas.openxmlformats.org/drawingml/2006/table">
            <a:tbl>
              <a:tblPr/>
              <a:tblGrid>
                <a:gridCol w="1384300">
                  <a:extLst>
                    <a:ext uri="{9D8B030D-6E8A-4147-A177-3AD203B41FA5}">
                      <a16:colId xmlns:a16="http://schemas.microsoft.com/office/drawing/2014/main" val="2225158950"/>
                    </a:ext>
                  </a:extLst>
                </a:gridCol>
                <a:gridCol w="685800">
                  <a:extLst>
                    <a:ext uri="{9D8B030D-6E8A-4147-A177-3AD203B41FA5}">
                      <a16:colId xmlns:a16="http://schemas.microsoft.com/office/drawing/2014/main" val="926381851"/>
                    </a:ext>
                  </a:extLst>
                </a:gridCol>
                <a:gridCol w="685800">
                  <a:extLst>
                    <a:ext uri="{9D8B030D-6E8A-4147-A177-3AD203B41FA5}">
                      <a16:colId xmlns:a16="http://schemas.microsoft.com/office/drawing/2014/main" val="3506808587"/>
                    </a:ext>
                  </a:extLst>
                </a:gridCol>
              </a:tblGrid>
              <a:tr h="0">
                <a:tc>
                  <a:txBody>
                    <a:bodyPr/>
                    <a:lstStyle/>
                    <a:p>
                      <a:pPr algn="l" rtl="0" fontAlgn="ctr"/>
                      <a:r>
                        <a:rPr lang="it-IT" sz="1200" b="1" i="0" u="none" strike="noStrike" dirty="0">
                          <a:solidFill>
                            <a:srgbClr val="FFFFFF"/>
                          </a:solidFill>
                          <a:effectLst/>
                          <a:latin typeface="Aptos" panose="020B0004020202020204" pitchFamily="34" charset="0"/>
                        </a:rPr>
                        <a:t>Dimensione impresa dichiarata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a:solidFill>
                            <a:srgbClr val="FFFFFF"/>
                          </a:solidFill>
                          <a:effectLst/>
                          <a:latin typeface="Aptos" panose="020B0004020202020204" pitchFamily="34" charset="0"/>
                        </a:rPr>
                        <a:t>Totale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200" b="1" i="0" u="none" strike="noStrike">
                          <a:solidFill>
                            <a:srgbClr val="FFFFFF"/>
                          </a:solidFill>
                          <a:effectLst/>
                          <a:latin typeface="Aptos" panose="020B00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4039287029"/>
                  </a:ext>
                </a:extLst>
              </a:tr>
              <a:tr h="209550">
                <a:tc>
                  <a:txBody>
                    <a:bodyPr/>
                    <a:lstStyle/>
                    <a:p>
                      <a:pPr algn="l" rtl="0" fontAlgn="b"/>
                      <a:r>
                        <a:rPr lang="it-IT" sz="1200" b="0" i="0" u="none" strike="noStrike">
                          <a:solidFill>
                            <a:srgbClr val="000000"/>
                          </a:solidFill>
                          <a:effectLst/>
                          <a:latin typeface="Aptos" panose="020B0004020202020204" pitchFamily="34" charset="0"/>
                        </a:rPr>
                        <a:t>Micro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136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dirty="0">
                          <a:solidFill>
                            <a:srgbClr val="000000"/>
                          </a:solidFill>
                          <a:effectLst/>
                          <a:latin typeface="Aptos" panose="020B0004020202020204" pitchFamily="34" charset="0"/>
                        </a:rPr>
                        <a:t>76,80%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31929749"/>
                  </a:ext>
                </a:extLst>
              </a:tr>
              <a:tr h="209550">
                <a:tc>
                  <a:txBody>
                    <a:bodyPr/>
                    <a:lstStyle/>
                    <a:p>
                      <a:pPr algn="l" rtl="0" fontAlgn="b"/>
                      <a:r>
                        <a:rPr lang="it-IT" sz="1200" b="0" i="0" u="none" strike="noStrike">
                          <a:solidFill>
                            <a:srgbClr val="000000"/>
                          </a:solidFill>
                          <a:effectLst/>
                          <a:latin typeface="Aptos" panose="020B0004020202020204" pitchFamily="34" charset="0"/>
                        </a:rPr>
                        <a:t>Piccola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19,80%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24982523"/>
                  </a:ext>
                </a:extLst>
              </a:tr>
              <a:tr h="209550">
                <a:tc>
                  <a:txBody>
                    <a:bodyPr/>
                    <a:lstStyle/>
                    <a:p>
                      <a:pPr algn="l" rtl="0" fontAlgn="b"/>
                      <a:r>
                        <a:rPr lang="it-IT" sz="1200" b="0" i="0" u="none" strike="noStrike">
                          <a:solidFill>
                            <a:srgbClr val="000000"/>
                          </a:solidFill>
                          <a:effectLst/>
                          <a:latin typeface="Aptos" panose="020B0004020202020204" pitchFamily="34" charset="0"/>
                        </a:rPr>
                        <a:t>Media impresa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0" i="0" u="none" strike="noStrike">
                          <a:solidFill>
                            <a:srgbClr val="000000"/>
                          </a:solidFill>
                          <a:effectLst/>
                          <a:latin typeface="Aptos" panose="020B0004020202020204" pitchFamily="34" charset="0"/>
                        </a:rPr>
                        <a:t>3,40%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62139740"/>
                  </a:ext>
                </a:extLst>
              </a:tr>
              <a:tr h="209550">
                <a:tc>
                  <a:txBody>
                    <a:bodyPr/>
                    <a:lstStyle/>
                    <a:p>
                      <a:pPr algn="l" rtl="0" fontAlgn="b"/>
                      <a:r>
                        <a:rPr lang="it-IT" sz="1200" b="1" i="0" u="none" strike="noStrike">
                          <a:solidFill>
                            <a:srgbClr val="000000"/>
                          </a:solidFill>
                          <a:effectLst/>
                          <a:latin typeface="Aptos" panose="020B0004020202020204" pitchFamily="34" charset="0"/>
                        </a:rPr>
                        <a:t>Totale complessivo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a:solidFill>
                            <a:srgbClr val="000000"/>
                          </a:solidFill>
                          <a:effectLst/>
                          <a:latin typeface="Aptos" panose="020B0004020202020204" pitchFamily="34" charset="0"/>
                        </a:rPr>
                        <a:t>177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it-IT" sz="1200" b="1" i="0" u="none" strike="noStrike" dirty="0">
                          <a:solidFill>
                            <a:srgbClr val="000000"/>
                          </a:solidFill>
                          <a:effectLst/>
                          <a:latin typeface="Aptos" panose="020B0004020202020204" pitchFamily="34" charset="0"/>
                        </a:rPr>
                        <a:t>100%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2810788"/>
                  </a:ext>
                </a:extLst>
              </a:tr>
            </a:tbl>
          </a:graphicData>
        </a:graphic>
      </p:graphicFrame>
      <p:graphicFrame>
        <p:nvGraphicFramePr>
          <p:cNvPr id="9" name="Tabella 8">
            <a:extLst>
              <a:ext uri="{FF2B5EF4-FFF2-40B4-BE49-F238E27FC236}">
                <a16:creationId xmlns:a16="http://schemas.microsoft.com/office/drawing/2014/main" id="{221413C0-235D-102A-AFD0-6E8370401D9B}"/>
              </a:ext>
            </a:extLst>
          </p:cNvPr>
          <p:cNvGraphicFramePr>
            <a:graphicFrameLocks noGrp="1"/>
          </p:cNvGraphicFramePr>
          <p:nvPr>
            <p:extLst>
              <p:ext uri="{D42A27DB-BD31-4B8C-83A1-F6EECF244321}">
                <p14:modId xmlns:p14="http://schemas.microsoft.com/office/powerpoint/2010/main" val="3704032934"/>
              </p:ext>
            </p:extLst>
          </p:nvPr>
        </p:nvGraphicFramePr>
        <p:xfrm>
          <a:off x="1932442" y="4897967"/>
          <a:ext cx="2755900" cy="190500"/>
        </p:xfrm>
        <a:graphic>
          <a:graphicData uri="http://schemas.openxmlformats.org/drawingml/2006/table">
            <a:tbl>
              <a:tblPr/>
              <a:tblGrid>
                <a:gridCol w="2755900">
                  <a:extLst>
                    <a:ext uri="{9D8B030D-6E8A-4147-A177-3AD203B41FA5}">
                      <a16:colId xmlns:a16="http://schemas.microsoft.com/office/drawing/2014/main" val="128994988"/>
                    </a:ext>
                  </a:extLst>
                </a:gridCol>
              </a:tblGrid>
              <a:tr h="190500">
                <a:tc>
                  <a:txBody>
                    <a:bodyPr/>
                    <a:lstStyle/>
                    <a:p>
                      <a:pPr algn="ctr" fontAlgn="ctr"/>
                      <a:r>
                        <a:rPr lang="it-IT" sz="1100" b="1" i="0" u="none" strike="noStrike" dirty="0">
                          <a:solidFill>
                            <a:srgbClr val="000000"/>
                          </a:solidFill>
                          <a:effectLst/>
                          <a:latin typeface="Aptos" panose="020B0004020202020204" pitchFamily="34" charset="0"/>
                        </a:rPr>
                        <a:t> ADESIONE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extLst>
                  <a:ext uri="{0D108BD9-81ED-4DB2-BD59-A6C34878D82A}">
                    <a16:rowId xmlns:a16="http://schemas.microsoft.com/office/drawing/2014/main" val="3842101614"/>
                  </a:ext>
                </a:extLst>
              </a:tr>
            </a:tbl>
          </a:graphicData>
        </a:graphic>
      </p:graphicFrame>
      <p:graphicFrame>
        <p:nvGraphicFramePr>
          <p:cNvPr id="10" name="Tabella 9">
            <a:extLst>
              <a:ext uri="{FF2B5EF4-FFF2-40B4-BE49-F238E27FC236}">
                <a16:creationId xmlns:a16="http://schemas.microsoft.com/office/drawing/2014/main" id="{9EC1864C-33F8-14A4-CBDD-77FB73F60880}"/>
              </a:ext>
            </a:extLst>
          </p:cNvPr>
          <p:cNvGraphicFramePr>
            <a:graphicFrameLocks noGrp="1"/>
          </p:cNvGraphicFramePr>
          <p:nvPr>
            <p:extLst>
              <p:ext uri="{D42A27DB-BD31-4B8C-83A1-F6EECF244321}">
                <p14:modId xmlns:p14="http://schemas.microsoft.com/office/powerpoint/2010/main" val="96461052"/>
              </p:ext>
            </p:extLst>
          </p:nvPr>
        </p:nvGraphicFramePr>
        <p:xfrm>
          <a:off x="7499801" y="4897967"/>
          <a:ext cx="2755900" cy="190500"/>
        </p:xfrm>
        <a:graphic>
          <a:graphicData uri="http://schemas.openxmlformats.org/drawingml/2006/table">
            <a:tbl>
              <a:tblPr/>
              <a:tblGrid>
                <a:gridCol w="2755900">
                  <a:extLst>
                    <a:ext uri="{9D8B030D-6E8A-4147-A177-3AD203B41FA5}">
                      <a16:colId xmlns:a16="http://schemas.microsoft.com/office/drawing/2014/main" val="128994988"/>
                    </a:ext>
                  </a:extLst>
                </a:gridCol>
              </a:tblGrid>
              <a:tr h="190500">
                <a:tc>
                  <a:txBody>
                    <a:bodyPr/>
                    <a:lstStyle/>
                    <a:p>
                      <a:pPr algn="ctr" fontAlgn="ctr"/>
                      <a:r>
                        <a:rPr lang="it-IT" sz="1100" b="1" i="0" u="none" strike="noStrike" dirty="0">
                          <a:solidFill>
                            <a:srgbClr val="000000"/>
                          </a:solidFill>
                          <a:effectLst/>
                          <a:latin typeface="Aptos" panose="020B0004020202020204" pitchFamily="34" charset="0"/>
                        </a:rPr>
                        <a:t> CONCESSIONE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D973"/>
                    </a:solidFill>
                  </a:tcPr>
                </a:tc>
                <a:extLst>
                  <a:ext uri="{0D108BD9-81ED-4DB2-BD59-A6C34878D82A}">
                    <a16:rowId xmlns:a16="http://schemas.microsoft.com/office/drawing/2014/main" val="3842101614"/>
                  </a:ext>
                </a:extLst>
              </a:tr>
            </a:tbl>
          </a:graphicData>
        </a:graphic>
      </p:graphicFrame>
      <p:sp>
        <p:nvSpPr>
          <p:cNvPr id="11" name="Rettangolo arrotondato 9">
            <a:extLst>
              <a:ext uri="{FF2B5EF4-FFF2-40B4-BE49-F238E27FC236}">
                <a16:creationId xmlns:a16="http://schemas.microsoft.com/office/drawing/2014/main" id="{DC83FF7F-FDC5-3DE7-F05D-D56A9341AA69}"/>
              </a:ext>
            </a:extLst>
          </p:cNvPr>
          <p:cNvSpPr/>
          <p:nvPr/>
        </p:nvSpPr>
        <p:spPr>
          <a:xfrm>
            <a:off x="6312024" y="1770859"/>
            <a:ext cx="648073"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dirty="0"/>
          </a:p>
        </p:txBody>
      </p:sp>
      <p:sp>
        <p:nvSpPr>
          <p:cNvPr id="12" name="Rettangolo arrotondato 9">
            <a:extLst>
              <a:ext uri="{FF2B5EF4-FFF2-40B4-BE49-F238E27FC236}">
                <a16:creationId xmlns:a16="http://schemas.microsoft.com/office/drawing/2014/main" id="{0E625194-83B8-5974-B35F-93B9D68A08BE}"/>
              </a:ext>
            </a:extLst>
          </p:cNvPr>
          <p:cNvSpPr/>
          <p:nvPr/>
        </p:nvSpPr>
        <p:spPr>
          <a:xfrm>
            <a:off x="7752184" y="1770859"/>
            <a:ext cx="648074"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sp>
        <p:nvSpPr>
          <p:cNvPr id="13" name="Rettangolo arrotondato 9">
            <a:extLst>
              <a:ext uri="{FF2B5EF4-FFF2-40B4-BE49-F238E27FC236}">
                <a16:creationId xmlns:a16="http://schemas.microsoft.com/office/drawing/2014/main" id="{3F77D5E8-21D7-570D-F5E1-78D3119CEA38}"/>
              </a:ext>
            </a:extLst>
          </p:cNvPr>
          <p:cNvSpPr/>
          <p:nvPr/>
        </p:nvSpPr>
        <p:spPr>
          <a:xfrm>
            <a:off x="4007768" y="5472764"/>
            <a:ext cx="680575" cy="404508"/>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dirty="0"/>
          </a:p>
        </p:txBody>
      </p:sp>
      <p:sp>
        <p:nvSpPr>
          <p:cNvPr id="14" name="Rettangolo arrotondato 9">
            <a:extLst>
              <a:ext uri="{FF2B5EF4-FFF2-40B4-BE49-F238E27FC236}">
                <a16:creationId xmlns:a16="http://schemas.microsoft.com/office/drawing/2014/main" id="{F0D5E6BB-E714-8942-22B1-571A01808C8C}"/>
              </a:ext>
            </a:extLst>
          </p:cNvPr>
          <p:cNvSpPr/>
          <p:nvPr/>
        </p:nvSpPr>
        <p:spPr>
          <a:xfrm>
            <a:off x="9575127" y="5472764"/>
            <a:ext cx="680575" cy="404508"/>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dirty="0"/>
          </a:p>
        </p:txBody>
      </p:sp>
      <p:pic>
        <p:nvPicPr>
          <p:cNvPr id="15" name="Immagine 14">
            <a:extLst>
              <a:ext uri="{FF2B5EF4-FFF2-40B4-BE49-F238E27FC236}">
                <a16:creationId xmlns:a16="http://schemas.microsoft.com/office/drawing/2014/main" id="{F4B76EC8-A5D7-2CF7-94C3-74E16936F1BF}"/>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6" name="Immagine 15">
            <a:extLst>
              <a:ext uri="{FF2B5EF4-FFF2-40B4-BE49-F238E27FC236}">
                <a16:creationId xmlns:a16="http://schemas.microsoft.com/office/drawing/2014/main" id="{FAD42AAC-99EF-C0AF-7DE4-E5F3D8C8A6CE}"/>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9" name="Connettore diritto 18">
            <a:extLst>
              <a:ext uri="{FF2B5EF4-FFF2-40B4-BE49-F238E27FC236}">
                <a16:creationId xmlns:a16="http://schemas.microsoft.com/office/drawing/2014/main" id="{B5C7DFC7-91B9-C146-8FAF-4D102A4AF099}"/>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20" name="CasellaDiTesto 19">
            <a:extLst>
              <a:ext uri="{FF2B5EF4-FFF2-40B4-BE49-F238E27FC236}">
                <a16:creationId xmlns:a16="http://schemas.microsoft.com/office/drawing/2014/main" id="{E06D70CB-9698-6267-3E50-2063E66CDFC0}"/>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2941795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a:extLst>
              <a:ext uri="{FF2B5EF4-FFF2-40B4-BE49-F238E27FC236}">
                <a16:creationId xmlns:a16="http://schemas.microsoft.com/office/drawing/2014/main" id="{C60202A5-76D4-70BD-B5ED-F12229998DB5}"/>
              </a:ext>
            </a:extLst>
          </p:cNvPr>
          <p:cNvSpPr txBox="1"/>
          <p:nvPr/>
        </p:nvSpPr>
        <p:spPr>
          <a:xfrm>
            <a:off x="1963347" y="1218219"/>
            <a:ext cx="8493511"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adesione vs concessione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sp>
        <p:nvSpPr>
          <p:cNvPr id="22" name="Rettangolo arrotondato 9">
            <a:extLst>
              <a:ext uri="{FF2B5EF4-FFF2-40B4-BE49-F238E27FC236}">
                <a16:creationId xmlns:a16="http://schemas.microsoft.com/office/drawing/2014/main" id="{E7FDD461-C7B4-7AC1-3964-920B1773D408}"/>
              </a:ext>
            </a:extLst>
          </p:cNvPr>
          <p:cNvSpPr/>
          <p:nvPr/>
        </p:nvSpPr>
        <p:spPr>
          <a:xfrm>
            <a:off x="2927649" y="2540045"/>
            <a:ext cx="3600401" cy="224952"/>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graphicFrame>
        <p:nvGraphicFramePr>
          <p:cNvPr id="11" name="Tabella 10">
            <a:extLst>
              <a:ext uri="{FF2B5EF4-FFF2-40B4-BE49-F238E27FC236}">
                <a16:creationId xmlns:a16="http://schemas.microsoft.com/office/drawing/2014/main" id="{7730FACD-EC32-F768-22CF-B096DE5E4A6E}"/>
              </a:ext>
            </a:extLst>
          </p:cNvPr>
          <p:cNvGraphicFramePr>
            <a:graphicFrameLocks noGrp="1"/>
          </p:cNvGraphicFramePr>
          <p:nvPr>
            <p:extLst>
              <p:ext uri="{D42A27DB-BD31-4B8C-83A1-F6EECF244321}">
                <p14:modId xmlns:p14="http://schemas.microsoft.com/office/powerpoint/2010/main" val="2936554120"/>
              </p:ext>
            </p:extLst>
          </p:nvPr>
        </p:nvGraphicFramePr>
        <p:xfrm>
          <a:off x="1933590" y="1958808"/>
          <a:ext cx="8306933" cy="1456450"/>
        </p:xfrm>
        <a:graphic>
          <a:graphicData uri="http://schemas.openxmlformats.org/drawingml/2006/table">
            <a:tbl>
              <a:tblPr/>
              <a:tblGrid>
                <a:gridCol w="1016498">
                  <a:extLst>
                    <a:ext uri="{9D8B030D-6E8A-4147-A177-3AD203B41FA5}">
                      <a16:colId xmlns:a16="http://schemas.microsoft.com/office/drawing/2014/main" val="2805768414"/>
                    </a:ext>
                  </a:extLst>
                </a:gridCol>
                <a:gridCol w="640080">
                  <a:extLst>
                    <a:ext uri="{9D8B030D-6E8A-4147-A177-3AD203B41FA5}">
                      <a16:colId xmlns:a16="http://schemas.microsoft.com/office/drawing/2014/main" val="943149052"/>
                    </a:ext>
                  </a:extLst>
                </a:gridCol>
                <a:gridCol w="1120140">
                  <a:extLst>
                    <a:ext uri="{9D8B030D-6E8A-4147-A177-3AD203B41FA5}">
                      <a16:colId xmlns:a16="http://schemas.microsoft.com/office/drawing/2014/main" val="982827138"/>
                    </a:ext>
                  </a:extLst>
                </a:gridCol>
                <a:gridCol w="1158240">
                  <a:extLst>
                    <a:ext uri="{9D8B030D-6E8A-4147-A177-3AD203B41FA5}">
                      <a16:colId xmlns:a16="http://schemas.microsoft.com/office/drawing/2014/main" val="2336145378"/>
                    </a:ext>
                  </a:extLst>
                </a:gridCol>
                <a:gridCol w="647700">
                  <a:extLst>
                    <a:ext uri="{9D8B030D-6E8A-4147-A177-3AD203B41FA5}">
                      <a16:colId xmlns:a16="http://schemas.microsoft.com/office/drawing/2014/main" val="237023221"/>
                    </a:ext>
                  </a:extLst>
                </a:gridCol>
                <a:gridCol w="692150">
                  <a:extLst>
                    <a:ext uri="{9D8B030D-6E8A-4147-A177-3AD203B41FA5}">
                      <a16:colId xmlns:a16="http://schemas.microsoft.com/office/drawing/2014/main" val="1206965157"/>
                    </a:ext>
                  </a:extLst>
                </a:gridCol>
                <a:gridCol w="1133475">
                  <a:extLst>
                    <a:ext uri="{9D8B030D-6E8A-4147-A177-3AD203B41FA5}">
                      <a16:colId xmlns:a16="http://schemas.microsoft.com/office/drawing/2014/main" val="394525625"/>
                    </a:ext>
                  </a:extLst>
                </a:gridCol>
                <a:gridCol w="1203325">
                  <a:extLst>
                    <a:ext uri="{9D8B030D-6E8A-4147-A177-3AD203B41FA5}">
                      <a16:colId xmlns:a16="http://schemas.microsoft.com/office/drawing/2014/main" val="1553360804"/>
                    </a:ext>
                  </a:extLst>
                </a:gridCol>
                <a:gridCol w="695325">
                  <a:extLst>
                    <a:ext uri="{9D8B030D-6E8A-4147-A177-3AD203B41FA5}">
                      <a16:colId xmlns:a16="http://schemas.microsoft.com/office/drawing/2014/main" val="3849892254"/>
                    </a:ext>
                  </a:extLst>
                </a:gridCol>
              </a:tblGrid>
              <a:tr h="220828">
                <a:tc>
                  <a:txBody>
                    <a:bodyPr/>
                    <a:lstStyle/>
                    <a:p>
                      <a:pPr algn="l" fontAlgn="b"/>
                      <a:r>
                        <a:rPr lang="it-IT" sz="1100" b="0" i="0" u="none" strike="noStrike" dirty="0">
                          <a:solidFill>
                            <a:srgbClr val="000000"/>
                          </a:solidFill>
                          <a:effectLst/>
                          <a:latin typeface="Aptos" panose="020B0004020202020204" pitchFamily="34" charset="0"/>
                        </a:rPr>
                        <a:t> </a:t>
                      </a:r>
                    </a:p>
                  </a:txBody>
                  <a:tcPr marL="7887" marR="7887" marT="788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4">
                  <a:txBody>
                    <a:bodyPr/>
                    <a:lstStyle/>
                    <a:p>
                      <a:pPr algn="ctr" fontAlgn="b"/>
                      <a:r>
                        <a:rPr lang="it-IT" sz="1100" b="1" i="0" u="none" strike="noStrike" dirty="0">
                          <a:solidFill>
                            <a:srgbClr val="000000"/>
                          </a:solidFill>
                          <a:effectLst/>
                          <a:latin typeface="Aptos" panose="020B0004020202020204" pitchFamily="34" charset="0"/>
                        </a:rPr>
                        <a:t>ADESIONE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18E"/>
                    </a:solidFill>
                  </a:tcPr>
                </a:tc>
                <a:tc hMerge="1">
                  <a:txBody>
                    <a:bodyPr/>
                    <a:lstStyle/>
                    <a:p>
                      <a:endParaRPr lang="it-IT"/>
                    </a:p>
                  </a:txBody>
                  <a:tcPr/>
                </a:tc>
                <a:tc hMerge="1">
                  <a:txBody>
                    <a:bodyPr/>
                    <a:lstStyle/>
                    <a:p>
                      <a:endParaRPr lang="it-IT"/>
                    </a:p>
                  </a:txBody>
                  <a:tcPr/>
                </a:tc>
                <a:tc hMerge="1">
                  <a:txBody>
                    <a:bodyPr/>
                    <a:lstStyle/>
                    <a:p>
                      <a:endParaRPr lang="it-IT"/>
                    </a:p>
                  </a:txBody>
                  <a:tcPr/>
                </a:tc>
                <a:tc gridSpan="4">
                  <a:txBody>
                    <a:bodyPr/>
                    <a:lstStyle/>
                    <a:p>
                      <a:pPr algn="ctr" fontAlgn="b"/>
                      <a:r>
                        <a:rPr lang="it-IT" sz="1100" b="1" i="0" u="none" strike="noStrike" dirty="0">
                          <a:solidFill>
                            <a:srgbClr val="000000"/>
                          </a:solidFill>
                          <a:effectLst/>
                          <a:latin typeface="Aptos" panose="020B0004020202020204" pitchFamily="34" charset="0"/>
                        </a:rPr>
                        <a:t>CONCESSIONE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18E"/>
                    </a:solidFill>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100410487"/>
                  </a:ext>
                </a:extLst>
              </a:tr>
              <a:tr h="319559">
                <a:tc>
                  <a:txBody>
                    <a:bodyPr/>
                    <a:lstStyle/>
                    <a:p>
                      <a:pPr algn="ctr" fontAlgn="ctr"/>
                      <a:r>
                        <a:rPr lang="it-IT" sz="1050" b="1" i="0" u="none" strike="noStrike" dirty="0">
                          <a:solidFill>
                            <a:schemeClr val="bg1"/>
                          </a:solidFill>
                          <a:effectLst/>
                          <a:latin typeface="Aptos" panose="020B0004020202020204" pitchFamily="34" charset="0"/>
                        </a:rPr>
                        <a:t>Tipologia intervento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Domande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Investimento presentato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Contributo richiesto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 domande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Domande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Investimento presentato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050" b="1" i="0" u="none" strike="noStrike" dirty="0">
                          <a:solidFill>
                            <a:schemeClr val="bg1"/>
                          </a:solidFill>
                          <a:effectLst/>
                          <a:latin typeface="Aptos" panose="020B0004020202020204" pitchFamily="34" charset="0"/>
                        </a:rPr>
                        <a:t>Contributo richiesto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tc>
                  <a:txBody>
                    <a:bodyPr/>
                    <a:lstStyle/>
                    <a:p>
                      <a:pPr algn="ctr" fontAlgn="ctr"/>
                      <a:r>
                        <a:rPr lang="it-IT" sz="1100" b="1" i="0" u="none" strike="noStrike" dirty="0">
                          <a:solidFill>
                            <a:schemeClr val="bg1"/>
                          </a:solidFill>
                          <a:effectLst/>
                          <a:latin typeface="Aptos" panose="020B0004020202020204" pitchFamily="34" charset="0"/>
                        </a:rPr>
                        <a:t>% domande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1427471894"/>
                  </a:ext>
                </a:extLst>
              </a:tr>
              <a:tr h="236601">
                <a:tc>
                  <a:txBody>
                    <a:bodyPr/>
                    <a:lstStyle/>
                    <a:p>
                      <a:pPr algn="l" fontAlgn="ctr"/>
                      <a:r>
                        <a:rPr lang="it-IT" sz="1050" b="1" i="0" u="none" strike="noStrike" dirty="0">
                          <a:solidFill>
                            <a:srgbClr val="000000"/>
                          </a:solidFill>
                          <a:effectLst/>
                          <a:latin typeface="Aptos" panose="020B0004020202020204" pitchFamily="34" charset="0"/>
                        </a:rPr>
                        <a:t>Riqualificazione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447</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267.390.049,13 €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108.214.229,47 €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66%</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84</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75.122.081,84 €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24.334.364,52 €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45%</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4089745"/>
                  </a:ext>
                </a:extLst>
              </a:tr>
              <a:tr h="236601">
                <a:tc>
                  <a:txBody>
                    <a:bodyPr/>
                    <a:lstStyle/>
                    <a:p>
                      <a:pPr algn="l" fontAlgn="ctr"/>
                      <a:r>
                        <a:rPr lang="it-IT" sz="1050" b="1" i="0" u="none" strike="noStrike" dirty="0">
                          <a:solidFill>
                            <a:srgbClr val="000000"/>
                          </a:solidFill>
                          <a:effectLst/>
                          <a:latin typeface="Aptos" panose="020B0004020202020204" pitchFamily="34" charset="0"/>
                        </a:rPr>
                        <a:t>Nuova realizzazione</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233</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196.016.449,64 €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69.040.786,47 €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34%</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93</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0" i="0" u="none" strike="noStrike" dirty="0">
                          <a:solidFill>
                            <a:srgbClr val="000000"/>
                          </a:solidFill>
                          <a:effectLst/>
                          <a:latin typeface="Aptos" panose="020B0004020202020204" pitchFamily="34" charset="0"/>
                        </a:rPr>
                        <a:t>85.814.088,79 €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it-IT" sz="1050" b="0" i="0" u="none" strike="noStrike" dirty="0">
                          <a:solidFill>
                            <a:srgbClr val="000000"/>
                          </a:solidFill>
                          <a:effectLst/>
                          <a:latin typeface="Aptos" panose="020B0004020202020204" pitchFamily="34" charset="0"/>
                        </a:rPr>
                        <a:t>30.165.635,48 €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0" i="0" u="none" strike="noStrike" dirty="0">
                          <a:solidFill>
                            <a:srgbClr val="000000"/>
                          </a:solidFill>
                          <a:effectLst/>
                          <a:latin typeface="Aptos" panose="020B0004020202020204" pitchFamily="34" charset="0"/>
                        </a:rPr>
                        <a:t>55%</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6383778"/>
                  </a:ext>
                </a:extLst>
              </a:tr>
              <a:tr h="236601">
                <a:tc>
                  <a:txBody>
                    <a:bodyPr/>
                    <a:lstStyle/>
                    <a:p>
                      <a:pPr algn="l" fontAlgn="ctr"/>
                      <a:r>
                        <a:rPr lang="it-IT" sz="1050" b="1" i="0" u="none" strike="noStrike">
                          <a:solidFill>
                            <a:srgbClr val="000000"/>
                          </a:solidFill>
                          <a:effectLst/>
                          <a:latin typeface="Aptos" panose="020B0004020202020204" pitchFamily="34" charset="0"/>
                        </a:rPr>
                        <a:t>Totale complessivo</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1" i="0" u="none" strike="noStrike">
                          <a:solidFill>
                            <a:srgbClr val="000000"/>
                          </a:solidFill>
                          <a:effectLst/>
                          <a:latin typeface="Aptos" panose="020B0004020202020204" pitchFamily="34" charset="0"/>
                        </a:rPr>
                        <a:t>680</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1" i="0" u="none" strike="noStrike">
                          <a:solidFill>
                            <a:srgbClr val="000000"/>
                          </a:solidFill>
                          <a:effectLst/>
                          <a:latin typeface="Aptos" panose="020B0004020202020204" pitchFamily="34" charset="0"/>
                        </a:rPr>
                        <a:t>463.406.498,77 €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1" i="0" u="none" strike="noStrike" dirty="0">
                          <a:solidFill>
                            <a:srgbClr val="000000"/>
                          </a:solidFill>
                          <a:effectLst/>
                          <a:latin typeface="Aptos" panose="020B0004020202020204" pitchFamily="34" charset="0"/>
                        </a:rPr>
                        <a:t>177.255.015,94 €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1" i="0" u="none" strike="noStrike" dirty="0">
                          <a:solidFill>
                            <a:srgbClr val="000000"/>
                          </a:solidFill>
                          <a:effectLst/>
                          <a:latin typeface="Aptos" panose="020B0004020202020204" pitchFamily="34" charset="0"/>
                        </a:rPr>
                        <a:t>100%</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1" i="0" u="none" strike="noStrike">
                          <a:solidFill>
                            <a:srgbClr val="000000"/>
                          </a:solidFill>
                          <a:effectLst/>
                          <a:latin typeface="Aptos" panose="020B0004020202020204" pitchFamily="34" charset="0"/>
                        </a:rPr>
                        <a:t>177</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1" i="0" u="none" strike="noStrike" dirty="0">
                          <a:solidFill>
                            <a:srgbClr val="000000"/>
                          </a:solidFill>
                          <a:effectLst/>
                          <a:latin typeface="Aptos" panose="020B0004020202020204" pitchFamily="34" charset="0"/>
                        </a:rPr>
                        <a:t>160.936.170,63 €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it-IT" sz="1050" b="1" i="0" u="none" strike="noStrike" dirty="0">
                          <a:solidFill>
                            <a:srgbClr val="000000"/>
                          </a:solidFill>
                          <a:effectLst/>
                          <a:latin typeface="Aptos" panose="020B0004020202020204" pitchFamily="34" charset="0"/>
                        </a:rPr>
                        <a:t>54.500.000,00 €</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1050" b="1" i="0" u="none" strike="noStrike" dirty="0">
                          <a:solidFill>
                            <a:srgbClr val="000000"/>
                          </a:solidFill>
                          <a:effectLst/>
                          <a:latin typeface="Aptos" panose="020B0004020202020204" pitchFamily="34" charset="0"/>
                        </a:rPr>
                        <a:t>100%</a:t>
                      </a:r>
                    </a:p>
                  </a:txBody>
                  <a:tcPr marL="7887" marR="7887" marT="78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5930516"/>
                  </a:ext>
                </a:extLst>
              </a:tr>
            </a:tbl>
          </a:graphicData>
        </a:graphic>
      </p:graphicFrame>
      <p:sp>
        <p:nvSpPr>
          <p:cNvPr id="4" name="Rettangolo arrotondato 9">
            <a:extLst>
              <a:ext uri="{FF2B5EF4-FFF2-40B4-BE49-F238E27FC236}">
                <a16:creationId xmlns:a16="http://schemas.microsoft.com/office/drawing/2014/main" id="{33E3FE2A-5147-7D49-3612-8F26CCF4BEA9}"/>
              </a:ext>
            </a:extLst>
          </p:cNvPr>
          <p:cNvSpPr/>
          <p:nvPr/>
        </p:nvSpPr>
        <p:spPr>
          <a:xfrm>
            <a:off x="6537612" y="2764998"/>
            <a:ext cx="3701928" cy="309993"/>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sp>
        <p:nvSpPr>
          <p:cNvPr id="13" name="CasellaDiTesto 12">
            <a:extLst>
              <a:ext uri="{FF2B5EF4-FFF2-40B4-BE49-F238E27FC236}">
                <a16:creationId xmlns:a16="http://schemas.microsoft.com/office/drawing/2014/main" id="{B64C78D4-7C80-149A-E4AF-2746E98CF95C}"/>
              </a:ext>
            </a:extLst>
          </p:cNvPr>
          <p:cNvSpPr txBox="1"/>
          <p:nvPr/>
        </p:nvSpPr>
        <p:spPr>
          <a:xfrm>
            <a:off x="3359696" y="4033676"/>
            <a:ext cx="5914266" cy="1600438"/>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nchor="ctr">
            <a:spAutoFit/>
          </a:bodyPr>
          <a:lstStyle/>
          <a:p>
            <a:pPr lvl="1" algn="ctr"/>
            <a:r>
              <a:rPr lang="it-IT" sz="1400" b="1" dirty="0">
                <a:solidFill>
                  <a:schemeClr val="bg1"/>
                </a:solidFill>
                <a:latin typeface="Candara" panose="020E0502030303020204" pitchFamily="34" charset="0"/>
              </a:rPr>
              <a:t> </a:t>
            </a:r>
          </a:p>
          <a:p>
            <a:pPr lvl="1" algn="ctr"/>
            <a:r>
              <a:rPr lang="it-IT" sz="1400" b="1" dirty="0">
                <a:solidFill>
                  <a:schemeClr val="bg1"/>
                </a:solidFill>
                <a:latin typeface="Candara" panose="020E0502030303020204" pitchFamily="34" charset="0"/>
              </a:rPr>
              <a:t>RIQUALIFICAZIONE  STRUTTURE RICETTIVE ESISTENTI</a:t>
            </a:r>
          </a:p>
          <a:p>
            <a:pPr lvl="1" algn="ctr"/>
            <a:endParaRPr lang="it-IT" sz="1400" b="1" dirty="0">
              <a:solidFill>
                <a:schemeClr val="bg1"/>
              </a:solidFill>
              <a:latin typeface="Candara" panose="020E0502030303020204" pitchFamily="34" charset="0"/>
            </a:endParaRPr>
          </a:p>
          <a:p>
            <a:pPr lvl="1" algn="ctr"/>
            <a:r>
              <a:rPr lang="it-IT" sz="1400" b="1" dirty="0">
                <a:solidFill>
                  <a:schemeClr val="bg1"/>
                </a:solidFill>
                <a:latin typeface="Candara" panose="020E0502030303020204" pitchFamily="34" charset="0"/>
              </a:rPr>
              <a:t>VS</a:t>
            </a:r>
          </a:p>
          <a:p>
            <a:pPr lvl="1" algn="ctr"/>
            <a:endParaRPr lang="it-IT" sz="1400" b="1" dirty="0">
              <a:solidFill>
                <a:schemeClr val="bg1"/>
              </a:solidFill>
              <a:latin typeface="Candara" panose="020E0502030303020204" pitchFamily="34" charset="0"/>
            </a:endParaRPr>
          </a:p>
          <a:p>
            <a:pPr lvl="1" algn="ctr"/>
            <a:r>
              <a:rPr lang="it-IT" sz="1400" b="1" dirty="0">
                <a:solidFill>
                  <a:schemeClr val="bg1"/>
                </a:solidFill>
                <a:latin typeface="Candara" panose="020E0502030303020204" pitchFamily="34" charset="0"/>
              </a:rPr>
              <a:t>REALIZZAZIONE NUOVE STRUTTURE RICETTIVE</a:t>
            </a:r>
          </a:p>
          <a:p>
            <a:pPr lvl="1" algn="ctr"/>
            <a:endParaRPr lang="it-IT" sz="1400" b="1" dirty="0">
              <a:solidFill>
                <a:schemeClr val="bg1"/>
              </a:solidFill>
              <a:latin typeface="Candara" panose="020E0502030303020204" pitchFamily="34" charset="0"/>
            </a:endParaRPr>
          </a:p>
        </p:txBody>
      </p:sp>
      <p:pic>
        <p:nvPicPr>
          <p:cNvPr id="6" name="Immagine 5">
            <a:extLst>
              <a:ext uri="{FF2B5EF4-FFF2-40B4-BE49-F238E27FC236}">
                <a16:creationId xmlns:a16="http://schemas.microsoft.com/office/drawing/2014/main" id="{D9FD6058-8A4A-75C5-E1D5-30E9FE157F3C}"/>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9" name="Immagine 8">
            <a:extLst>
              <a:ext uri="{FF2B5EF4-FFF2-40B4-BE49-F238E27FC236}">
                <a16:creationId xmlns:a16="http://schemas.microsoft.com/office/drawing/2014/main" id="{08971DCB-305D-A096-FC27-BEB45D081ABF}"/>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0" name="Connettore diritto 9">
            <a:extLst>
              <a:ext uri="{FF2B5EF4-FFF2-40B4-BE49-F238E27FC236}">
                <a16:creationId xmlns:a16="http://schemas.microsoft.com/office/drawing/2014/main" id="{43AAE336-7EF6-7186-DA97-B5307AAD490D}"/>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2" name="CasellaDiTesto 11">
            <a:extLst>
              <a:ext uri="{FF2B5EF4-FFF2-40B4-BE49-F238E27FC236}">
                <a16:creationId xmlns:a16="http://schemas.microsoft.com/office/drawing/2014/main" id="{970E6BA4-D3E3-4C54-7481-A5CFA2CA1CB6}"/>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931485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a:extLst>
              <a:ext uri="{FF2B5EF4-FFF2-40B4-BE49-F238E27FC236}">
                <a16:creationId xmlns:a16="http://schemas.microsoft.com/office/drawing/2014/main" id="{C60202A5-76D4-70BD-B5ED-F12229998DB5}"/>
              </a:ext>
            </a:extLst>
          </p:cNvPr>
          <p:cNvSpPr txBox="1"/>
          <p:nvPr/>
        </p:nvSpPr>
        <p:spPr>
          <a:xfrm>
            <a:off x="1932443" y="1052504"/>
            <a:ext cx="8493511"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adesione vs concessione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sp>
        <p:nvSpPr>
          <p:cNvPr id="23" name="CasellaDiTesto 22">
            <a:extLst>
              <a:ext uri="{FF2B5EF4-FFF2-40B4-BE49-F238E27FC236}">
                <a16:creationId xmlns:a16="http://schemas.microsoft.com/office/drawing/2014/main" id="{39C08119-2DC0-7ADA-E5B2-2530A483F4C7}"/>
              </a:ext>
            </a:extLst>
          </p:cNvPr>
          <p:cNvSpPr txBox="1"/>
          <p:nvPr/>
        </p:nvSpPr>
        <p:spPr>
          <a:xfrm>
            <a:off x="1962192" y="4794919"/>
            <a:ext cx="8321286" cy="1169551"/>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endParaRPr lang="it-IT" sz="1400" b="1" dirty="0">
              <a:solidFill>
                <a:schemeClr val="bg1"/>
              </a:solidFill>
              <a:latin typeface="Candara" panose="020E0502030303020204" pitchFamily="34" charset="0"/>
            </a:endParaRPr>
          </a:p>
          <a:p>
            <a:pPr algn="ctr"/>
            <a:r>
              <a:rPr lang="it-IT" sz="1400" b="1" dirty="0">
                <a:solidFill>
                  <a:schemeClr val="bg1"/>
                </a:solidFill>
                <a:latin typeface="Candara" panose="020E0502030303020204" pitchFamily="34" charset="0"/>
              </a:rPr>
              <a:t>INTERVENTI AMBIENTALI  </a:t>
            </a:r>
          </a:p>
          <a:p>
            <a:pPr algn="ctr"/>
            <a:r>
              <a:rPr lang="it-IT" sz="1400" b="1" dirty="0">
                <a:solidFill>
                  <a:schemeClr val="bg1"/>
                </a:solidFill>
                <a:latin typeface="Candara" panose="020E0502030303020204" pitchFamily="34" charset="0"/>
              </a:rPr>
              <a:t>E </a:t>
            </a:r>
          </a:p>
          <a:p>
            <a:pPr algn="ctr"/>
            <a:r>
              <a:rPr lang="it-IT" sz="1400" b="1" dirty="0">
                <a:solidFill>
                  <a:schemeClr val="bg1"/>
                </a:solidFill>
                <a:latin typeface="Candara" panose="020E0502030303020204" pitchFamily="34" charset="0"/>
              </a:rPr>
              <a:t>PRINCIPIO DNSH</a:t>
            </a:r>
          </a:p>
          <a:p>
            <a:pPr algn="ctr"/>
            <a:endParaRPr lang="it-IT" sz="1400" b="1" dirty="0">
              <a:solidFill>
                <a:schemeClr val="bg1"/>
              </a:solidFill>
              <a:latin typeface="Candara" panose="020E0502030303020204" pitchFamily="34" charset="0"/>
            </a:endParaRPr>
          </a:p>
        </p:txBody>
      </p:sp>
      <p:graphicFrame>
        <p:nvGraphicFramePr>
          <p:cNvPr id="18" name="Tabella 17">
            <a:extLst>
              <a:ext uri="{FF2B5EF4-FFF2-40B4-BE49-F238E27FC236}">
                <a16:creationId xmlns:a16="http://schemas.microsoft.com/office/drawing/2014/main" id="{DF359009-0CE3-8C5F-C36B-2B5E75A8F920}"/>
              </a:ext>
            </a:extLst>
          </p:cNvPr>
          <p:cNvGraphicFramePr>
            <a:graphicFrameLocks noGrp="1"/>
          </p:cNvGraphicFramePr>
          <p:nvPr>
            <p:extLst>
              <p:ext uri="{D42A27DB-BD31-4B8C-83A1-F6EECF244321}">
                <p14:modId xmlns:p14="http://schemas.microsoft.com/office/powerpoint/2010/main" val="2226448641"/>
              </p:ext>
            </p:extLst>
          </p:nvPr>
        </p:nvGraphicFramePr>
        <p:xfrm>
          <a:off x="1932442" y="1844824"/>
          <a:ext cx="8306932" cy="900062"/>
        </p:xfrm>
        <a:graphic>
          <a:graphicData uri="http://schemas.openxmlformats.org/drawingml/2006/table">
            <a:tbl>
              <a:tblPr/>
              <a:tblGrid>
                <a:gridCol w="3823339">
                  <a:extLst>
                    <a:ext uri="{9D8B030D-6E8A-4147-A177-3AD203B41FA5}">
                      <a16:colId xmlns:a16="http://schemas.microsoft.com/office/drawing/2014/main" val="3393609155"/>
                    </a:ext>
                  </a:extLst>
                </a:gridCol>
                <a:gridCol w="859867">
                  <a:extLst>
                    <a:ext uri="{9D8B030D-6E8A-4147-A177-3AD203B41FA5}">
                      <a16:colId xmlns:a16="http://schemas.microsoft.com/office/drawing/2014/main" val="2299927998"/>
                    </a:ext>
                  </a:extLst>
                </a:gridCol>
                <a:gridCol w="1338936">
                  <a:extLst>
                    <a:ext uri="{9D8B030D-6E8A-4147-A177-3AD203B41FA5}">
                      <a16:colId xmlns:a16="http://schemas.microsoft.com/office/drawing/2014/main" val="1763123394"/>
                    </a:ext>
                  </a:extLst>
                </a:gridCol>
                <a:gridCol w="1338936">
                  <a:extLst>
                    <a:ext uri="{9D8B030D-6E8A-4147-A177-3AD203B41FA5}">
                      <a16:colId xmlns:a16="http://schemas.microsoft.com/office/drawing/2014/main" val="668929442"/>
                    </a:ext>
                  </a:extLst>
                </a:gridCol>
                <a:gridCol w="945854">
                  <a:extLst>
                    <a:ext uri="{9D8B030D-6E8A-4147-A177-3AD203B41FA5}">
                      <a16:colId xmlns:a16="http://schemas.microsoft.com/office/drawing/2014/main" val="865374492"/>
                    </a:ext>
                  </a:extLst>
                </a:gridCol>
              </a:tblGrid>
              <a:tr h="210001">
                <a:tc gridSpan="5">
                  <a:txBody>
                    <a:bodyPr/>
                    <a:lstStyle/>
                    <a:p>
                      <a:pPr algn="ctr" rtl="0" fontAlgn="ctr"/>
                      <a:r>
                        <a:rPr lang="it-IT" sz="1000" b="1" i="0" u="none" strike="noStrike" dirty="0">
                          <a:solidFill>
                            <a:srgbClr val="000000"/>
                          </a:solidFill>
                          <a:effectLst/>
                          <a:latin typeface="Aptos" panose="020B0004020202020204" pitchFamily="34" charset="0"/>
                        </a:rPr>
                        <a:t>ADESIONE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18E"/>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5664962"/>
                  </a:ext>
                </a:extLst>
              </a:tr>
              <a:tr h="183751">
                <a:tc>
                  <a:txBody>
                    <a:bodyPr/>
                    <a:lstStyle/>
                    <a:p>
                      <a:pPr algn="ctr" rtl="0" fontAlgn="ctr"/>
                      <a:r>
                        <a:rPr lang="it-IT" sz="1050" b="1" i="0" u="none" strike="noStrike">
                          <a:solidFill>
                            <a:srgbClr val="FFFFFF"/>
                          </a:solidFill>
                          <a:effectLst/>
                          <a:latin typeface="Aptos" panose="020B0004020202020204" pitchFamily="34" charset="0"/>
                        </a:rPr>
                        <a:t>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a:solidFill>
                            <a:srgbClr val="FFFFFF"/>
                          </a:solidFill>
                          <a:effectLst/>
                          <a:latin typeface="Aptos" panose="020B0004020202020204" pitchFamily="34" charset="0"/>
                        </a:rPr>
                        <a:t>Domande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dirty="0">
                          <a:solidFill>
                            <a:srgbClr val="FFFFFF"/>
                          </a:solidFill>
                          <a:effectLst/>
                          <a:latin typeface="Aptos" panose="020B0004020202020204" pitchFamily="34" charset="0"/>
                        </a:rPr>
                        <a:t>Investimento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a:solidFill>
                            <a:srgbClr val="FFFFFF"/>
                          </a:solidFill>
                          <a:effectLst/>
                          <a:latin typeface="Aptos" panose="020B0004020202020204" pitchFamily="34" charset="0"/>
                        </a:rPr>
                        <a:t>Contributo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dirty="0">
                          <a:solidFill>
                            <a:srgbClr val="FFFFFF"/>
                          </a:solidFill>
                          <a:effectLst/>
                          <a:latin typeface="Aptos" panose="020B0004020202020204" pitchFamily="34" charset="0"/>
                        </a:rPr>
                        <a:t>% domande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3233217052"/>
                  </a:ext>
                </a:extLst>
              </a:tr>
              <a:tr h="166251">
                <a:tc>
                  <a:txBody>
                    <a:bodyPr/>
                    <a:lstStyle/>
                    <a:p>
                      <a:pPr algn="l" rtl="0" fontAlgn="ctr"/>
                      <a:r>
                        <a:rPr lang="it-IT" sz="1050" b="0" i="0" u="none" strike="noStrike" dirty="0">
                          <a:solidFill>
                            <a:srgbClr val="000000"/>
                          </a:solidFill>
                          <a:effectLst/>
                          <a:latin typeface="Aptos" panose="020B0004020202020204" pitchFamily="34" charset="0"/>
                        </a:rPr>
                        <a:t>Il progetto riguarda aspetti di 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a:solidFill>
                            <a:srgbClr val="000000"/>
                          </a:solidFill>
                          <a:effectLst/>
                          <a:latin typeface="Aptos" panose="020B0004020202020204" pitchFamily="34" charset="0"/>
                        </a:rPr>
                        <a:t>640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447.689.410,98 €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a:solidFill>
                            <a:srgbClr val="000000"/>
                          </a:solidFill>
                          <a:effectLst/>
                          <a:latin typeface="Aptos" panose="020B0004020202020204" pitchFamily="34" charset="0"/>
                        </a:rPr>
                        <a:t>170.545.427,56 €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a:solidFill>
                            <a:srgbClr val="000000"/>
                          </a:solidFill>
                          <a:effectLst/>
                          <a:latin typeface="Aptos" panose="020B0004020202020204" pitchFamily="34" charset="0"/>
                        </a:rPr>
                        <a:t>94%</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2465713"/>
                  </a:ext>
                </a:extLst>
              </a:tr>
              <a:tr h="166251">
                <a:tc>
                  <a:txBody>
                    <a:bodyPr/>
                    <a:lstStyle/>
                    <a:p>
                      <a:pPr algn="l" rtl="0" fontAlgn="ctr"/>
                      <a:r>
                        <a:rPr lang="it-IT" sz="1050" b="0" i="0" u="none" strike="noStrike" dirty="0">
                          <a:solidFill>
                            <a:srgbClr val="000000"/>
                          </a:solidFill>
                          <a:effectLst/>
                          <a:latin typeface="Aptos" panose="020B0004020202020204" pitchFamily="34" charset="0"/>
                        </a:rPr>
                        <a:t>Il progetto non riguarda aspetti di 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a:solidFill>
                            <a:srgbClr val="000000"/>
                          </a:solidFill>
                          <a:effectLst/>
                          <a:latin typeface="Aptos" panose="020B0004020202020204" pitchFamily="34" charset="0"/>
                        </a:rPr>
                        <a:t>40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15.717.087,79 €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6.709.588,38 €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a:solidFill>
                            <a:srgbClr val="000000"/>
                          </a:solidFill>
                          <a:effectLst/>
                          <a:latin typeface="Aptos" panose="020B0004020202020204" pitchFamily="34" charset="0"/>
                        </a:rPr>
                        <a:t>6%</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943635"/>
                  </a:ext>
                </a:extLst>
              </a:tr>
              <a:tr h="166251">
                <a:tc>
                  <a:txBody>
                    <a:bodyPr/>
                    <a:lstStyle/>
                    <a:p>
                      <a:pPr algn="l" rtl="0" fontAlgn="ctr"/>
                      <a:r>
                        <a:rPr lang="it-IT" sz="1050" b="1" i="0" u="none" strike="noStrike" dirty="0">
                          <a:solidFill>
                            <a:srgbClr val="000000"/>
                          </a:solidFill>
                          <a:effectLst/>
                          <a:latin typeface="Aptos" panose="020B0004020202020204" pitchFamily="34" charset="0"/>
                        </a:rPr>
                        <a:t>Totale complessivo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1" i="0" u="none" strike="noStrike" dirty="0">
                          <a:solidFill>
                            <a:srgbClr val="000000"/>
                          </a:solidFill>
                          <a:effectLst/>
                          <a:latin typeface="Aptos" panose="020B0004020202020204" pitchFamily="34" charset="0"/>
                        </a:rPr>
                        <a:t>680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1" i="0" u="none" strike="noStrike" dirty="0">
                          <a:solidFill>
                            <a:srgbClr val="000000"/>
                          </a:solidFill>
                          <a:effectLst/>
                          <a:latin typeface="Aptos" panose="020B0004020202020204" pitchFamily="34" charset="0"/>
                        </a:rPr>
                        <a:t>463.406.498,77 €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1" i="0" u="none" strike="noStrike" dirty="0">
                          <a:solidFill>
                            <a:srgbClr val="000000"/>
                          </a:solidFill>
                          <a:effectLst/>
                          <a:latin typeface="Aptos" panose="020B0004020202020204" pitchFamily="34" charset="0"/>
                        </a:rPr>
                        <a:t>177.255.015,94 €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1" i="0" u="none" strike="noStrike" dirty="0">
                          <a:solidFill>
                            <a:srgbClr val="000000"/>
                          </a:solidFill>
                          <a:effectLst/>
                          <a:latin typeface="Aptos" panose="020B0004020202020204" pitchFamily="34" charset="0"/>
                        </a:rPr>
                        <a:t>100%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022778"/>
                  </a:ext>
                </a:extLst>
              </a:tr>
            </a:tbl>
          </a:graphicData>
        </a:graphic>
      </p:graphicFrame>
      <p:graphicFrame>
        <p:nvGraphicFramePr>
          <p:cNvPr id="19" name="Tabella 18">
            <a:extLst>
              <a:ext uri="{FF2B5EF4-FFF2-40B4-BE49-F238E27FC236}">
                <a16:creationId xmlns:a16="http://schemas.microsoft.com/office/drawing/2014/main" id="{B2638528-0707-2C09-E03C-F196167E1BCF}"/>
              </a:ext>
            </a:extLst>
          </p:cNvPr>
          <p:cNvGraphicFramePr>
            <a:graphicFrameLocks noGrp="1"/>
          </p:cNvGraphicFramePr>
          <p:nvPr>
            <p:extLst>
              <p:ext uri="{D42A27DB-BD31-4B8C-83A1-F6EECF244321}">
                <p14:modId xmlns:p14="http://schemas.microsoft.com/office/powerpoint/2010/main" val="1832204158"/>
              </p:ext>
            </p:extLst>
          </p:nvPr>
        </p:nvGraphicFramePr>
        <p:xfrm>
          <a:off x="1969369" y="3407690"/>
          <a:ext cx="8306932" cy="971255"/>
        </p:xfrm>
        <a:graphic>
          <a:graphicData uri="http://schemas.openxmlformats.org/drawingml/2006/table">
            <a:tbl>
              <a:tblPr/>
              <a:tblGrid>
                <a:gridCol w="3823339">
                  <a:extLst>
                    <a:ext uri="{9D8B030D-6E8A-4147-A177-3AD203B41FA5}">
                      <a16:colId xmlns:a16="http://schemas.microsoft.com/office/drawing/2014/main" val="3493280929"/>
                    </a:ext>
                  </a:extLst>
                </a:gridCol>
                <a:gridCol w="859867">
                  <a:extLst>
                    <a:ext uri="{9D8B030D-6E8A-4147-A177-3AD203B41FA5}">
                      <a16:colId xmlns:a16="http://schemas.microsoft.com/office/drawing/2014/main" val="3325304901"/>
                    </a:ext>
                  </a:extLst>
                </a:gridCol>
                <a:gridCol w="1338936">
                  <a:extLst>
                    <a:ext uri="{9D8B030D-6E8A-4147-A177-3AD203B41FA5}">
                      <a16:colId xmlns:a16="http://schemas.microsoft.com/office/drawing/2014/main" val="3174426598"/>
                    </a:ext>
                  </a:extLst>
                </a:gridCol>
                <a:gridCol w="1338936">
                  <a:extLst>
                    <a:ext uri="{9D8B030D-6E8A-4147-A177-3AD203B41FA5}">
                      <a16:colId xmlns:a16="http://schemas.microsoft.com/office/drawing/2014/main" val="1844408366"/>
                    </a:ext>
                  </a:extLst>
                </a:gridCol>
                <a:gridCol w="945854">
                  <a:extLst>
                    <a:ext uri="{9D8B030D-6E8A-4147-A177-3AD203B41FA5}">
                      <a16:colId xmlns:a16="http://schemas.microsoft.com/office/drawing/2014/main" val="1407168976"/>
                    </a:ext>
                  </a:extLst>
                </a:gridCol>
              </a:tblGrid>
              <a:tr h="210001">
                <a:tc gridSpan="5">
                  <a:txBody>
                    <a:bodyPr/>
                    <a:lstStyle/>
                    <a:p>
                      <a:pPr algn="ctr" rtl="0" fontAlgn="ctr"/>
                      <a:r>
                        <a:rPr lang="it-IT" sz="1000" b="1" i="0" u="none" strike="noStrike" dirty="0">
                          <a:solidFill>
                            <a:srgbClr val="000000"/>
                          </a:solidFill>
                          <a:effectLst/>
                          <a:latin typeface="Aptos" panose="020B0004020202020204" pitchFamily="34" charset="0"/>
                        </a:rPr>
                        <a:t>CONCESSIONE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18E"/>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740980282"/>
                  </a:ext>
                </a:extLst>
              </a:tr>
              <a:tr h="183751">
                <a:tc>
                  <a:txBody>
                    <a:bodyPr/>
                    <a:lstStyle/>
                    <a:p>
                      <a:pPr algn="ctr" rtl="0" fontAlgn="ctr"/>
                      <a:r>
                        <a:rPr lang="it-IT" sz="1050" b="1" i="0" u="none" strike="noStrike" dirty="0">
                          <a:solidFill>
                            <a:srgbClr val="FFFFFF"/>
                          </a:solidFill>
                          <a:effectLst/>
                          <a:latin typeface="Aptos" panose="020B0004020202020204" pitchFamily="34" charset="0"/>
                        </a:rPr>
                        <a:t>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dirty="0">
                          <a:solidFill>
                            <a:srgbClr val="FFFFFF"/>
                          </a:solidFill>
                          <a:effectLst/>
                          <a:latin typeface="Aptos" panose="020B0004020202020204" pitchFamily="34" charset="0"/>
                        </a:rPr>
                        <a:t>Domande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a:solidFill>
                            <a:srgbClr val="FFFFFF"/>
                          </a:solidFill>
                          <a:effectLst/>
                          <a:latin typeface="Aptos" panose="020B0004020202020204" pitchFamily="34" charset="0"/>
                        </a:rPr>
                        <a:t>Investimento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a:solidFill>
                            <a:srgbClr val="FFFFFF"/>
                          </a:solidFill>
                          <a:effectLst/>
                          <a:latin typeface="Aptos" panose="020B0004020202020204" pitchFamily="34" charset="0"/>
                        </a:rPr>
                        <a:t>Contributo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tc>
                  <a:txBody>
                    <a:bodyPr/>
                    <a:lstStyle/>
                    <a:p>
                      <a:pPr algn="ctr" rtl="0" fontAlgn="ctr"/>
                      <a:r>
                        <a:rPr lang="it-IT" sz="1050" b="1" i="0" u="none" strike="noStrike" dirty="0">
                          <a:solidFill>
                            <a:srgbClr val="FFFFFF"/>
                          </a:solidFill>
                          <a:effectLst/>
                          <a:latin typeface="Aptos" panose="020B0004020202020204" pitchFamily="34" charset="0"/>
                        </a:rPr>
                        <a:t>% domande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9965"/>
                    </a:solidFill>
                  </a:tcPr>
                </a:tc>
                <a:extLst>
                  <a:ext uri="{0D108BD9-81ED-4DB2-BD59-A6C34878D82A}">
                    <a16:rowId xmlns:a16="http://schemas.microsoft.com/office/drawing/2014/main" val="228503666"/>
                  </a:ext>
                </a:extLst>
              </a:tr>
              <a:tr h="192501">
                <a:tc>
                  <a:txBody>
                    <a:bodyPr/>
                    <a:lstStyle/>
                    <a:p>
                      <a:pPr algn="l" rtl="0" fontAlgn="ctr"/>
                      <a:r>
                        <a:rPr lang="it-IT" sz="1050" b="0" i="0" u="none" strike="noStrike" dirty="0">
                          <a:solidFill>
                            <a:srgbClr val="000000"/>
                          </a:solidFill>
                          <a:effectLst/>
                          <a:latin typeface="Aptos" panose="020B0004020202020204" pitchFamily="34" charset="0"/>
                        </a:rPr>
                        <a:t>Il progetto riguarda aspetti di 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a:solidFill>
                            <a:srgbClr val="000000"/>
                          </a:solidFill>
                          <a:effectLst/>
                          <a:latin typeface="Aptos" panose="020B0004020202020204" pitchFamily="34" charset="0"/>
                        </a:rPr>
                        <a:t>177</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100.957.522,53 €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a:solidFill>
                            <a:srgbClr val="000000"/>
                          </a:solidFill>
                          <a:effectLst/>
                          <a:latin typeface="Aptos" panose="020B0004020202020204" pitchFamily="34" charset="0"/>
                        </a:rPr>
                        <a:t>54.500.000,00 €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dirty="0">
                          <a:solidFill>
                            <a:srgbClr val="000000"/>
                          </a:solidFill>
                          <a:effectLst/>
                          <a:latin typeface="Aptos" panose="020B0004020202020204" pitchFamily="34" charset="0"/>
                        </a:rPr>
                        <a:t>100%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0893500"/>
                  </a:ext>
                </a:extLst>
              </a:tr>
              <a:tr h="192501">
                <a:tc>
                  <a:txBody>
                    <a:bodyPr/>
                    <a:lstStyle/>
                    <a:p>
                      <a:pPr algn="l" rtl="0" fontAlgn="ctr"/>
                      <a:r>
                        <a:rPr lang="it-IT" sz="1050" b="0" i="0" u="none" strike="noStrike" dirty="0">
                          <a:solidFill>
                            <a:srgbClr val="000000"/>
                          </a:solidFill>
                          <a:effectLst/>
                          <a:latin typeface="Aptos" panose="020B0004020202020204" pitchFamily="34" charset="0"/>
                        </a:rPr>
                        <a:t>Il progetto non riguarda aspetti di sostenibilità ambientale</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dirty="0">
                          <a:solidFill>
                            <a:srgbClr val="000000"/>
                          </a:solidFill>
                          <a:effectLst/>
                          <a:latin typeface="Aptos" panose="020B0004020202020204" pitchFamily="34" charset="0"/>
                        </a:rPr>
                        <a:t>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                            -   €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0" i="0" u="none" strike="noStrike" dirty="0">
                          <a:solidFill>
                            <a:srgbClr val="000000"/>
                          </a:solidFill>
                          <a:effectLst/>
                          <a:latin typeface="Aptos" panose="020B0004020202020204" pitchFamily="34" charset="0"/>
                        </a:rPr>
                        <a:t>                         -   €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0" i="0" u="none" strike="noStrike" dirty="0">
                          <a:solidFill>
                            <a:srgbClr val="000000"/>
                          </a:solidFill>
                          <a:effectLst/>
                          <a:latin typeface="Aptos" panose="020B0004020202020204" pitchFamily="34" charset="0"/>
                        </a:rPr>
                        <a:t>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1961697"/>
                  </a:ext>
                </a:extLst>
              </a:tr>
              <a:tr h="192501">
                <a:tc>
                  <a:txBody>
                    <a:bodyPr/>
                    <a:lstStyle/>
                    <a:p>
                      <a:pPr algn="l" rtl="0" fontAlgn="ctr"/>
                      <a:r>
                        <a:rPr lang="it-IT" sz="1050" b="1" i="0" u="none" strike="noStrike" dirty="0">
                          <a:solidFill>
                            <a:srgbClr val="000000"/>
                          </a:solidFill>
                          <a:effectLst/>
                          <a:latin typeface="Aptos" panose="020B0004020202020204" pitchFamily="34" charset="0"/>
                        </a:rPr>
                        <a:t>Totale complessivo</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1" i="0" u="none" strike="noStrike" dirty="0">
                          <a:solidFill>
                            <a:srgbClr val="000000"/>
                          </a:solidFill>
                          <a:effectLst/>
                          <a:latin typeface="Aptos" panose="020B0004020202020204" pitchFamily="34" charset="0"/>
                        </a:rPr>
                        <a:t>177</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1" i="0" u="none" strike="noStrike" dirty="0">
                          <a:solidFill>
                            <a:srgbClr val="000000"/>
                          </a:solidFill>
                          <a:effectLst/>
                          <a:latin typeface="Aptos" panose="020B0004020202020204" pitchFamily="34" charset="0"/>
                        </a:rPr>
                        <a:t>160.936.170,63 €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ctr"/>
                      <a:r>
                        <a:rPr lang="it-IT" sz="1050" b="1" i="0" u="none" strike="noStrike" dirty="0">
                          <a:solidFill>
                            <a:srgbClr val="000000"/>
                          </a:solidFill>
                          <a:effectLst/>
                          <a:latin typeface="Aptos" panose="020B0004020202020204" pitchFamily="34" charset="0"/>
                        </a:rPr>
                        <a:t>54.500.000,00 €</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r>
                        <a:rPr lang="it-IT" sz="1050" b="1" i="0" u="none" strike="noStrike" dirty="0">
                          <a:solidFill>
                            <a:srgbClr val="000000"/>
                          </a:solidFill>
                          <a:effectLst/>
                          <a:latin typeface="Aptos" panose="020B0004020202020204" pitchFamily="34" charset="0"/>
                        </a:rPr>
                        <a:t>100%</a:t>
                      </a:r>
                    </a:p>
                  </a:txBody>
                  <a:tcPr marL="8750" marR="8750" marT="87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1714297"/>
                  </a:ext>
                </a:extLst>
              </a:tr>
            </a:tbl>
          </a:graphicData>
        </a:graphic>
      </p:graphicFrame>
      <p:sp>
        <p:nvSpPr>
          <p:cNvPr id="6" name="Rettangolo arrotondato 9">
            <a:extLst>
              <a:ext uri="{FF2B5EF4-FFF2-40B4-BE49-F238E27FC236}">
                <a16:creationId xmlns:a16="http://schemas.microsoft.com/office/drawing/2014/main" id="{C136BB4A-AEA0-0D8D-F703-4F323D186EA9}"/>
              </a:ext>
            </a:extLst>
          </p:cNvPr>
          <p:cNvSpPr/>
          <p:nvPr/>
        </p:nvSpPr>
        <p:spPr>
          <a:xfrm>
            <a:off x="1932442" y="2241707"/>
            <a:ext cx="4682671"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sp>
        <p:nvSpPr>
          <p:cNvPr id="9" name="Rettangolo arrotondato 9">
            <a:extLst>
              <a:ext uri="{FF2B5EF4-FFF2-40B4-BE49-F238E27FC236}">
                <a16:creationId xmlns:a16="http://schemas.microsoft.com/office/drawing/2014/main" id="{68DFCDC4-30AE-A01C-9963-A4E4ACF77F30}"/>
              </a:ext>
            </a:extLst>
          </p:cNvPr>
          <p:cNvSpPr/>
          <p:nvPr/>
        </p:nvSpPr>
        <p:spPr>
          <a:xfrm>
            <a:off x="1933424" y="3823663"/>
            <a:ext cx="4738641"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sp>
        <p:nvSpPr>
          <p:cNvPr id="10" name="Rettangolo arrotondato 9">
            <a:extLst>
              <a:ext uri="{FF2B5EF4-FFF2-40B4-BE49-F238E27FC236}">
                <a16:creationId xmlns:a16="http://schemas.microsoft.com/office/drawing/2014/main" id="{BAE5E172-6444-949E-C3CC-2C43CAF3DF28}"/>
              </a:ext>
            </a:extLst>
          </p:cNvPr>
          <p:cNvSpPr/>
          <p:nvPr/>
        </p:nvSpPr>
        <p:spPr>
          <a:xfrm>
            <a:off x="9317140" y="3823663"/>
            <a:ext cx="939799"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sp>
        <p:nvSpPr>
          <p:cNvPr id="12" name="Rettangolo arrotondato 9">
            <a:extLst>
              <a:ext uri="{FF2B5EF4-FFF2-40B4-BE49-F238E27FC236}">
                <a16:creationId xmlns:a16="http://schemas.microsoft.com/office/drawing/2014/main" id="{629716C4-7A65-6436-C6F5-03F73B736E20}"/>
              </a:ext>
            </a:extLst>
          </p:cNvPr>
          <p:cNvSpPr/>
          <p:nvPr/>
        </p:nvSpPr>
        <p:spPr>
          <a:xfrm>
            <a:off x="9305926" y="2248067"/>
            <a:ext cx="939799" cy="171450"/>
          </a:xfrm>
          <a:prstGeom prst="roundRect">
            <a:avLst/>
          </a:prstGeom>
          <a:noFill/>
          <a:ln w="3810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it-IT"/>
          </a:p>
        </p:txBody>
      </p:sp>
      <p:pic>
        <p:nvPicPr>
          <p:cNvPr id="4" name="Immagine 3">
            <a:extLst>
              <a:ext uri="{FF2B5EF4-FFF2-40B4-BE49-F238E27FC236}">
                <a16:creationId xmlns:a16="http://schemas.microsoft.com/office/drawing/2014/main" id="{A6499507-7ED6-23FC-9CD5-3021F3FD1353}"/>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1" name="Immagine 10">
            <a:extLst>
              <a:ext uri="{FF2B5EF4-FFF2-40B4-BE49-F238E27FC236}">
                <a16:creationId xmlns:a16="http://schemas.microsoft.com/office/drawing/2014/main" id="{E361C8FA-D7F4-5330-97EC-E15B60D34BAC}"/>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3" name="Connettore diritto 12">
            <a:extLst>
              <a:ext uri="{FF2B5EF4-FFF2-40B4-BE49-F238E27FC236}">
                <a16:creationId xmlns:a16="http://schemas.microsoft.com/office/drawing/2014/main" id="{E71BD2B8-9E78-6305-135B-B9C73398A1B6}"/>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4" name="CasellaDiTesto 13">
            <a:extLst>
              <a:ext uri="{FF2B5EF4-FFF2-40B4-BE49-F238E27FC236}">
                <a16:creationId xmlns:a16="http://schemas.microsoft.com/office/drawing/2014/main" id="{4942A06A-1E1D-0524-70EB-8CDE3354A84D}"/>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3341694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70792-2AD2-6853-FA2A-F352AAD2D75E}"/>
            </a:ext>
          </a:extLst>
        </p:cNvPr>
        <p:cNvGrpSpPr/>
        <p:nvPr/>
      </p:nvGrpSpPr>
      <p:grpSpPr>
        <a:xfrm>
          <a:off x="0" y="0"/>
          <a:ext cx="0" cy="0"/>
          <a:chOff x="0" y="0"/>
          <a:chExt cx="0" cy="0"/>
        </a:xfrm>
      </p:grpSpPr>
      <p:sp>
        <p:nvSpPr>
          <p:cNvPr id="8" name="CasellaDiTesto 7">
            <a:extLst>
              <a:ext uri="{FF2B5EF4-FFF2-40B4-BE49-F238E27FC236}">
                <a16:creationId xmlns:a16="http://schemas.microsoft.com/office/drawing/2014/main" id="{DD2927BB-5097-4D9B-A81B-A081D67B8A60}"/>
              </a:ext>
            </a:extLst>
          </p:cNvPr>
          <p:cNvSpPr txBox="1"/>
          <p:nvPr/>
        </p:nvSpPr>
        <p:spPr>
          <a:xfrm>
            <a:off x="1932443" y="1052504"/>
            <a:ext cx="8322740"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progetti in corso di realizzazione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sp>
        <p:nvSpPr>
          <p:cNvPr id="12" name="CasellaDiTesto 11">
            <a:extLst>
              <a:ext uri="{FF2B5EF4-FFF2-40B4-BE49-F238E27FC236}">
                <a16:creationId xmlns:a16="http://schemas.microsoft.com/office/drawing/2014/main" id="{A3D5B2B1-DD04-9F23-A906-CE98E6C2B0C1}"/>
              </a:ext>
            </a:extLst>
          </p:cNvPr>
          <p:cNvSpPr txBox="1"/>
          <p:nvPr/>
        </p:nvSpPr>
        <p:spPr>
          <a:xfrm>
            <a:off x="9457008" y="1274950"/>
            <a:ext cx="1134898" cy="600164"/>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it-IT" sz="1100" b="1" dirty="0">
                <a:solidFill>
                  <a:schemeClr val="bg1"/>
                </a:solidFill>
                <a:latin typeface="Candara" panose="020E0502030303020204" pitchFamily="34" charset="0"/>
              </a:rPr>
              <a:t>DISTRIBUZIONE PER TIPOLOGIA RICETTIVA</a:t>
            </a:r>
          </a:p>
        </p:txBody>
      </p:sp>
      <p:sp>
        <p:nvSpPr>
          <p:cNvPr id="13" name="CasellaDiTesto 12">
            <a:extLst>
              <a:ext uri="{FF2B5EF4-FFF2-40B4-BE49-F238E27FC236}">
                <a16:creationId xmlns:a16="http://schemas.microsoft.com/office/drawing/2014/main" id="{DA65DE61-A323-3C01-758C-F7FFEE0EA88F}"/>
              </a:ext>
            </a:extLst>
          </p:cNvPr>
          <p:cNvSpPr txBox="1"/>
          <p:nvPr/>
        </p:nvSpPr>
        <p:spPr>
          <a:xfrm>
            <a:off x="8976321" y="2920154"/>
            <a:ext cx="1127279" cy="430887"/>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defPPr>
              <a:defRPr lang="en-US"/>
            </a:defPPr>
            <a:lvl1pPr algn="ctr">
              <a:defRPr sz="1100" b="1">
                <a:solidFill>
                  <a:schemeClr val="bg1"/>
                </a:solidFill>
                <a:latin typeface="Candara" panose="020E0502030303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it-IT" dirty="0"/>
              <a:t>48,6% alberghiero</a:t>
            </a:r>
          </a:p>
        </p:txBody>
      </p:sp>
      <p:sp>
        <p:nvSpPr>
          <p:cNvPr id="14" name="CasellaDiTesto 13">
            <a:extLst>
              <a:ext uri="{FF2B5EF4-FFF2-40B4-BE49-F238E27FC236}">
                <a16:creationId xmlns:a16="http://schemas.microsoft.com/office/drawing/2014/main" id="{4619495B-6E10-B589-1D72-2E07210B0038}"/>
              </a:ext>
            </a:extLst>
          </p:cNvPr>
          <p:cNvSpPr txBox="1"/>
          <p:nvPr/>
        </p:nvSpPr>
        <p:spPr>
          <a:xfrm>
            <a:off x="9120284" y="5363115"/>
            <a:ext cx="1134898" cy="430887"/>
          </a:xfrm>
          <a:prstGeom prst="rect">
            <a:avLst/>
          </a:prstGeom>
          <a:solidFill>
            <a:srgbClr val="219965"/>
          </a:solidFill>
        </p:spPr>
        <p:style>
          <a:lnRef idx="3">
            <a:schemeClr val="lt1"/>
          </a:lnRef>
          <a:fillRef idx="1">
            <a:schemeClr val="accent6"/>
          </a:fillRef>
          <a:effectRef idx="1">
            <a:schemeClr val="accent6"/>
          </a:effectRef>
          <a:fontRef idx="minor">
            <a:schemeClr val="lt1"/>
          </a:fontRef>
        </p:style>
        <p:txBody>
          <a:bodyPr wrap="square" rtlCol="0">
            <a:spAutoFit/>
          </a:bodyPr>
          <a:lstStyle>
            <a:defPPr>
              <a:defRPr lang="en-US"/>
            </a:defPPr>
            <a:lvl1pPr algn="ctr">
              <a:defRPr sz="1100" b="1">
                <a:solidFill>
                  <a:schemeClr val="bg1"/>
                </a:solidFill>
                <a:latin typeface="Candara" panose="020E0502030303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it-IT" dirty="0"/>
              <a:t>51,4% non alberghiero</a:t>
            </a:r>
          </a:p>
        </p:txBody>
      </p:sp>
      <p:graphicFrame>
        <p:nvGraphicFramePr>
          <p:cNvPr id="17" name="Tabella 16">
            <a:extLst>
              <a:ext uri="{FF2B5EF4-FFF2-40B4-BE49-F238E27FC236}">
                <a16:creationId xmlns:a16="http://schemas.microsoft.com/office/drawing/2014/main" id="{FFA4BD7F-3776-CF43-EAD9-0FC931559184}"/>
              </a:ext>
            </a:extLst>
          </p:cNvPr>
          <p:cNvGraphicFramePr>
            <a:graphicFrameLocks noGrp="1"/>
          </p:cNvGraphicFramePr>
          <p:nvPr>
            <p:extLst>
              <p:ext uri="{D42A27DB-BD31-4B8C-83A1-F6EECF244321}">
                <p14:modId xmlns:p14="http://schemas.microsoft.com/office/powerpoint/2010/main" val="2604337788"/>
              </p:ext>
            </p:extLst>
          </p:nvPr>
        </p:nvGraphicFramePr>
        <p:xfrm>
          <a:off x="1932444" y="1477140"/>
          <a:ext cx="6802479" cy="4548842"/>
        </p:xfrm>
        <a:graphic>
          <a:graphicData uri="http://schemas.openxmlformats.org/drawingml/2006/table">
            <a:tbl>
              <a:tblPr/>
              <a:tblGrid>
                <a:gridCol w="1002264">
                  <a:extLst>
                    <a:ext uri="{9D8B030D-6E8A-4147-A177-3AD203B41FA5}">
                      <a16:colId xmlns:a16="http://schemas.microsoft.com/office/drawing/2014/main" val="1778997731"/>
                    </a:ext>
                  </a:extLst>
                </a:gridCol>
                <a:gridCol w="1549719">
                  <a:extLst>
                    <a:ext uri="{9D8B030D-6E8A-4147-A177-3AD203B41FA5}">
                      <a16:colId xmlns:a16="http://schemas.microsoft.com/office/drawing/2014/main" val="1185573763"/>
                    </a:ext>
                  </a:extLst>
                </a:gridCol>
                <a:gridCol w="1021916">
                  <a:extLst>
                    <a:ext uri="{9D8B030D-6E8A-4147-A177-3AD203B41FA5}">
                      <a16:colId xmlns:a16="http://schemas.microsoft.com/office/drawing/2014/main" val="74087194"/>
                    </a:ext>
                  </a:extLst>
                </a:gridCol>
                <a:gridCol w="564300">
                  <a:extLst>
                    <a:ext uri="{9D8B030D-6E8A-4147-A177-3AD203B41FA5}">
                      <a16:colId xmlns:a16="http://schemas.microsoft.com/office/drawing/2014/main" val="2637381419"/>
                    </a:ext>
                  </a:extLst>
                </a:gridCol>
                <a:gridCol w="1100525">
                  <a:extLst>
                    <a:ext uri="{9D8B030D-6E8A-4147-A177-3AD203B41FA5}">
                      <a16:colId xmlns:a16="http://schemas.microsoft.com/office/drawing/2014/main" val="3063410213"/>
                    </a:ext>
                  </a:extLst>
                </a:gridCol>
                <a:gridCol w="1033145">
                  <a:extLst>
                    <a:ext uri="{9D8B030D-6E8A-4147-A177-3AD203B41FA5}">
                      <a16:colId xmlns:a16="http://schemas.microsoft.com/office/drawing/2014/main" val="2432053760"/>
                    </a:ext>
                  </a:extLst>
                </a:gridCol>
                <a:gridCol w="530610">
                  <a:extLst>
                    <a:ext uri="{9D8B030D-6E8A-4147-A177-3AD203B41FA5}">
                      <a16:colId xmlns:a16="http://schemas.microsoft.com/office/drawing/2014/main" val="2371759294"/>
                    </a:ext>
                  </a:extLst>
                </a:gridCol>
              </a:tblGrid>
              <a:tr h="303582">
                <a:tc>
                  <a:txBody>
                    <a:bodyPr/>
                    <a:lstStyle/>
                    <a:p>
                      <a:pPr algn="l" fontAlgn="ctr"/>
                      <a:r>
                        <a:rPr lang="it-IT" sz="900" b="1" i="0" u="none" strike="noStrike" dirty="0">
                          <a:solidFill>
                            <a:srgbClr val="FFFFFF"/>
                          </a:solidFill>
                          <a:effectLst/>
                          <a:latin typeface="Aptos" panose="020B0004020202020204" pitchFamily="34" charset="0"/>
                        </a:rPr>
                        <a:t> </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Tipologia struttura</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Intervento</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Domande</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 Investimento </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 Contributo </a:t>
                      </a:r>
                    </a:p>
                  </a:txBody>
                  <a:tcPr marL="8433" marR="8433" marT="8433" marB="0" anchor="ctr">
                    <a:lnL>
                      <a:noFill/>
                    </a:lnL>
                    <a:lnR>
                      <a:noFill/>
                    </a:lnR>
                    <a:lnT>
                      <a:noFill/>
                    </a:lnT>
                    <a:lnB>
                      <a:noFill/>
                    </a:lnB>
                    <a:solidFill>
                      <a:srgbClr val="219965"/>
                    </a:solidFill>
                  </a:tcPr>
                </a:tc>
                <a:tc>
                  <a:txBody>
                    <a:bodyPr/>
                    <a:lstStyle/>
                    <a:p>
                      <a:pPr algn="ctr" fontAlgn="ctr"/>
                      <a:r>
                        <a:rPr lang="it-IT" sz="900" b="1" i="0" u="none" strike="noStrike" dirty="0">
                          <a:solidFill>
                            <a:srgbClr val="FFFFFF"/>
                          </a:solidFill>
                          <a:effectLst/>
                          <a:latin typeface="Aptos" panose="020B0004020202020204" pitchFamily="34" charset="0"/>
                        </a:rPr>
                        <a:t>Domande %</a:t>
                      </a:r>
                    </a:p>
                  </a:txBody>
                  <a:tcPr marL="8433" marR="8433" marT="8433" marB="0" anchor="ctr">
                    <a:lnL>
                      <a:noFill/>
                    </a:lnL>
                    <a:lnR>
                      <a:noFill/>
                    </a:lnR>
                    <a:lnT>
                      <a:noFill/>
                    </a:lnT>
                    <a:lnB>
                      <a:noFill/>
                    </a:lnB>
                    <a:solidFill>
                      <a:srgbClr val="219965"/>
                    </a:solidFill>
                  </a:tcPr>
                </a:tc>
                <a:extLst>
                  <a:ext uri="{0D108BD9-81ED-4DB2-BD59-A6C34878D82A}">
                    <a16:rowId xmlns:a16="http://schemas.microsoft.com/office/drawing/2014/main" val="1704271382"/>
                  </a:ext>
                </a:extLst>
              </a:tr>
              <a:tr h="143358">
                <a:tc>
                  <a:txBody>
                    <a:bodyPr/>
                    <a:lstStyle/>
                    <a:p>
                      <a:pPr algn="l" fontAlgn="ctr"/>
                      <a:r>
                        <a:rPr lang="it-IT" sz="900" b="1" i="0" u="none" strike="noStrike" dirty="0">
                          <a:solidFill>
                            <a:srgbClr val="000000"/>
                          </a:solidFill>
                          <a:effectLst/>
                          <a:latin typeface="Aptos" panose="020B0004020202020204" pitchFamily="34" charset="0"/>
                        </a:rPr>
                        <a:t>Alberghiero</a:t>
                      </a:r>
                    </a:p>
                  </a:txBody>
                  <a:tcPr marL="8433" marR="8433" marT="8433" marB="0" anchor="ctr">
                    <a:lnL>
                      <a:noFill/>
                    </a:lnL>
                    <a:lnR>
                      <a:noFill/>
                    </a:lnR>
                    <a:lnT>
                      <a:noFill/>
                    </a:lnT>
                    <a:lnB>
                      <a:noFill/>
                    </a:lnB>
                    <a:solidFill>
                      <a:schemeClr val="bg1"/>
                    </a:solidFill>
                  </a:tcPr>
                </a:tc>
                <a:tc>
                  <a:txBody>
                    <a:bodyPr/>
                    <a:lstStyle/>
                    <a:p>
                      <a:pPr algn="l" fontAlgn="ctr"/>
                      <a:r>
                        <a:rPr lang="it-IT" sz="900" b="0" i="0" u="none" strike="noStrike">
                          <a:solidFill>
                            <a:srgbClr val="000000"/>
                          </a:solidFill>
                          <a:effectLst/>
                          <a:latin typeface="Aptos" panose="020B0004020202020204" pitchFamily="34" charset="0"/>
                        </a:rPr>
                        <a:t>Albergo o hotel</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17</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27.229.155,51 € </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7.546.532,98 € </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9,6%</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6718549"/>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57</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59.137.716,90 €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17.378.428,77 €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32,2%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3415665"/>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1" i="0" u="none" strike="noStrike">
                          <a:solidFill>
                            <a:srgbClr val="000000"/>
                          </a:solidFill>
                          <a:effectLst/>
                          <a:latin typeface="Aptos" panose="020B0004020202020204" pitchFamily="34" charset="0"/>
                        </a:rPr>
                        <a:t>Totale Albergo/hotel</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74</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86.366.872,41 €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24.924.961,75 €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41,8%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8199509"/>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0" i="0" u="none" strike="noStrike">
                          <a:solidFill>
                            <a:srgbClr val="000000"/>
                          </a:solidFill>
                          <a:effectLst/>
                          <a:latin typeface="Aptos" panose="020B0004020202020204" pitchFamily="34" charset="0"/>
                        </a:rPr>
                        <a:t>Residenza turistico-alberghiera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13.502.297,48 €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3.196.570,12 €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4,5%</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7581866"/>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1.439.797,35 €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573.618,68 €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6689519"/>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1" i="0" u="none" strike="noStrike">
                          <a:solidFill>
                            <a:srgbClr val="000000"/>
                          </a:solidFill>
                          <a:effectLst/>
                          <a:latin typeface="Aptos" panose="020B0004020202020204" pitchFamily="34" charset="0"/>
                        </a:rPr>
                        <a:t>Totale RTA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10</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14.942.094,83 €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3.770.188,80 €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5,6%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8269745"/>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0" i="0" u="none" strike="noStrike">
                          <a:solidFill>
                            <a:srgbClr val="000000"/>
                          </a:solidFill>
                          <a:effectLst/>
                          <a:latin typeface="Aptos" panose="020B0004020202020204" pitchFamily="34" charset="0"/>
                        </a:rPr>
                        <a:t>Albergo diffuso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1.943.941,43 €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800.000,00 €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6361218"/>
                  </a:ext>
                </a:extLst>
              </a:tr>
              <a:tr h="143358">
                <a:tc>
                  <a:txBody>
                    <a:bodyPr/>
                    <a:lstStyle/>
                    <a:p>
                      <a:pPr algn="l" fontAlgn="ctr"/>
                      <a:endParaRPr lang="it-IT" sz="900" b="0" i="0" u="none" strike="noStrike" dirty="0">
                        <a:solidFill>
                          <a:srgbClr val="000000"/>
                        </a:solidFill>
                        <a:effectLst/>
                        <a:latin typeface="Aptos" panose="020B0004020202020204" pitchFamily="34" charset="0"/>
                      </a:endParaRPr>
                    </a:p>
                  </a:txBody>
                  <a:tcPr marL="8433" marR="8433" marT="8433" marB="0" anchor="ctr">
                    <a:lnL>
                      <a:noFill/>
                    </a:lnL>
                    <a:lnR>
                      <a:noFill/>
                    </a:lnR>
                    <a:lnT>
                      <a:noFill/>
                    </a:lnT>
                    <a:lnB>
                      <a:noFill/>
                    </a:lnB>
                    <a:solidFill>
                      <a:schemeClr val="bg1"/>
                    </a:solidFill>
                  </a:tcPr>
                </a:tc>
                <a:tc>
                  <a:txBody>
                    <a:bodyPr/>
                    <a:lstStyle/>
                    <a:p>
                      <a:pPr algn="l" fontAlgn="ctr"/>
                      <a:r>
                        <a:rPr lang="it-IT" sz="900" b="1" i="0" u="none" strike="noStrike">
                          <a:solidFill>
                            <a:srgbClr val="000000"/>
                          </a:solidFill>
                          <a:effectLst/>
                          <a:latin typeface="Aptos" panose="020B0004020202020204" pitchFamily="34" charset="0"/>
                        </a:rPr>
                        <a:t>Totale Albergo diffuso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1.943.941,43 €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800.000,00 €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0236557"/>
                  </a:ext>
                </a:extLst>
              </a:tr>
              <a:tr h="143358">
                <a:tc>
                  <a:txBody>
                    <a:bodyPr/>
                    <a:lstStyle/>
                    <a:p>
                      <a:pPr algn="l" fontAlgn="ctr"/>
                      <a:r>
                        <a:rPr lang="it-IT" sz="900" b="1" i="0" u="none" strike="noStrike" dirty="0">
                          <a:solidFill>
                            <a:srgbClr val="000000"/>
                          </a:solidFill>
                          <a:effectLst/>
                          <a:latin typeface="Aptos" panose="020B0004020202020204" pitchFamily="34" charset="0"/>
                        </a:rPr>
                        <a:t>Totale Alberghiero</a:t>
                      </a:r>
                    </a:p>
                  </a:txBody>
                  <a:tcPr marL="8433" marR="8433" marT="8433" marB="0" anchor="ctr">
                    <a:lnL>
                      <a:noFill/>
                    </a:lnL>
                    <a:lnR>
                      <a:noFill/>
                    </a:lnR>
                    <a:lnT>
                      <a:noFill/>
                    </a:lnT>
                    <a:lnB>
                      <a:noFill/>
                    </a:lnB>
                    <a:solidFill>
                      <a:srgbClr val="B5E6A2"/>
                    </a:solidFill>
                  </a:tcPr>
                </a:tc>
                <a:tc>
                  <a:txBody>
                    <a:bodyPr/>
                    <a:lstStyle/>
                    <a:p>
                      <a:pPr algn="l" fontAlgn="ctr"/>
                      <a:r>
                        <a:rPr lang="it-IT" sz="900" b="1" i="0" u="none" strike="noStrike" dirty="0">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l" fontAlgn="ctr"/>
                      <a:r>
                        <a:rPr lang="it-IT" sz="900" b="1" i="0" u="none" strike="noStrike" dirty="0">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ctr" fontAlgn="ctr"/>
                      <a:r>
                        <a:rPr lang="it-IT" sz="900" b="1" i="0" u="none" strike="noStrike" dirty="0">
                          <a:solidFill>
                            <a:srgbClr val="000000"/>
                          </a:solidFill>
                          <a:effectLst/>
                          <a:latin typeface="Aptos" panose="020B0004020202020204" pitchFamily="34" charset="0"/>
                        </a:rPr>
                        <a:t>86</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l" fontAlgn="ctr"/>
                      <a:r>
                        <a:rPr lang="it-IT" sz="900" b="1" i="0" u="none" strike="noStrike" dirty="0">
                          <a:solidFill>
                            <a:srgbClr val="000000"/>
                          </a:solidFill>
                          <a:effectLst/>
                          <a:latin typeface="Aptos" panose="020B0004020202020204" pitchFamily="34" charset="0"/>
                        </a:rPr>
                        <a:t>       103.252.908,67 €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l" fontAlgn="ctr"/>
                      <a:r>
                        <a:rPr lang="it-IT" sz="900" b="1" i="0" u="none" strike="noStrike" dirty="0">
                          <a:solidFill>
                            <a:srgbClr val="000000"/>
                          </a:solidFill>
                          <a:effectLst/>
                          <a:latin typeface="Aptos" panose="020B0004020202020204" pitchFamily="34" charset="0"/>
                        </a:rPr>
                        <a:t>       29.495.150,55 €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ctr" fontAlgn="ctr"/>
                      <a:r>
                        <a:rPr lang="it-IT" sz="900" b="1" i="0" u="none" strike="noStrike" dirty="0">
                          <a:solidFill>
                            <a:srgbClr val="000000"/>
                          </a:solidFill>
                          <a:effectLst/>
                          <a:latin typeface="Aptos Narrow" panose="020B0004020202020204" pitchFamily="34" charset="0"/>
                        </a:rPr>
                        <a:t>48,6%</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extLst>
                  <a:ext uri="{0D108BD9-81ED-4DB2-BD59-A6C34878D82A}">
                    <a16:rowId xmlns:a16="http://schemas.microsoft.com/office/drawing/2014/main" val="3326146497"/>
                  </a:ext>
                </a:extLst>
              </a:tr>
              <a:tr h="143358">
                <a:tc>
                  <a:txBody>
                    <a:bodyPr/>
                    <a:lstStyle/>
                    <a:p>
                      <a:pPr algn="l" fontAlgn="ctr"/>
                      <a:r>
                        <a:rPr lang="it-IT" sz="900" b="1" i="0" u="none" strike="noStrike">
                          <a:solidFill>
                            <a:srgbClr val="000000"/>
                          </a:solidFill>
                          <a:effectLst/>
                          <a:latin typeface="Aptos" panose="020B0004020202020204" pitchFamily="34" charset="0"/>
                        </a:rPr>
                        <a:t>Non Alberghiero</a:t>
                      </a: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Casa e appartamento Vacanze</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32</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25.587.570,72 € </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10.435.137,78 € </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18,1%</a:t>
                      </a:r>
                    </a:p>
                  </a:txBody>
                  <a:tcPr marL="8433" marR="8433" marT="8433"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2390870"/>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5.687.494,15 €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2.398.830,08 €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6,2%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2712394"/>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CAV</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dirty="0">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43</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31.275.064,87 €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12.833.967,86 €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24,3%</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3790018"/>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Foresteria lombarda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25</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dirty="0">
                          <a:solidFill>
                            <a:srgbClr val="000000"/>
                          </a:solidFill>
                          <a:effectLst/>
                          <a:latin typeface="Aptos" panose="020B0004020202020204" pitchFamily="34" charset="0"/>
                        </a:rPr>
                        <a:t>          11.960.817,76 €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5.487.629,56 €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14,1%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8758996"/>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3</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1.459.493,05 €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699.926,53 €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1,7%</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84174871"/>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Foresteria lombarda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28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13.420.310,81 €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6.187.556,09 €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15,8%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0842338"/>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Campeggio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804.421,14 €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383.505,00 €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4664176"/>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4.699.792,33 €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2.345.816,48 €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4,5%</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2073352"/>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Campeggio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10</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5.504.213,47 €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2.729.321,48 €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5,6%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2213784"/>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Locanda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5</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3.148.092,87 €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1.531.561,60 €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2,8%</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8361537"/>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607.987,97 €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303.993,98 €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0,6%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1447707"/>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Locanda</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3.756.080,84 €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1.835.555,58 €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3,4%</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3864308"/>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Rifugio alpinistico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Nuova realizzazione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2</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1.637.791,88 €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784.698,44 €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1,1%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0557907"/>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278.200,00 €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133.750,00 €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0,6%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3771796"/>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Rifugio alpinistico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3</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1.915.991,88 €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918.448,44 €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1,7%</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2665088"/>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0" i="0" u="none" strike="noStrike">
                          <a:solidFill>
                            <a:srgbClr val="000000"/>
                          </a:solidFill>
                          <a:effectLst/>
                          <a:latin typeface="Aptos" panose="020B0004020202020204" pitchFamily="34" charset="0"/>
                        </a:rPr>
                        <a:t>Villaggio Turistico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Riqualificazione</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panose="020B0004020202020204" pitchFamily="34" charset="0"/>
                        </a:rPr>
                        <a:t>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1.811.600,09 €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0" i="0" u="none" strike="noStrike">
                          <a:solidFill>
                            <a:srgbClr val="000000"/>
                          </a:solidFill>
                          <a:effectLst/>
                          <a:latin typeface="Aptos" panose="020B0004020202020204" pitchFamily="34" charset="0"/>
                        </a:rPr>
                        <a:t>             500.000,00 €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0" i="0" u="none" strike="noStrike">
                          <a:solidFill>
                            <a:srgbClr val="000000"/>
                          </a:solidFill>
                          <a:effectLst/>
                          <a:latin typeface="Aptos Narrow" panose="020B0004020202020204" pitchFamily="34" charset="0"/>
                        </a:rPr>
                        <a:t>0,6%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2224222"/>
                  </a:ext>
                </a:extLst>
              </a:tr>
              <a:tr h="143358">
                <a:tc>
                  <a:txBody>
                    <a:bodyPr/>
                    <a:lstStyle/>
                    <a:p>
                      <a:pPr algn="l" fontAlgn="ctr"/>
                      <a:endParaRPr lang="it-IT" sz="900" b="0"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Totale Villaggio Turistico</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panose="020B0004020202020204" pitchFamily="34" charset="0"/>
                        </a:rPr>
                        <a:t>1</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1.811.600,09 €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900" b="1" i="0" u="none" strike="noStrike">
                          <a:solidFill>
                            <a:srgbClr val="000000"/>
                          </a:solidFill>
                          <a:effectLst/>
                          <a:latin typeface="Aptos" panose="020B0004020202020204" pitchFamily="34" charset="0"/>
                        </a:rPr>
                        <a:t>             500.000,00 € </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it-IT" sz="900" b="1" i="0" u="none" strike="noStrike">
                          <a:solidFill>
                            <a:srgbClr val="000000"/>
                          </a:solidFill>
                          <a:effectLst/>
                          <a:latin typeface="Aptos Narrow" panose="020B0004020202020204" pitchFamily="34" charset="0"/>
                        </a:rPr>
                        <a:t>0,6%</a:t>
                      </a:r>
                    </a:p>
                  </a:txBody>
                  <a:tcPr marL="8433" marR="8433" marT="843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613214"/>
                  </a:ext>
                </a:extLst>
              </a:tr>
              <a:tr h="143358">
                <a:tc gridSpan="2">
                  <a:txBody>
                    <a:bodyPr/>
                    <a:lstStyle/>
                    <a:p>
                      <a:pPr algn="l" fontAlgn="ctr"/>
                      <a:r>
                        <a:rPr lang="it-IT" sz="900" b="1" i="0" u="none" strike="noStrike">
                          <a:solidFill>
                            <a:srgbClr val="000000"/>
                          </a:solidFill>
                          <a:effectLst/>
                          <a:latin typeface="Aptos" panose="020B0004020202020204" pitchFamily="34" charset="0"/>
                        </a:rPr>
                        <a:t>Totale Non Alberghiero</a:t>
                      </a:r>
                    </a:p>
                  </a:txBody>
                  <a:tcPr marL="8433" marR="8433" marT="8433" marB="0" anchor="ctr">
                    <a:lnL>
                      <a:noFill/>
                    </a:lnL>
                    <a:lnR>
                      <a:noFill/>
                    </a:lnR>
                    <a:lnT>
                      <a:noFill/>
                    </a:lnT>
                    <a:lnB>
                      <a:noFill/>
                    </a:lnB>
                    <a:solidFill>
                      <a:srgbClr val="B5E6A2"/>
                    </a:solidFill>
                  </a:tcPr>
                </a:tc>
                <a:tc hMerge="1">
                  <a:txBody>
                    <a:bodyPr/>
                    <a:lstStyle/>
                    <a:p>
                      <a:endParaRPr lang="it-IT"/>
                    </a:p>
                  </a:txBody>
                  <a:tcPr/>
                </a:tc>
                <a:tc>
                  <a:txBody>
                    <a:bodyPr/>
                    <a:lstStyle/>
                    <a:p>
                      <a:pPr algn="l" fontAlgn="ctr"/>
                      <a:r>
                        <a:rPr lang="it-IT" sz="900" b="1" i="0" u="none" strike="noStrike">
                          <a:solidFill>
                            <a:srgbClr val="000000"/>
                          </a:solidFill>
                          <a:effectLst/>
                          <a:latin typeface="Aptos" panose="020B0004020202020204" pitchFamily="34" charset="0"/>
                        </a:rPr>
                        <a:t>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ctr" fontAlgn="ctr"/>
                      <a:r>
                        <a:rPr lang="it-IT" sz="900" b="1" i="0" u="none" strike="noStrike">
                          <a:solidFill>
                            <a:srgbClr val="000000"/>
                          </a:solidFill>
                          <a:effectLst/>
                          <a:latin typeface="Aptos" panose="020B0004020202020204" pitchFamily="34" charset="0"/>
                        </a:rPr>
                        <a:t>91</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l" fontAlgn="ctr"/>
                      <a:r>
                        <a:rPr lang="it-IT" sz="900" b="1" i="0" u="none" strike="noStrike">
                          <a:solidFill>
                            <a:srgbClr val="000000"/>
                          </a:solidFill>
                          <a:effectLst/>
                          <a:latin typeface="Aptos" panose="020B0004020202020204" pitchFamily="34" charset="0"/>
                        </a:rPr>
                        <a:t>          57.683.261,96 €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l" fontAlgn="ctr"/>
                      <a:r>
                        <a:rPr lang="it-IT" sz="900" b="1" i="0" u="none" strike="noStrike">
                          <a:solidFill>
                            <a:srgbClr val="000000"/>
                          </a:solidFill>
                          <a:effectLst/>
                          <a:latin typeface="Aptos" panose="020B0004020202020204" pitchFamily="34" charset="0"/>
                        </a:rPr>
                        <a:t>       25.004.849,45 € </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tc>
                  <a:txBody>
                    <a:bodyPr/>
                    <a:lstStyle/>
                    <a:p>
                      <a:pPr algn="ctr" fontAlgn="ctr"/>
                      <a:r>
                        <a:rPr lang="it-IT" sz="900" b="1" i="0" u="none" strike="noStrike">
                          <a:solidFill>
                            <a:srgbClr val="000000"/>
                          </a:solidFill>
                          <a:effectLst/>
                          <a:latin typeface="Aptos Narrow" panose="020B0004020202020204" pitchFamily="34" charset="0"/>
                        </a:rPr>
                        <a:t>51,4%</a:t>
                      </a:r>
                    </a:p>
                  </a:txBody>
                  <a:tcPr marL="8433" marR="8433" marT="8433" marB="0" anchor="ctr">
                    <a:lnL>
                      <a:noFill/>
                    </a:lnL>
                    <a:lnR>
                      <a:noFill/>
                    </a:lnR>
                    <a:lnT w="6350" cap="flat" cmpd="sng" algn="ctr">
                      <a:solidFill>
                        <a:srgbClr val="000000"/>
                      </a:solidFill>
                      <a:prstDash val="solid"/>
                      <a:round/>
                      <a:headEnd type="none" w="med" len="med"/>
                      <a:tailEnd type="none" w="med" len="med"/>
                    </a:lnT>
                    <a:lnB>
                      <a:noFill/>
                    </a:lnB>
                    <a:solidFill>
                      <a:srgbClr val="B5E6A2"/>
                    </a:solidFill>
                  </a:tcPr>
                </a:tc>
                <a:extLst>
                  <a:ext uri="{0D108BD9-81ED-4DB2-BD59-A6C34878D82A}">
                    <a16:rowId xmlns:a16="http://schemas.microsoft.com/office/drawing/2014/main" val="1260591954"/>
                  </a:ext>
                </a:extLst>
              </a:tr>
              <a:tr h="177089">
                <a:tc gridSpan="2">
                  <a:txBody>
                    <a:bodyPr/>
                    <a:lstStyle/>
                    <a:p>
                      <a:pPr algn="l" fontAlgn="ctr"/>
                      <a:r>
                        <a:rPr lang="it-IT" sz="900" b="1" i="0" u="none" strike="noStrike">
                          <a:solidFill>
                            <a:srgbClr val="000000"/>
                          </a:solidFill>
                          <a:effectLst/>
                          <a:latin typeface="Aptos" panose="020B0004020202020204" pitchFamily="34" charset="0"/>
                        </a:rPr>
                        <a:t>Totale complessivo</a:t>
                      </a:r>
                    </a:p>
                  </a:txBody>
                  <a:tcPr marL="8433" marR="8433" marT="8433" marB="0" anchor="ctr">
                    <a:lnL>
                      <a:noFill/>
                    </a:lnL>
                    <a:lnR>
                      <a:noFill/>
                    </a:lnR>
                    <a:lnT>
                      <a:noFill/>
                    </a:lnT>
                    <a:lnB>
                      <a:noFill/>
                    </a:lnB>
                    <a:noFill/>
                  </a:tcPr>
                </a:tc>
                <a:tc hMerge="1">
                  <a:txBody>
                    <a:bodyPr/>
                    <a:lstStyle/>
                    <a:p>
                      <a:endParaRPr lang="it-IT"/>
                    </a:p>
                  </a:txBody>
                  <a:tcPr/>
                </a:tc>
                <a:tc>
                  <a:txBody>
                    <a:bodyPr/>
                    <a:lstStyle/>
                    <a:p>
                      <a:pPr algn="l" fontAlgn="ctr"/>
                      <a:endParaRPr lang="it-IT" sz="900" b="1" i="0" u="none" strike="noStrike">
                        <a:solidFill>
                          <a:srgbClr val="000000"/>
                        </a:solidFill>
                        <a:effectLst/>
                        <a:latin typeface="Aptos" panose="020B0004020202020204" pitchFamily="34" charset="0"/>
                      </a:endParaRPr>
                    </a:p>
                  </a:txBody>
                  <a:tcPr marL="8433" marR="8433" marT="8433" marB="0" anchor="ctr">
                    <a:lnL>
                      <a:noFill/>
                    </a:lnL>
                    <a:lnR>
                      <a:noFill/>
                    </a:lnR>
                    <a:lnT>
                      <a:noFill/>
                    </a:lnT>
                    <a:lnB>
                      <a:noFill/>
                    </a:lnB>
                    <a:noFill/>
                  </a:tcPr>
                </a:tc>
                <a:tc>
                  <a:txBody>
                    <a:bodyPr/>
                    <a:lstStyle/>
                    <a:p>
                      <a:pPr algn="ctr" fontAlgn="ctr"/>
                      <a:r>
                        <a:rPr lang="it-IT" sz="900" b="1" i="0" u="none" strike="noStrike">
                          <a:solidFill>
                            <a:srgbClr val="000000"/>
                          </a:solidFill>
                          <a:effectLst/>
                          <a:latin typeface="Aptos" panose="020B0004020202020204" pitchFamily="34" charset="0"/>
                        </a:rPr>
                        <a:t>177</a:t>
                      </a: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       160.936.170,63 € </a:t>
                      </a:r>
                    </a:p>
                  </a:txBody>
                  <a:tcPr marL="8433" marR="8433" marT="8433" marB="0" anchor="ctr">
                    <a:lnL>
                      <a:noFill/>
                    </a:lnL>
                    <a:lnR>
                      <a:noFill/>
                    </a:lnR>
                    <a:lnT>
                      <a:noFill/>
                    </a:lnT>
                    <a:lnB>
                      <a:noFill/>
                    </a:lnB>
                    <a:noFill/>
                  </a:tcPr>
                </a:tc>
                <a:tc>
                  <a:txBody>
                    <a:bodyPr/>
                    <a:lstStyle/>
                    <a:p>
                      <a:pPr algn="l" fontAlgn="ctr"/>
                      <a:r>
                        <a:rPr lang="it-IT" sz="900" b="1" i="0" u="none" strike="noStrike">
                          <a:solidFill>
                            <a:srgbClr val="000000"/>
                          </a:solidFill>
                          <a:effectLst/>
                          <a:latin typeface="Aptos" panose="020B0004020202020204" pitchFamily="34" charset="0"/>
                        </a:rPr>
                        <a:t>       54.500.000,00 € </a:t>
                      </a:r>
                    </a:p>
                  </a:txBody>
                  <a:tcPr marL="8433" marR="8433" marT="8433" marB="0" anchor="ctr">
                    <a:lnL>
                      <a:noFill/>
                    </a:lnL>
                    <a:lnR>
                      <a:noFill/>
                    </a:lnR>
                    <a:lnT>
                      <a:noFill/>
                    </a:lnT>
                    <a:lnB>
                      <a:noFill/>
                    </a:lnB>
                    <a:noFill/>
                  </a:tcPr>
                </a:tc>
                <a:tc>
                  <a:txBody>
                    <a:bodyPr/>
                    <a:lstStyle/>
                    <a:p>
                      <a:pPr algn="ctr" fontAlgn="ctr"/>
                      <a:r>
                        <a:rPr lang="it-IT" sz="900" b="1" i="0" u="none" strike="noStrike" dirty="0">
                          <a:solidFill>
                            <a:srgbClr val="000000"/>
                          </a:solidFill>
                          <a:effectLst/>
                          <a:latin typeface="Aptos Narrow" panose="020B0004020202020204" pitchFamily="34" charset="0"/>
                        </a:rPr>
                        <a:t>100,0%</a:t>
                      </a:r>
                    </a:p>
                  </a:txBody>
                  <a:tcPr marL="8433" marR="8433" marT="8433" marB="0" anchor="ctr">
                    <a:lnL>
                      <a:noFill/>
                    </a:lnL>
                    <a:lnR>
                      <a:noFill/>
                    </a:lnR>
                    <a:lnT>
                      <a:noFill/>
                    </a:lnT>
                    <a:lnB>
                      <a:noFill/>
                    </a:lnB>
                    <a:noFill/>
                  </a:tcPr>
                </a:tc>
                <a:extLst>
                  <a:ext uri="{0D108BD9-81ED-4DB2-BD59-A6C34878D82A}">
                    <a16:rowId xmlns:a16="http://schemas.microsoft.com/office/drawing/2014/main" val="2730695451"/>
                  </a:ext>
                </a:extLst>
              </a:tr>
            </a:tbl>
          </a:graphicData>
        </a:graphic>
      </p:graphicFrame>
      <p:pic>
        <p:nvPicPr>
          <p:cNvPr id="9" name="Immagine 8">
            <a:extLst>
              <a:ext uri="{FF2B5EF4-FFF2-40B4-BE49-F238E27FC236}">
                <a16:creationId xmlns:a16="http://schemas.microsoft.com/office/drawing/2014/main" id="{7AF45D5B-0D99-A66A-A5EA-61E86A5F4FDD}"/>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0" name="Immagine 9">
            <a:extLst>
              <a:ext uri="{FF2B5EF4-FFF2-40B4-BE49-F238E27FC236}">
                <a16:creationId xmlns:a16="http://schemas.microsoft.com/office/drawing/2014/main" id="{A38527E1-71EF-C27F-355D-0AB949DE3446}"/>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1" name="Connettore diritto 10">
            <a:extLst>
              <a:ext uri="{FF2B5EF4-FFF2-40B4-BE49-F238E27FC236}">
                <a16:creationId xmlns:a16="http://schemas.microsoft.com/office/drawing/2014/main" id="{C3BCCAD0-D50A-29CD-80D9-8BFD67015A89}"/>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5" name="CasellaDiTesto 14">
            <a:extLst>
              <a:ext uri="{FF2B5EF4-FFF2-40B4-BE49-F238E27FC236}">
                <a16:creationId xmlns:a16="http://schemas.microsoft.com/office/drawing/2014/main" id="{E6DD74A0-7C35-815A-C373-9D7481333BD1}"/>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266693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testo 2">
            <a:extLst>
              <a:ext uri="{FF2B5EF4-FFF2-40B4-BE49-F238E27FC236}">
                <a16:creationId xmlns:a16="http://schemas.microsoft.com/office/drawing/2014/main" id="{56133CBD-08D8-EE3B-3FC4-A53B9B468A1F}"/>
              </a:ext>
            </a:extLst>
          </p:cNvPr>
          <p:cNvSpPr txBox="1">
            <a:spLocks/>
          </p:cNvSpPr>
          <p:nvPr/>
        </p:nvSpPr>
        <p:spPr>
          <a:xfrm>
            <a:off x="1588317" y="1284777"/>
            <a:ext cx="10978929" cy="47180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endParaRPr lang="it-IT" sz="1800" b="1" dirty="0"/>
          </a:p>
        </p:txBody>
      </p:sp>
      <p:sp>
        <p:nvSpPr>
          <p:cNvPr id="8" name="CasellaDiTesto 7">
            <a:extLst>
              <a:ext uri="{FF2B5EF4-FFF2-40B4-BE49-F238E27FC236}">
                <a16:creationId xmlns:a16="http://schemas.microsoft.com/office/drawing/2014/main" id="{C60202A5-76D4-70BD-B5ED-F12229998DB5}"/>
              </a:ext>
            </a:extLst>
          </p:cNvPr>
          <p:cNvSpPr txBox="1"/>
          <p:nvPr/>
        </p:nvSpPr>
        <p:spPr>
          <a:xfrm>
            <a:off x="1932443" y="1052505"/>
            <a:ext cx="8322740" cy="646331"/>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distribuzione territoriale progetti in corso di realizzazione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graphicFrame>
        <p:nvGraphicFramePr>
          <p:cNvPr id="4" name="Tabella 3">
            <a:extLst>
              <a:ext uri="{FF2B5EF4-FFF2-40B4-BE49-F238E27FC236}">
                <a16:creationId xmlns:a16="http://schemas.microsoft.com/office/drawing/2014/main" id="{57BD72F1-B519-2D37-AA20-DB813DB926DB}"/>
              </a:ext>
            </a:extLst>
          </p:cNvPr>
          <p:cNvGraphicFramePr>
            <a:graphicFrameLocks noGrp="1"/>
          </p:cNvGraphicFramePr>
          <p:nvPr>
            <p:extLst>
              <p:ext uri="{D42A27DB-BD31-4B8C-83A1-F6EECF244321}">
                <p14:modId xmlns:p14="http://schemas.microsoft.com/office/powerpoint/2010/main" val="1368862860"/>
              </p:ext>
            </p:extLst>
          </p:nvPr>
        </p:nvGraphicFramePr>
        <p:xfrm>
          <a:off x="2563680" y="2276872"/>
          <a:ext cx="7115176" cy="2782448"/>
        </p:xfrm>
        <a:graphic>
          <a:graphicData uri="http://schemas.openxmlformats.org/drawingml/2006/table">
            <a:tbl>
              <a:tblPr/>
              <a:tblGrid>
                <a:gridCol w="2093596">
                  <a:extLst>
                    <a:ext uri="{9D8B030D-6E8A-4147-A177-3AD203B41FA5}">
                      <a16:colId xmlns:a16="http://schemas.microsoft.com/office/drawing/2014/main" val="2254567439"/>
                    </a:ext>
                  </a:extLst>
                </a:gridCol>
                <a:gridCol w="990600">
                  <a:extLst>
                    <a:ext uri="{9D8B030D-6E8A-4147-A177-3AD203B41FA5}">
                      <a16:colId xmlns:a16="http://schemas.microsoft.com/office/drawing/2014/main" val="184094350"/>
                    </a:ext>
                  </a:extLst>
                </a:gridCol>
                <a:gridCol w="1478280">
                  <a:extLst>
                    <a:ext uri="{9D8B030D-6E8A-4147-A177-3AD203B41FA5}">
                      <a16:colId xmlns:a16="http://schemas.microsoft.com/office/drawing/2014/main" val="13326365"/>
                    </a:ext>
                  </a:extLst>
                </a:gridCol>
                <a:gridCol w="1478280">
                  <a:extLst>
                    <a:ext uri="{9D8B030D-6E8A-4147-A177-3AD203B41FA5}">
                      <a16:colId xmlns:a16="http://schemas.microsoft.com/office/drawing/2014/main" val="1551691212"/>
                    </a:ext>
                  </a:extLst>
                </a:gridCol>
                <a:gridCol w="1074420">
                  <a:extLst>
                    <a:ext uri="{9D8B030D-6E8A-4147-A177-3AD203B41FA5}">
                      <a16:colId xmlns:a16="http://schemas.microsoft.com/office/drawing/2014/main" val="871331547"/>
                    </a:ext>
                  </a:extLst>
                </a:gridCol>
              </a:tblGrid>
              <a:tr h="422016">
                <a:tc>
                  <a:txBody>
                    <a:bodyPr/>
                    <a:lstStyle/>
                    <a:p>
                      <a:pPr algn="l" fontAlgn="b"/>
                      <a:r>
                        <a:rPr lang="it-IT" sz="1400" b="1" i="0" u="none" strike="noStrike" dirty="0">
                          <a:solidFill>
                            <a:srgbClr val="FFFFFF"/>
                          </a:solidFill>
                          <a:effectLst/>
                          <a:latin typeface="Aptos" panose="020B0004020202020204" pitchFamily="34" charset="0"/>
                        </a:rPr>
                        <a:t>Provincia sede operativa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9965"/>
                    </a:solidFill>
                  </a:tcPr>
                </a:tc>
                <a:tc>
                  <a:txBody>
                    <a:bodyPr/>
                    <a:lstStyle/>
                    <a:p>
                      <a:pPr algn="ctr" fontAlgn="b"/>
                      <a:r>
                        <a:rPr lang="it-IT" sz="1400" b="1" i="0" u="none" strike="noStrike" dirty="0">
                          <a:solidFill>
                            <a:srgbClr val="FFFFFF"/>
                          </a:solidFill>
                          <a:effectLst/>
                          <a:latin typeface="Aptos" panose="020B0004020202020204" pitchFamily="34" charset="0"/>
                        </a:rPr>
                        <a:t>Domande</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9965"/>
                    </a:solidFill>
                  </a:tcPr>
                </a:tc>
                <a:tc>
                  <a:txBody>
                    <a:bodyPr/>
                    <a:lstStyle/>
                    <a:p>
                      <a:pPr algn="ctr" fontAlgn="b"/>
                      <a:r>
                        <a:rPr lang="it-IT" sz="1400" b="1" i="0" u="none" strike="noStrike" dirty="0">
                          <a:solidFill>
                            <a:srgbClr val="FFFFFF"/>
                          </a:solidFill>
                          <a:effectLst/>
                          <a:latin typeface="Aptos" panose="020B0004020202020204" pitchFamily="34" charset="0"/>
                        </a:rPr>
                        <a:t> Investimento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9965"/>
                    </a:solidFill>
                  </a:tcPr>
                </a:tc>
                <a:tc>
                  <a:txBody>
                    <a:bodyPr/>
                    <a:lstStyle/>
                    <a:p>
                      <a:pPr algn="ctr" fontAlgn="b"/>
                      <a:r>
                        <a:rPr lang="it-IT" sz="1400" b="1" i="0" u="none" strike="noStrike" dirty="0">
                          <a:solidFill>
                            <a:srgbClr val="FFFFFF"/>
                          </a:solidFill>
                          <a:effectLst/>
                          <a:latin typeface="Aptos" panose="020B0004020202020204" pitchFamily="34" charset="0"/>
                        </a:rPr>
                        <a:t> Contributo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9965"/>
                    </a:solidFill>
                  </a:tcPr>
                </a:tc>
                <a:tc>
                  <a:txBody>
                    <a:bodyPr/>
                    <a:lstStyle/>
                    <a:p>
                      <a:pPr algn="ctr" fontAlgn="b"/>
                      <a:r>
                        <a:rPr lang="it-IT" sz="1400" b="1" i="0" u="none" strike="noStrike" dirty="0">
                          <a:solidFill>
                            <a:srgbClr val="FFFFFF"/>
                          </a:solidFill>
                          <a:effectLst/>
                          <a:latin typeface="Aptos" panose="020B0004020202020204" pitchFamily="34" charset="0"/>
                        </a:rPr>
                        <a:t>Domande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19965"/>
                    </a:solidFill>
                  </a:tcPr>
                </a:tc>
                <a:extLst>
                  <a:ext uri="{0D108BD9-81ED-4DB2-BD59-A6C34878D82A}">
                    <a16:rowId xmlns:a16="http://schemas.microsoft.com/office/drawing/2014/main" val="1296806918"/>
                  </a:ext>
                </a:extLst>
              </a:tr>
              <a:tr h="167039">
                <a:tc>
                  <a:txBody>
                    <a:bodyPr/>
                    <a:lstStyle/>
                    <a:p>
                      <a:pPr algn="l" fontAlgn="b"/>
                      <a:r>
                        <a:rPr lang="it-IT" sz="1200" b="0" i="0" u="none" strike="noStrike" dirty="0">
                          <a:solidFill>
                            <a:srgbClr val="000000"/>
                          </a:solidFill>
                          <a:effectLst/>
                          <a:latin typeface="Aptos" panose="020B0004020202020204" pitchFamily="34" charset="0"/>
                        </a:rPr>
                        <a:t>Brescia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60</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56.452.951,22 €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17.694.173,88 €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33,9%</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1375152"/>
                  </a:ext>
                </a:extLst>
              </a:tr>
              <a:tr h="167039">
                <a:tc>
                  <a:txBody>
                    <a:bodyPr/>
                    <a:lstStyle/>
                    <a:p>
                      <a:pPr algn="l" fontAlgn="b"/>
                      <a:r>
                        <a:rPr lang="it-IT" sz="1200" b="0" i="0" u="none" strike="noStrike" dirty="0">
                          <a:solidFill>
                            <a:srgbClr val="000000"/>
                          </a:solidFill>
                          <a:effectLst/>
                          <a:latin typeface="Aptos" panose="020B0004020202020204" pitchFamily="34" charset="0"/>
                        </a:rPr>
                        <a:t>Sondrio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36</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37.853.351,61 €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12.640.308,25 €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20,3%</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22777082"/>
                  </a:ext>
                </a:extLst>
              </a:tr>
              <a:tr h="167039">
                <a:tc>
                  <a:txBody>
                    <a:bodyPr/>
                    <a:lstStyle/>
                    <a:p>
                      <a:pPr algn="l" fontAlgn="b"/>
                      <a:r>
                        <a:rPr lang="it-IT" sz="1200" b="0" i="0" u="none" strike="noStrike" dirty="0">
                          <a:solidFill>
                            <a:srgbClr val="000000"/>
                          </a:solidFill>
                          <a:effectLst/>
                          <a:latin typeface="Aptos" panose="020B0004020202020204" pitchFamily="34" charset="0"/>
                        </a:rPr>
                        <a:t>Bergamo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21</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13.206.859,82 €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5.969.312,92 €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11,9%</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5510606"/>
                  </a:ext>
                </a:extLst>
              </a:tr>
              <a:tr h="167039">
                <a:tc>
                  <a:txBody>
                    <a:bodyPr/>
                    <a:lstStyle/>
                    <a:p>
                      <a:pPr algn="l" fontAlgn="b"/>
                      <a:r>
                        <a:rPr lang="it-IT" sz="1200" b="0" i="0" u="none" strike="noStrike" dirty="0">
                          <a:solidFill>
                            <a:srgbClr val="000000"/>
                          </a:solidFill>
                          <a:effectLst/>
                          <a:latin typeface="Aptos" panose="020B0004020202020204" pitchFamily="34" charset="0"/>
                        </a:rPr>
                        <a:t>Como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14</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12.372.665,67 €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4.666.940,69 €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7,9%</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707064413"/>
                  </a:ext>
                </a:extLst>
              </a:tr>
              <a:tr h="137018">
                <a:tc>
                  <a:txBody>
                    <a:bodyPr/>
                    <a:lstStyle/>
                    <a:p>
                      <a:pPr algn="l" fontAlgn="b"/>
                      <a:r>
                        <a:rPr lang="it-IT" sz="1200" b="0" i="0" u="none" strike="noStrike" dirty="0">
                          <a:solidFill>
                            <a:srgbClr val="000000"/>
                          </a:solidFill>
                          <a:effectLst/>
                          <a:latin typeface="Aptos" panose="020B0004020202020204" pitchFamily="34" charset="0"/>
                        </a:rPr>
                        <a:t>Milano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10</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20.257.975,80 €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3.991.000,00 €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5,6%</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4583089"/>
                  </a:ext>
                </a:extLst>
              </a:tr>
              <a:tr h="167039">
                <a:tc>
                  <a:txBody>
                    <a:bodyPr/>
                    <a:lstStyle/>
                    <a:p>
                      <a:pPr algn="l" fontAlgn="b"/>
                      <a:r>
                        <a:rPr lang="it-IT" sz="1200" b="0" i="0" u="none" strike="noStrike" dirty="0">
                          <a:solidFill>
                            <a:srgbClr val="000000"/>
                          </a:solidFill>
                          <a:effectLst/>
                          <a:latin typeface="Aptos" panose="020B0004020202020204" pitchFamily="34" charset="0"/>
                        </a:rPr>
                        <a:t>Lecco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14</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7.406.629,87 €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3.490.494,37 €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7,9%</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958057129"/>
                  </a:ext>
                </a:extLst>
              </a:tr>
              <a:tr h="167039">
                <a:tc>
                  <a:txBody>
                    <a:bodyPr/>
                    <a:lstStyle/>
                    <a:p>
                      <a:pPr algn="l" fontAlgn="b"/>
                      <a:r>
                        <a:rPr lang="it-IT" sz="1200" b="0" i="0" u="none" strike="noStrike" dirty="0">
                          <a:solidFill>
                            <a:srgbClr val="000000"/>
                          </a:solidFill>
                          <a:effectLst/>
                          <a:latin typeface="Aptos" panose="020B0004020202020204" pitchFamily="34" charset="0"/>
                        </a:rPr>
                        <a:t>Pavia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7</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3.759.616,49 €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1.642.536,74 €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4,0%</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6778340"/>
                  </a:ext>
                </a:extLst>
              </a:tr>
              <a:tr h="167039">
                <a:tc>
                  <a:txBody>
                    <a:bodyPr/>
                    <a:lstStyle/>
                    <a:p>
                      <a:pPr algn="l" fontAlgn="b"/>
                      <a:r>
                        <a:rPr lang="it-IT" sz="1200" b="0" i="0" u="none" strike="noStrike" dirty="0">
                          <a:solidFill>
                            <a:srgbClr val="000000"/>
                          </a:solidFill>
                          <a:effectLst/>
                          <a:latin typeface="Aptos" panose="020B0004020202020204" pitchFamily="34" charset="0"/>
                        </a:rPr>
                        <a:t>Varese</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3</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3.231.078,85 €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1.300.000,00 €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1,7%</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52429228"/>
                  </a:ext>
                </a:extLst>
              </a:tr>
              <a:tr h="167039">
                <a:tc>
                  <a:txBody>
                    <a:bodyPr/>
                    <a:lstStyle/>
                    <a:p>
                      <a:pPr algn="l" fontAlgn="b"/>
                      <a:r>
                        <a:rPr lang="it-IT" sz="1200" b="0" i="0" u="none" strike="noStrike" dirty="0">
                          <a:solidFill>
                            <a:srgbClr val="000000"/>
                          </a:solidFill>
                          <a:effectLst/>
                          <a:latin typeface="Aptos" panose="020B0004020202020204" pitchFamily="34" charset="0"/>
                        </a:rPr>
                        <a:t>Monza e Brianza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3</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2.650.593,30 €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1.233.361,65 €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1,7%</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4816300"/>
                  </a:ext>
                </a:extLst>
              </a:tr>
              <a:tr h="167039">
                <a:tc>
                  <a:txBody>
                    <a:bodyPr/>
                    <a:lstStyle/>
                    <a:p>
                      <a:pPr algn="l" fontAlgn="b"/>
                      <a:r>
                        <a:rPr lang="it-IT" sz="1200" b="0" i="0" u="none" strike="noStrike" dirty="0">
                          <a:solidFill>
                            <a:srgbClr val="000000"/>
                          </a:solidFill>
                          <a:effectLst/>
                          <a:latin typeface="Aptos" panose="020B0004020202020204" pitchFamily="34" charset="0"/>
                        </a:rPr>
                        <a:t>Mantova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5</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2.136.345,00 €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1.068.172,50 €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it-IT" sz="1200" b="0" i="0" u="none" strike="noStrike" dirty="0">
                          <a:solidFill>
                            <a:srgbClr val="000000"/>
                          </a:solidFill>
                          <a:effectLst/>
                          <a:latin typeface="Aptos" panose="020B0004020202020204" pitchFamily="34" charset="0"/>
                        </a:rPr>
                        <a:t>2,8%</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96513128"/>
                  </a:ext>
                </a:extLst>
              </a:tr>
              <a:tr h="167039">
                <a:tc>
                  <a:txBody>
                    <a:bodyPr/>
                    <a:lstStyle/>
                    <a:p>
                      <a:pPr algn="l" fontAlgn="b"/>
                      <a:r>
                        <a:rPr lang="it-IT" sz="1200" b="0" i="0" u="none" strike="noStrike" dirty="0">
                          <a:solidFill>
                            <a:srgbClr val="000000"/>
                          </a:solidFill>
                          <a:effectLst/>
                          <a:latin typeface="Aptos" panose="020B0004020202020204" pitchFamily="34" charset="0"/>
                        </a:rPr>
                        <a:t>Cremona</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4</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1.608.103,00 €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803.699,00 €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0" i="0" u="none" strike="noStrike" dirty="0">
                          <a:solidFill>
                            <a:srgbClr val="000000"/>
                          </a:solidFill>
                          <a:effectLst/>
                          <a:latin typeface="Aptos" panose="020B0004020202020204" pitchFamily="34" charset="0"/>
                        </a:rPr>
                        <a:t>2,3%</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3819501"/>
                  </a:ext>
                </a:extLst>
              </a:tr>
              <a:tr h="277945">
                <a:tc>
                  <a:txBody>
                    <a:bodyPr/>
                    <a:lstStyle/>
                    <a:p>
                      <a:pPr algn="l" fontAlgn="b"/>
                      <a:r>
                        <a:rPr lang="it-IT" sz="1200" b="1" i="0" u="none" strike="noStrike" dirty="0">
                          <a:solidFill>
                            <a:srgbClr val="000000"/>
                          </a:solidFill>
                          <a:effectLst/>
                          <a:latin typeface="Aptos" panose="020B0004020202020204" pitchFamily="34" charset="0"/>
                        </a:rPr>
                        <a:t>Totale complessivo</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177</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160.936.170,63 €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54.500.000,00 € </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it-IT" sz="1200" b="1" i="0" u="none" strike="noStrike" dirty="0">
                          <a:solidFill>
                            <a:srgbClr val="000000"/>
                          </a:solidFill>
                          <a:effectLst/>
                          <a:latin typeface="Aptos" panose="020B0004020202020204" pitchFamily="34" charset="0"/>
                        </a:rPr>
                        <a:t>100%</a:t>
                      </a:r>
                    </a:p>
                  </a:txBody>
                  <a:tcPr marL="6437" marR="6437" marT="643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1107054"/>
                  </a:ext>
                </a:extLst>
              </a:tr>
            </a:tbl>
          </a:graphicData>
        </a:graphic>
      </p:graphicFrame>
      <p:pic>
        <p:nvPicPr>
          <p:cNvPr id="9" name="Immagine 8">
            <a:extLst>
              <a:ext uri="{FF2B5EF4-FFF2-40B4-BE49-F238E27FC236}">
                <a16:creationId xmlns:a16="http://schemas.microsoft.com/office/drawing/2014/main" id="{E07C3CB5-FF67-9279-DDCA-5FE105B1EBA9}"/>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10" name="Immagine 9">
            <a:extLst>
              <a:ext uri="{FF2B5EF4-FFF2-40B4-BE49-F238E27FC236}">
                <a16:creationId xmlns:a16="http://schemas.microsoft.com/office/drawing/2014/main" id="{B466CB67-5574-29AD-8D09-D4AA073F29FA}"/>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11" name="Connettore diritto 10">
            <a:extLst>
              <a:ext uri="{FF2B5EF4-FFF2-40B4-BE49-F238E27FC236}">
                <a16:creationId xmlns:a16="http://schemas.microsoft.com/office/drawing/2014/main" id="{82BFBBE4-F4CB-2A0E-072F-0256D8A52510}"/>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2" name="CasellaDiTesto 11">
            <a:extLst>
              <a:ext uri="{FF2B5EF4-FFF2-40B4-BE49-F238E27FC236}">
                <a16:creationId xmlns:a16="http://schemas.microsoft.com/office/drawing/2014/main" id="{FD5870A2-F685-41D2-50D0-FFF34E6485E6}"/>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431497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4F07C-181C-DC74-E61F-F83AE3F447D0}"/>
            </a:ext>
          </a:extLst>
        </p:cNvPr>
        <p:cNvGrpSpPr/>
        <p:nvPr/>
      </p:nvGrpSpPr>
      <p:grpSpPr>
        <a:xfrm>
          <a:off x="0" y="0"/>
          <a:ext cx="0" cy="0"/>
          <a:chOff x="0" y="0"/>
          <a:chExt cx="0" cy="0"/>
        </a:xfrm>
      </p:grpSpPr>
      <p:sp>
        <p:nvSpPr>
          <p:cNvPr id="8" name="CasellaDiTesto 7">
            <a:extLst>
              <a:ext uri="{FF2B5EF4-FFF2-40B4-BE49-F238E27FC236}">
                <a16:creationId xmlns:a16="http://schemas.microsoft.com/office/drawing/2014/main" id="{2E1C3D3E-A376-4454-8EE9-273A1F6C2200}"/>
              </a:ext>
            </a:extLst>
          </p:cNvPr>
          <p:cNvSpPr txBox="1"/>
          <p:nvPr/>
        </p:nvSpPr>
        <p:spPr>
          <a:xfrm>
            <a:off x="1524001" y="1052504"/>
            <a:ext cx="9143999" cy="369332"/>
          </a:xfrm>
          <a:prstGeom prst="rect">
            <a:avLst/>
          </a:prstGeom>
          <a:noFill/>
        </p:spPr>
        <p:txBody>
          <a:bodyPr wrap="square">
            <a:spAutoFit/>
          </a:bodyPr>
          <a:lstStyle/>
          <a:p>
            <a:pPr algn="ctr"/>
            <a:r>
              <a:rPr lang="it-IT" b="1" dirty="0">
                <a:solidFill>
                  <a:srgbClr val="219965"/>
                </a:solidFill>
                <a:latin typeface="Aptos" panose="020B0004020202020204" pitchFamily="34" charset="0"/>
                <a:ea typeface="Times New Roman" panose="02020603050405020304" pitchFamily="18" charset="0"/>
                <a:cs typeface="Aptos" panose="020B0004020202020204" pitchFamily="34" charset="0"/>
              </a:rPr>
              <a:t>Stato di avanzamento – tipologia per territorio dei progetti in corso di realizzazione</a:t>
            </a:r>
            <a:endParaRPr lang="it-IT" dirty="0">
              <a:solidFill>
                <a:srgbClr val="219965"/>
              </a:solidFill>
              <a:latin typeface="Aptos" panose="020B0004020202020204" pitchFamily="34" charset="0"/>
              <a:ea typeface="Aptos" panose="020B0004020202020204" pitchFamily="34" charset="0"/>
              <a:cs typeface="Aptos" panose="020B0004020202020204" pitchFamily="34" charset="0"/>
            </a:endParaRPr>
          </a:p>
        </p:txBody>
      </p:sp>
      <p:graphicFrame>
        <p:nvGraphicFramePr>
          <p:cNvPr id="14" name="Tabella 13">
            <a:extLst>
              <a:ext uri="{FF2B5EF4-FFF2-40B4-BE49-F238E27FC236}">
                <a16:creationId xmlns:a16="http://schemas.microsoft.com/office/drawing/2014/main" id="{0AA52C43-56AD-D33B-D9AD-2580EB1F261A}"/>
              </a:ext>
            </a:extLst>
          </p:cNvPr>
          <p:cNvGraphicFramePr>
            <a:graphicFrameLocks noGrp="1"/>
          </p:cNvGraphicFramePr>
          <p:nvPr>
            <p:extLst>
              <p:ext uri="{D42A27DB-BD31-4B8C-83A1-F6EECF244321}">
                <p14:modId xmlns:p14="http://schemas.microsoft.com/office/powerpoint/2010/main" val="3009068666"/>
              </p:ext>
            </p:extLst>
          </p:nvPr>
        </p:nvGraphicFramePr>
        <p:xfrm>
          <a:off x="1934200" y="1556792"/>
          <a:ext cx="8320981" cy="4351744"/>
        </p:xfrm>
        <a:graphic>
          <a:graphicData uri="http://schemas.openxmlformats.org/drawingml/2006/table">
            <a:tbl>
              <a:tblPr/>
              <a:tblGrid>
                <a:gridCol w="1090183">
                  <a:extLst>
                    <a:ext uri="{9D8B030D-6E8A-4147-A177-3AD203B41FA5}">
                      <a16:colId xmlns:a16="http://schemas.microsoft.com/office/drawing/2014/main" val="3671480230"/>
                    </a:ext>
                  </a:extLst>
                </a:gridCol>
                <a:gridCol w="1301544">
                  <a:extLst>
                    <a:ext uri="{9D8B030D-6E8A-4147-A177-3AD203B41FA5}">
                      <a16:colId xmlns:a16="http://schemas.microsoft.com/office/drawing/2014/main" val="937670256"/>
                    </a:ext>
                  </a:extLst>
                </a:gridCol>
                <a:gridCol w="934441">
                  <a:extLst>
                    <a:ext uri="{9D8B030D-6E8A-4147-A177-3AD203B41FA5}">
                      <a16:colId xmlns:a16="http://schemas.microsoft.com/office/drawing/2014/main" val="404789727"/>
                    </a:ext>
                  </a:extLst>
                </a:gridCol>
                <a:gridCol w="556215">
                  <a:extLst>
                    <a:ext uri="{9D8B030D-6E8A-4147-A177-3AD203B41FA5}">
                      <a16:colId xmlns:a16="http://schemas.microsoft.com/office/drawing/2014/main" val="2519870441"/>
                    </a:ext>
                  </a:extLst>
                </a:gridCol>
                <a:gridCol w="556215">
                  <a:extLst>
                    <a:ext uri="{9D8B030D-6E8A-4147-A177-3AD203B41FA5}">
                      <a16:colId xmlns:a16="http://schemas.microsoft.com/office/drawing/2014/main" val="121259416"/>
                    </a:ext>
                  </a:extLst>
                </a:gridCol>
                <a:gridCol w="1090183">
                  <a:extLst>
                    <a:ext uri="{9D8B030D-6E8A-4147-A177-3AD203B41FA5}">
                      <a16:colId xmlns:a16="http://schemas.microsoft.com/office/drawing/2014/main" val="2776952579"/>
                    </a:ext>
                  </a:extLst>
                </a:gridCol>
                <a:gridCol w="1301544">
                  <a:extLst>
                    <a:ext uri="{9D8B030D-6E8A-4147-A177-3AD203B41FA5}">
                      <a16:colId xmlns:a16="http://schemas.microsoft.com/office/drawing/2014/main" val="4239796785"/>
                    </a:ext>
                  </a:extLst>
                </a:gridCol>
                <a:gridCol w="934441">
                  <a:extLst>
                    <a:ext uri="{9D8B030D-6E8A-4147-A177-3AD203B41FA5}">
                      <a16:colId xmlns:a16="http://schemas.microsoft.com/office/drawing/2014/main" val="479464942"/>
                    </a:ext>
                  </a:extLst>
                </a:gridCol>
                <a:gridCol w="556215">
                  <a:extLst>
                    <a:ext uri="{9D8B030D-6E8A-4147-A177-3AD203B41FA5}">
                      <a16:colId xmlns:a16="http://schemas.microsoft.com/office/drawing/2014/main" val="3243725465"/>
                    </a:ext>
                  </a:extLst>
                </a:gridCol>
              </a:tblGrid>
              <a:tr h="281741">
                <a:tc>
                  <a:txBody>
                    <a:bodyPr/>
                    <a:lstStyle/>
                    <a:p>
                      <a:pPr algn="l" fontAlgn="ctr"/>
                      <a:r>
                        <a:rPr lang="it-IT" sz="900" b="1" i="0" u="none" strike="noStrike" dirty="0">
                          <a:solidFill>
                            <a:srgbClr val="FFFFFF"/>
                          </a:solidFill>
                          <a:effectLst/>
                          <a:latin typeface="Aptos" panose="020B0004020202020204" pitchFamily="34" charset="0"/>
                        </a:rPr>
                        <a:t>Provincia sede operativa</a:t>
                      </a:r>
                    </a:p>
                  </a:txBody>
                  <a:tcPr marL="7826" marR="7826" marT="7826" marB="0" anchor="ctr">
                    <a:lnL>
                      <a:noFill/>
                    </a:lnL>
                    <a:lnR>
                      <a:noFill/>
                    </a:lnR>
                    <a:lnT>
                      <a:noFill/>
                    </a:lnT>
                    <a:lnB w="6350" cap="flat" cmpd="sng" algn="ctr">
                      <a:solidFill>
                        <a:srgbClr val="000000"/>
                      </a:solidFill>
                      <a:prstDash val="solid"/>
                      <a:round/>
                      <a:headEnd type="none" w="med" len="med"/>
                      <a:tailEnd type="none" w="med" len="med"/>
                    </a:lnB>
                    <a:solidFill>
                      <a:srgbClr val="3C7D22"/>
                    </a:solidFill>
                  </a:tcPr>
                </a:tc>
                <a:tc>
                  <a:txBody>
                    <a:bodyPr/>
                    <a:lstStyle/>
                    <a:p>
                      <a:pPr algn="ctr" fontAlgn="ctr"/>
                      <a:r>
                        <a:rPr lang="it-IT" sz="900" b="1" i="0" u="none" strike="noStrike">
                          <a:solidFill>
                            <a:srgbClr val="FFFFFF"/>
                          </a:solidFill>
                          <a:effectLst/>
                          <a:latin typeface="Aptos" panose="020B0004020202020204" pitchFamily="34" charset="0"/>
                        </a:rPr>
                        <a:t>Intervento</a:t>
                      </a:r>
                    </a:p>
                  </a:txBody>
                  <a:tcPr marL="7826" marR="7826" marT="7826" marB="0" anchor="ctr">
                    <a:lnL>
                      <a:noFill/>
                    </a:lnL>
                    <a:lnR>
                      <a:noFill/>
                    </a:lnR>
                    <a:lnT>
                      <a:noFill/>
                    </a:lnT>
                    <a:lnB>
                      <a:noFill/>
                    </a:lnB>
                    <a:solidFill>
                      <a:srgbClr val="3C7D22"/>
                    </a:solidFill>
                  </a:tcPr>
                </a:tc>
                <a:tc>
                  <a:txBody>
                    <a:bodyPr/>
                    <a:lstStyle/>
                    <a:p>
                      <a:pPr algn="ctr" fontAlgn="ctr"/>
                      <a:r>
                        <a:rPr lang="it-IT" sz="900" b="1" i="0" u="none" strike="noStrike">
                          <a:solidFill>
                            <a:srgbClr val="FFFFFF"/>
                          </a:solidFill>
                          <a:effectLst/>
                          <a:latin typeface="Aptos" panose="020B0004020202020204" pitchFamily="34" charset="0"/>
                        </a:rPr>
                        <a:t>Tipo struttura</a:t>
                      </a:r>
                    </a:p>
                  </a:txBody>
                  <a:tcPr marL="7826" marR="7826" marT="7826" marB="0" anchor="ctr">
                    <a:lnL>
                      <a:noFill/>
                    </a:lnL>
                    <a:lnR>
                      <a:noFill/>
                    </a:lnR>
                    <a:lnT>
                      <a:noFill/>
                    </a:lnT>
                    <a:lnB>
                      <a:noFill/>
                    </a:lnB>
                    <a:solidFill>
                      <a:srgbClr val="3C7D22"/>
                    </a:solidFill>
                  </a:tcPr>
                </a:tc>
                <a:tc>
                  <a:txBody>
                    <a:bodyPr/>
                    <a:lstStyle/>
                    <a:p>
                      <a:pPr algn="ctr" fontAlgn="ctr"/>
                      <a:r>
                        <a:rPr lang="it-IT" sz="900" b="1" i="0" u="none" strike="noStrike">
                          <a:solidFill>
                            <a:srgbClr val="FFFFFF"/>
                          </a:solidFill>
                          <a:effectLst/>
                          <a:latin typeface="Aptos" panose="020B0004020202020204" pitchFamily="34" charset="0"/>
                        </a:rPr>
                        <a:t>Domande %</a:t>
                      </a:r>
                    </a:p>
                  </a:txBody>
                  <a:tcPr marL="7826" marR="7826" marT="7826" marB="0" anchor="ctr">
                    <a:lnL>
                      <a:noFill/>
                    </a:lnL>
                    <a:lnR>
                      <a:noFill/>
                    </a:lnR>
                    <a:lnT>
                      <a:noFill/>
                    </a:lnT>
                    <a:lnB>
                      <a:noFill/>
                    </a:lnB>
                    <a:solidFill>
                      <a:srgbClr val="3C7D22"/>
                    </a:solidFill>
                  </a:tcPr>
                </a:tc>
                <a:tc>
                  <a:txBody>
                    <a:bodyPr/>
                    <a:lstStyle/>
                    <a:p>
                      <a:pPr algn="ctr" fontAlgn="ctr"/>
                      <a:endParaRPr lang="it-IT" sz="900" b="1" i="0" u="none" strike="noStrike">
                        <a:solidFill>
                          <a:srgbClr val="FFFFFF"/>
                        </a:solidFill>
                        <a:effectLst/>
                        <a:latin typeface="Aptos" panose="020B0004020202020204" pitchFamily="34" charset="0"/>
                      </a:endParaRPr>
                    </a:p>
                  </a:txBody>
                  <a:tcPr marL="7826" marR="7826" marT="7826" marB="0" anchor="ctr">
                    <a:lnL>
                      <a:noFill/>
                    </a:lnL>
                    <a:lnR>
                      <a:noFill/>
                    </a:lnR>
                    <a:lnT>
                      <a:noFill/>
                    </a:lnT>
                    <a:lnB>
                      <a:noFill/>
                    </a:lnB>
                    <a:noFill/>
                  </a:tcPr>
                </a:tc>
                <a:tc>
                  <a:txBody>
                    <a:bodyPr/>
                    <a:lstStyle/>
                    <a:p>
                      <a:pPr algn="l" fontAlgn="ctr"/>
                      <a:r>
                        <a:rPr lang="it-IT" sz="900" b="1" i="0" u="none" strike="noStrike">
                          <a:solidFill>
                            <a:srgbClr val="FFFFFF"/>
                          </a:solidFill>
                          <a:effectLst/>
                          <a:latin typeface="Aptos" panose="020B0004020202020204" pitchFamily="34" charset="0"/>
                        </a:rPr>
                        <a:t>Provincia sede operativa</a:t>
                      </a:r>
                    </a:p>
                  </a:txBody>
                  <a:tcPr marL="7826" marR="7826" marT="7826" marB="0" anchor="ctr">
                    <a:lnL>
                      <a:noFill/>
                    </a:lnL>
                    <a:lnR>
                      <a:noFill/>
                    </a:lnR>
                    <a:lnT>
                      <a:noFill/>
                    </a:lnT>
                    <a:lnB w="6350" cap="flat" cmpd="sng" algn="ctr">
                      <a:solidFill>
                        <a:srgbClr val="000000"/>
                      </a:solidFill>
                      <a:prstDash val="solid"/>
                      <a:round/>
                      <a:headEnd type="none" w="med" len="med"/>
                      <a:tailEnd type="none" w="med" len="med"/>
                    </a:lnB>
                    <a:solidFill>
                      <a:srgbClr val="3C7D22"/>
                    </a:solidFill>
                  </a:tcPr>
                </a:tc>
                <a:tc>
                  <a:txBody>
                    <a:bodyPr/>
                    <a:lstStyle/>
                    <a:p>
                      <a:pPr algn="ctr" fontAlgn="ctr"/>
                      <a:r>
                        <a:rPr lang="it-IT" sz="900" b="1" i="0" u="none" strike="noStrike" dirty="0">
                          <a:solidFill>
                            <a:srgbClr val="FFFFFF"/>
                          </a:solidFill>
                          <a:effectLst/>
                          <a:latin typeface="Aptos" panose="020B0004020202020204" pitchFamily="34" charset="0"/>
                        </a:rPr>
                        <a:t>Intervento</a:t>
                      </a:r>
                    </a:p>
                  </a:txBody>
                  <a:tcPr marL="7826" marR="7826" marT="7826" marB="0" anchor="ctr">
                    <a:lnL>
                      <a:noFill/>
                    </a:lnL>
                    <a:lnR>
                      <a:noFill/>
                    </a:lnR>
                    <a:lnT>
                      <a:noFill/>
                    </a:lnT>
                    <a:lnB>
                      <a:noFill/>
                    </a:lnB>
                    <a:solidFill>
                      <a:srgbClr val="3C7D22"/>
                    </a:solidFill>
                  </a:tcPr>
                </a:tc>
                <a:tc>
                  <a:txBody>
                    <a:bodyPr/>
                    <a:lstStyle/>
                    <a:p>
                      <a:pPr algn="ctr" fontAlgn="ctr"/>
                      <a:r>
                        <a:rPr lang="it-IT" sz="900" b="1" i="0" u="none" strike="noStrike">
                          <a:solidFill>
                            <a:srgbClr val="FFFFFF"/>
                          </a:solidFill>
                          <a:effectLst/>
                          <a:latin typeface="Aptos" panose="020B0004020202020204" pitchFamily="34" charset="0"/>
                        </a:rPr>
                        <a:t>Tipo struttura</a:t>
                      </a:r>
                    </a:p>
                  </a:txBody>
                  <a:tcPr marL="7826" marR="7826" marT="7826" marB="0" anchor="ctr">
                    <a:lnL>
                      <a:noFill/>
                    </a:lnL>
                    <a:lnR>
                      <a:noFill/>
                    </a:lnR>
                    <a:lnT>
                      <a:noFill/>
                    </a:lnT>
                    <a:lnB>
                      <a:noFill/>
                    </a:lnB>
                    <a:solidFill>
                      <a:srgbClr val="3C7D22"/>
                    </a:solidFill>
                  </a:tcPr>
                </a:tc>
                <a:tc>
                  <a:txBody>
                    <a:bodyPr/>
                    <a:lstStyle/>
                    <a:p>
                      <a:pPr algn="ctr" fontAlgn="ctr"/>
                      <a:r>
                        <a:rPr lang="it-IT" sz="900" b="1" i="0" u="none" strike="noStrike">
                          <a:solidFill>
                            <a:srgbClr val="FFFFFF"/>
                          </a:solidFill>
                          <a:effectLst/>
                          <a:latin typeface="Aptos" panose="020B0004020202020204" pitchFamily="34" charset="0"/>
                        </a:rPr>
                        <a:t>Domande %</a:t>
                      </a:r>
                    </a:p>
                  </a:txBody>
                  <a:tcPr marL="7826" marR="7826" marT="7826" marB="0" anchor="ctr">
                    <a:lnL>
                      <a:noFill/>
                    </a:lnL>
                    <a:lnR>
                      <a:noFill/>
                    </a:lnR>
                    <a:lnT>
                      <a:noFill/>
                    </a:lnT>
                    <a:lnB>
                      <a:noFill/>
                    </a:lnB>
                    <a:solidFill>
                      <a:srgbClr val="3C7D22"/>
                    </a:solidFill>
                  </a:tcPr>
                </a:tc>
                <a:extLst>
                  <a:ext uri="{0D108BD9-81ED-4DB2-BD59-A6C34878D82A}">
                    <a16:rowId xmlns:a16="http://schemas.microsoft.com/office/drawing/2014/main" val="2225927271"/>
                  </a:ext>
                </a:extLst>
              </a:tr>
              <a:tr h="156523">
                <a:tc rowSpan="5">
                  <a:txBody>
                    <a:bodyPr/>
                    <a:lstStyle/>
                    <a:p>
                      <a:pPr algn="ctr" fontAlgn="ctr"/>
                      <a:r>
                        <a:rPr lang="it-IT" sz="900" b="1" i="0" u="none" strike="noStrike" dirty="0">
                          <a:solidFill>
                            <a:srgbClr val="000000"/>
                          </a:solidFill>
                          <a:effectLst/>
                          <a:latin typeface="Aptos" panose="020B0004020202020204" pitchFamily="34" charset="0"/>
                        </a:rPr>
                        <a:t>Brescia</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5,1%</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5">
                  <a:txBody>
                    <a:bodyPr/>
                    <a:lstStyle/>
                    <a:p>
                      <a:pPr algn="ctr" fontAlgn="ctr"/>
                      <a:r>
                        <a:rPr lang="it-IT" sz="900" b="1" i="0" u="none" strike="noStrike" dirty="0">
                          <a:solidFill>
                            <a:srgbClr val="000000"/>
                          </a:solidFill>
                          <a:effectLst/>
                          <a:latin typeface="Aptos" panose="020B0004020202020204" pitchFamily="34" charset="0"/>
                        </a:rPr>
                        <a:t>Milano</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1166987"/>
                  </a:ext>
                </a:extLst>
              </a:tr>
              <a:tr h="156523">
                <a:tc vMerge="1">
                  <a:txBody>
                    <a:bodyPr/>
                    <a:lstStyle/>
                    <a:p>
                      <a:endParaRPr lang="it-IT"/>
                    </a:p>
                  </a:txBody>
                  <a:tcPr/>
                </a:tc>
                <a:tc>
                  <a:txBody>
                    <a:bodyPr/>
                    <a:lstStyle/>
                    <a:p>
                      <a:pPr algn="l" fontAlgn="b"/>
                      <a:r>
                        <a:rPr lang="it-IT" sz="900" b="0" i="0" u="none" strike="noStrike" dirty="0">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10,7%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0394216"/>
                  </a:ext>
                </a:extLst>
              </a:tr>
              <a:tr h="156523">
                <a:tc vMerge="1">
                  <a:txBody>
                    <a:bodyPr/>
                    <a:lstStyle/>
                    <a:p>
                      <a:endParaRPr lang="it-IT"/>
                    </a:p>
                  </a:txBody>
                  <a:tcPr/>
                </a:tc>
                <a:tc>
                  <a:txBody>
                    <a:bodyPr/>
                    <a:lstStyle/>
                    <a:p>
                      <a:pPr algn="l" fontAlgn="b"/>
                      <a:r>
                        <a:rPr lang="it-IT" sz="900" b="0" i="0" u="none" strike="noStrike" dirty="0">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11,3%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2,8%</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1153127"/>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6,8%</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8805336"/>
                  </a:ext>
                </a:extLst>
              </a:tr>
              <a:tr h="156523">
                <a:tc vMerge="1">
                  <a:txBody>
                    <a:bodyPr/>
                    <a:lstStyle/>
                    <a:p>
                      <a:endParaRPr lang="it-IT"/>
                    </a:p>
                  </a:txBody>
                  <a:tcPr/>
                </a:tc>
                <a:tc>
                  <a:txBody>
                    <a:bodyPr/>
                    <a:lstStyle/>
                    <a:p>
                      <a:pPr algn="l" fontAlgn="b"/>
                      <a:r>
                        <a:rPr lang="it-IT" sz="900" b="1" i="0" u="none" strike="noStrike" dirty="0">
                          <a:solidFill>
                            <a:srgbClr val="000000"/>
                          </a:solidFill>
                          <a:effectLst/>
                          <a:latin typeface="Aptos" panose="020B0004020202020204" pitchFamily="34" charset="0"/>
                        </a:rPr>
                        <a:t>Totale BS</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33,9%</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endParaRPr lang="it-IT" sz="900" b="1"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MI</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5,6%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3038049916"/>
                  </a:ext>
                </a:extLst>
              </a:tr>
              <a:tr h="156523">
                <a:tc rowSpan="5">
                  <a:txBody>
                    <a:bodyPr/>
                    <a:lstStyle/>
                    <a:p>
                      <a:pPr algn="ctr" fontAlgn="ctr"/>
                      <a:r>
                        <a:rPr lang="it-IT" sz="900" b="1" i="0" u="none" strike="noStrike" dirty="0">
                          <a:solidFill>
                            <a:srgbClr val="000000"/>
                          </a:solidFill>
                          <a:effectLst/>
                          <a:latin typeface="Aptos" panose="020B0004020202020204" pitchFamily="34" charset="0"/>
                        </a:rPr>
                        <a:t>Sondrio</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5">
                  <a:txBody>
                    <a:bodyPr/>
                    <a:lstStyle/>
                    <a:p>
                      <a:pPr algn="ctr" fontAlgn="ctr"/>
                      <a:r>
                        <a:rPr lang="it-IT" sz="900" b="1" i="0" u="none" strike="noStrike" dirty="0">
                          <a:solidFill>
                            <a:srgbClr val="000000"/>
                          </a:solidFill>
                          <a:effectLst/>
                          <a:latin typeface="Aptos" panose="020B0004020202020204" pitchFamily="34" charset="0"/>
                        </a:rPr>
                        <a:t>Pavia</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1,1%</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2060226"/>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4,5%</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dirty="0">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8550109"/>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10,2%</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2429718"/>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4,0%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6413661"/>
                  </a:ext>
                </a:extLst>
              </a:tr>
              <a:tr h="156523">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SO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20,3%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endParaRPr lang="it-IT" sz="900" b="1" i="0" u="none" strike="noStrike" dirty="0">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PV</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4,0%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3566531613"/>
                  </a:ext>
                </a:extLst>
              </a:tr>
              <a:tr h="156523">
                <a:tc rowSpan="5">
                  <a:txBody>
                    <a:bodyPr/>
                    <a:lstStyle/>
                    <a:p>
                      <a:pPr algn="ctr" fontAlgn="ctr"/>
                      <a:r>
                        <a:rPr lang="it-IT" sz="900" b="1" i="0" u="none" strike="noStrike" dirty="0">
                          <a:solidFill>
                            <a:srgbClr val="000000"/>
                          </a:solidFill>
                          <a:effectLst/>
                          <a:latin typeface="Aptos" panose="020B0004020202020204" pitchFamily="34" charset="0"/>
                        </a:rPr>
                        <a:t>Bergamo</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3">
                  <a:txBody>
                    <a:bodyPr/>
                    <a:lstStyle/>
                    <a:p>
                      <a:pPr algn="ctr" fontAlgn="ctr"/>
                      <a:r>
                        <a:rPr lang="it-IT" sz="900" b="1" i="0" u="none" strike="noStrike" dirty="0">
                          <a:solidFill>
                            <a:srgbClr val="000000"/>
                          </a:solidFill>
                          <a:effectLst/>
                          <a:latin typeface="Aptos" panose="020B0004020202020204" pitchFamily="34" charset="0"/>
                        </a:rPr>
                        <a:t>Mantova</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0641555"/>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5,1%</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dirty="0">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9257401"/>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5,6%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MN</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2,8%</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3315124678"/>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3">
                  <a:txBody>
                    <a:bodyPr/>
                    <a:lstStyle/>
                    <a:p>
                      <a:pPr algn="ctr" fontAlgn="ctr"/>
                      <a:r>
                        <a:rPr lang="it-IT" sz="900" b="1" i="0" u="none" strike="noStrike">
                          <a:solidFill>
                            <a:srgbClr val="000000"/>
                          </a:solidFill>
                          <a:effectLst/>
                          <a:latin typeface="Aptos" panose="020B0004020202020204" pitchFamily="34" charset="0"/>
                        </a:rPr>
                        <a:t>Cremona</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dirty="0">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0933633"/>
                  </a:ext>
                </a:extLst>
              </a:tr>
              <a:tr h="156523">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BG</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11,9%</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endParaRPr lang="it-IT" sz="900" b="1"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12420091"/>
                  </a:ext>
                </a:extLst>
              </a:tr>
              <a:tr h="156523">
                <a:tc rowSpan="5">
                  <a:txBody>
                    <a:bodyPr/>
                    <a:lstStyle/>
                    <a:p>
                      <a:pPr algn="ctr" fontAlgn="ctr"/>
                      <a:r>
                        <a:rPr lang="it-IT" sz="900" b="1" i="0" u="none" strike="noStrike" dirty="0">
                          <a:solidFill>
                            <a:srgbClr val="000000"/>
                          </a:solidFill>
                          <a:effectLst/>
                          <a:latin typeface="Aptos" panose="020B0004020202020204" pitchFamily="34" charset="0"/>
                        </a:rPr>
                        <a:t>Como</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dirty="0">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dirty="0">
                          <a:solidFill>
                            <a:srgbClr val="000000"/>
                          </a:solidFill>
                          <a:effectLst/>
                          <a:latin typeface="Aptos" panose="020B0004020202020204" pitchFamily="34" charset="0"/>
                        </a:rPr>
                        <a:t>Totale CR</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3680288125"/>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3,4%</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5">
                  <a:txBody>
                    <a:bodyPr/>
                    <a:lstStyle/>
                    <a:p>
                      <a:pPr algn="ctr" fontAlgn="ctr"/>
                      <a:r>
                        <a:rPr lang="it-IT" sz="900" b="1" i="0" u="none" strike="noStrike" dirty="0">
                          <a:solidFill>
                            <a:srgbClr val="000000"/>
                          </a:solidFill>
                          <a:effectLst/>
                          <a:latin typeface="Aptos" panose="020B0004020202020204" pitchFamily="34" charset="0"/>
                        </a:rPr>
                        <a:t>Varese</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dirty="0">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1,1%</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4612868"/>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4695569"/>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8801931"/>
                  </a:ext>
                </a:extLst>
              </a:tr>
              <a:tr h="156523">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CO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7,9%</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endParaRPr lang="it-IT" sz="900" b="1"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3407364"/>
                  </a:ext>
                </a:extLst>
              </a:tr>
              <a:tr h="156523">
                <a:tc rowSpan="5">
                  <a:txBody>
                    <a:bodyPr/>
                    <a:lstStyle/>
                    <a:p>
                      <a:pPr algn="ctr" fontAlgn="ctr"/>
                      <a:r>
                        <a:rPr lang="it-IT" sz="900" b="1" i="0" u="none" strike="noStrike" dirty="0">
                          <a:solidFill>
                            <a:srgbClr val="000000"/>
                          </a:solidFill>
                          <a:effectLst/>
                          <a:latin typeface="Aptos" panose="020B0004020202020204" pitchFamily="34" charset="0"/>
                        </a:rPr>
                        <a:t>Lecco</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1,1%</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VA</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1,7%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1943969672"/>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4,0%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rowSpan="5">
                  <a:txBody>
                    <a:bodyPr/>
                    <a:lstStyle/>
                    <a:p>
                      <a:pPr algn="ctr" fontAlgn="ctr"/>
                      <a:r>
                        <a:rPr lang="it-IT" sz="900" b="1" i="0" u="none" strike="noStrike" dirty="0">
                          <a:solidFill>
                            <a:srgbClr val="000000"/>
                          </a:solidFill>
                          <a:effectLst/>
                          <a:latin typeface="Aptos" panose="020B0004020202020204" pitchFamily="34" charset="0"/>
                        </a:rPr>
                        <a:t>Monza e Brianza</a:t>
                      </a:r>
                    </a:p>
                  </a:txBody>
                  <a:tcPr marL="7826" marR="7826" marT="7826" marB="0" anchor="ctr">
                    <a:lnL w="1270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it-IT" sz="900" b="0" i="0" u="none" strike="noStrike">
                          <a:solidFill>
                            <a:srgbClr val="000000"/>
                          </a:solidFill>
                          <a:effectLst/>
                          <a:latin typeface="Aptos" panose="020B0004020202020204" pitchFamily="34" charset="0"/>
                        </a:rPr>
                        <a:t>Nuova realizzazione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2170389"/>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7848906"/>
                  </a:ext>
                </a:extLst>
              </a:tr>
              <a:tr h="156523">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2,3%</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Riqualificazione</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0,6%</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7184153"/>
                  </a:ext>
                </a:extLst>
              </a:tr>
              <a:tr h="156523">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LC</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7,9%</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endParaRPr lang="it-IT" sz="900" b="1"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0"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a:solidFill>
                            <a:srgbClr val="000000"/>
                          </a:solidFill>
                          <a:effectLst/>
                          <a:latin typeface="Aptos" panose="020B0004020202020204" pitchFamily="34" charset="0"/>
                        </a:rPr>
                        <a:t>Non Alberghiero</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it-IT" sz="900" b="0" i="0" u="none" strike="noStrike" dirty="0">
                          <a:solidFill>
                            <a:srgbClr val="000000"/>
                          </a:solidFill>
                          <a:effectLst/>
                          <a:latin typeface="Aptos" panose="020B0004020202020204" pitchFamily="34" charset="0"/>
                        </a:rPr>
                        <a:t>0,0%</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5813427"/>
                  </a:ext>
                </a:extLst>
              </a:tr>
              <a:tr h="156523">
                <a:tc>
                  <a:txBody>
                    <a:bodyPr/>
                    <a:lstStyle/>
                    <a:p>
                      <a:pPr algn="l"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it-IT" sz="900" b="0" i="0" u="none" strike="noStrike">
                        <a:solidFill>
                          <a:srgbClr val="000000"/>
                        </a:solidFill>
                        <a:effectLst/>
                        <a:latin typeface="Aptos" panose="020B0004020202020204" pitchFamily="34" charset="0"/>
                      </a:endParaRPr>
                    </a:p>
                  </a:txBody>
                  <a:tcPr marL="7826" marR="7826" marT="7826" marB="0" anchor="b">
                    <a:lnL>
                      <a:noFill/>
                    </a:lnL>
                    <a:lnR w="12700" cap="flat" cmpd="sng" algn="ctr">
                      <a:noFill/>
                      <a:prstDash val="solid"/>
                      <a:round/>
                      <a:headEnd type="none" w="med" len="med"/>
                      <a:tailEnd type="none" w="med" len="med"/>
                    </a:lnR>
                    <a:lnT>
                      <a:noFill/>
                    </a:lnT>
                    <a:lnB>
                      <a:noFill/>
                    </a:lnB>
                    <a:noFill/>
                  </a:tcPr>
                </a:tc>
                <a:tc vMerge="1">
                  <a:txBody>
                    <a:bodyPr/>
                    <a:lstStyle/>
                    <a:p>
                      <a:endParaRPr lang="it-IT"/>
                    </a:p>
                  </a:txBody>
                  <a:tcPr/>
                </a:tc>
                <a:tc>
                  <a:txBody>
                    <a:bodyPr/>
                    <a:lstStyle/>
                    <a:p>
                      <a:pPr algn="l" fontAlgn="b"/>
                      <a:r>
                        <a:rPr lang="it-IT" sz="900" b="1" i="0" u="none" strike="noStrike">
                          <a:solidFill>
                            <a:srgbClr val="000000"/>
                          </a:solidFill>
                          <a:effectLst/>
                          <a:latin typeface="Aptos" panose="020B0004020202020204" pitchFamily="34" charset="0"/>
                        </a:rPr>
                        <a:t>Totale MB</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a:solidFill>
                            <a:srgbClr val="000000"/>
                          </a:solidFill>
                          <a:effectLst/>
                          <a:latin typeface="Aptos" panose="020B0004020202020204" pitchFamily="34" charset="0"/>
                        </a:rPr>
                        <a:t> </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it-IT" sz="900" b="1" i="0" u="none" strike="noStrike" dirty="0">
                          <a:solidFill>
                            <a:srgbClr val="000000"/>
                          </a:solidFill>
                          <a:effectLst/>
                          <a:latin typeface="Aptos" panose="020B0004020202020204" pitchFamily="34" charset="0"/>
                        </a:rPr>
                        <a:t>1,7%</a:t>
                      </a:r>
                    </a:p>
                  </a:txBody>
                  <a:tcPr marL="7826" marR="7826" marT="78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extLst>
                  <a:ext uri="{0D108BD9-81ED-4DB2-BD59-A6C34878D82A}">
                    <a16:rowId xmlns:a16="http://schemas.microsoft.com/office/drawing/2014/main" val="3002724571"/>
                  </a:ext>
                </a:extLst>
              </a:tr>
            </a:tbl>
          </a:graphicData>
        </a:graphic>
      </p:graphicFrame>
      <p:pic>
        <p:nvPicPr>
          <p:cNvPr id="4" name="Immagine 3">
            <a:extLst>
              <a:ext uri="{FF2B5EF4-FFF2-40B4-BE49-F238E27FC236}">
                <a16:creationId xmlns:a16="http://schemas.microsoft.com/office/drawing/2014/main" id="{D2F6A1B8-47E5-DD8B-BC6E-9AAB0BD11C92}"/>
              </a:ext>
            </a:extLst>
          </p:cNvPr>
          <p:cNvPicPr>
            <a:picLocks noChangeAspect="1"/>
          </p:cNvPicPr>
          <p:nvPr/>
        </p:nvPicPr>
        <p:blipFill rotWithShape="1">
          <a:blip r:embed="rId2"/>
          <a:srcRect r="509" b="7770"/>
          <a:stretch/>
        </p:blipFill>
        <p:spPr>
          <a:xfrm>
            <a:off x="6650510" y="6309320"/>
            <a:ext cx="4914900" cy="372975"/>
          </a:xfrm>
          <a:prstGeom prst="rect">
            <a:avLst/>
          </a:prstGeom>
        </p:spPr>
      </p:pic>
      <p:pic>
        <p:nvPicPr>
          <p:cNvPr id="6" name="Immagine 5">
            <a:extLst>
              <a:ext uri="{FF2B5EF4-FFF2-40B4-BE49-F238E27FC236}">
                <a16:creationId xmlns:a16="http://schemas.microsoft.com/office/drawing/2014/main" id="{F2A4952C-9F99-823A-C6BB-D40D72F9C09D}"/>
              </a:ext>
            </a:extLst>
          </p:cNvPr>
          <p:cNvPicPr>
            <a:picLocks noChangeAspect="1"/>
          </p:cNvPicPr>
          <p:nvPr/>
        </p:nvPicPr>
        <p:blipFill rotWithShape="1">
          <a:blip r:embed="rId2"/>
          <a:srcRect r="83177"/>
          <a:stretch/>
        </p:blipFill>
        <p:spPr>
          <a:xfrm>
            <a:off x="426503" y="313629"/>
            <a:ext cx="1432291" cy="696934"/>
          </a:xfrm>
          <a:prstGeom prst="rect">
            <a:avLst/>
          </a:prstGeom>
        </p:spPr>
      </p:pic>
      <p:cxnSp>
        <p:nvCxnSpPr>
          <p:cNvPr id="9" name="Connettore diritto 8">
            <a:extLst>
              <a:ext uri="{FF2B5EF4-FFF2-40B4-BE49-F238E27FC236}">
                <a16:creationId xmlns:a16="http://schemas.microsoft.com/office/drawing/2014/main" id="{0B91C750-4D55-8B19-B861-5CA1E8E7751A}"/>
              </a:ext>
            </a:extLst>
          </p:cNvPr>
          <p:cNvCxnSpPr>
            <a:cxnSpLocks/>
          </p:cNvCxnSpPr>
          <p:nvPr/>
        </p:nvCxnSpPr>
        <p:spPr>
          <a:xfrm>
            <a:off x="426503" y="1010563"/>
            <a:ext cx="11142105" cy="0"/>
          </a:xfrm>
          <a:prstGeom prst="line">
            <a:avLst/>
          </a:prstGeom>
          <a:ln>
            <a:solidFill>
              <a:srgbClr val="007239"/>
            </a:solidFill>
          </a:ln>
        </p:spPr>
        <p:style>
          <a:lnRef idx="3">
            <a:schemeClr val="accent1"/>
          </a:lnRef>
          <a:fillRef idx="0">
            <a:schemeClr val="accent1"/>
          </a:fillRef>
          <a:effectRef idx="2">
            <a:schemeClr val="accent1"/>
          </a:effectRef>
          <a:fontRef idx="minor">
            <a:schemeClr val="tx1"/>
          </a:fontRef>
        </p:style>
      </p:cxnSp>
      <p:sp>
        <p:nvSpPr>
          <p:cNvPr id="10" name="CasellaDiTesto 9">
            <a:extLst>
              <a:ext uri="{FF2B5EF4-FFF2-40B4-BE49-F238E27FC236}">
                <a16:creationId xmlns:a16="http://schemas.microsoft.com/office/drawing/2014/main" id="{FD59ED5C-63EB-B24D-AAC6-6AD37AEFD9B7}"/>
              </a:ext>
            </a:extLst>
          </p:cNvPr>
          <p:cNvSpPr txBox="1"/>
          <p:nvPr/>
        </p:nvSpPr>
        <p:spPr>
          <a:xfrm>
            <a:off x="4725994" y="658010"/>
            <a:ext cx="7039503" cy="323165"/>
          </a:xfrm>
          <a:prstGeom prst="rect">
            <a:avLst/>
          </a:prstGeom>
          <a:noFill/>
        </p:spPr>
        <p:txBody>
          <a:bodyPr wrap="square" rtlCol="0">
            <a:spAutoFit/>
          </a:bodyPr>
          <a:lstStyle/>
          <a:p>
            <a:pPr algn="ctr">
              <a:defRPr/>
            </a:pPr>
            <a:r>
              <a:rPr lang="it-IT" sz="1500" dirty="0">
                <a:solidFill>
                  <a:srgbClr val="007239"/>
                </a:solidFill>
                <a:latin typeface="Helvetica" panose="020B0604020202030204" pitchFamily="34" charset="0"/>
              </a:rPr>
              <a:t>BANDO STRUTTURE RICETTIVE ALBERGHIERE E NON ALBERGHIERE</a:t>
            </a:r>
          </a:p>
        </p:txBody>
      </p:sp>
    </p:spTree>
    <p:extLst>
      <p:ext uri="{BB962C8B-B14F-4D97-AF65-F5344CB8AC3E}">
        <p14:creationId xmlns:p14="http://schemas.microsoft.com/office/powerpoint/2010/main" val="3559088886"/>
      </p:ext>
    </p:extLst>
  </p:cSld>
  <p:clrMapOvr>
    <a:masterClrMapping/>
  </p:clrMapOvr>
</p:sld>
</file>

<file path=ppt/theme/theme1.xml><?xml version="1.0" encoding="utf-8"?>
<a:theme xmlns:a="http://schemas.openxmlformats.org/drawingml/2006/main" name="Office 2013 - Tema 2022">
  <a:themeElements>
    <a:clrScheme name="Office 2013 - Tema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Tema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Tema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1188</TotalTime>
  <Words>2297</Words>
  <Application>Microsoft Office PowerPoint</Application>
  <PresentationFormat>Widescreen</PresentationFormat>
  <Paragraphs>801</Paragraphs>
  <Slides>13</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13</vt:i4>
      </vt:variant>
    </vt:vector>
  </HeadingPairs>
  <TitlesOfParts>
    <vt:vector size="22" baseType="lpstr">
      <vt:lpstr>Aptos</vt:lpstr>
      <vt:lpstr>Aptos Narrow</vt:lpstr>
      <vt:lpstr>Arial</vt:lpstr>
      <vt:lpstr>Calibri</vt:lpstr>
      <vt:lpstr>Calibri Light</vt:lpstr>
      <vt:lpstr>Candara</vt:lpstr>
      <vt:lpstr>Century Gothic</vt:lpstr>
      <vt:lpstr>Helvetica</vt:lpstr>
      <vt:lpstr>Office 2013 - Tema 2022</vt:lpstr>
      <vt:lpstr>COMITATO DI SORVEGLIANZA PR FESR 2021-2027</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COMITATO DI SORVEGLIANZA PR FESR 2021-2027</dc:title>
  <dc:creator>Giorgio Bocca</dc:creator>
  <cp:lastModifiedBy>Giorgio Pier Luigi Bocca</cp:lastModifiedBy>
  <cp:revision>75</cp:revision>
  <dcterms:created xsi:type="dcterms:W3CDTF">2022-09-05T08:24:22Z</dcterms:created>
  <dcterms:modified xsi:type="dcterms:W3CDTF">2024-10-23T10:31:10Z</dcterms:modified>
</cp:coreProperties>
</file>