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5"/>
  </p:notesMasterIdLst>
  <p:sldIdLst>
    <p:sldId id="257" r:id="rId2"/>
    <p:sldId id="888" r:id="rId3"/>
    <p:sldId id="896" r:id="rId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7A38"/>
    <a:srgbClr val="FFFFFF"/>
    <a:srgbClr val="219965"/>
    <a:srgbClr val="6CA476"/>
    <a:srgbClr val="DEE7D1"/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ile chiaro 3 - Color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Stile scuro 1 - Color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47" autoAdjust="0"/>
  </p:normalViewPr>
  <p:slideViewPr>
    <p:cSldViewPr snapToGrid="0">
      <p:cViewPr varScale="1">
        <p:scale>
          <a:sx n="101" d="100"/>
          <a:sy n="101" d="100"/>
        </p:scale>
        <p:origin x="9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6B1A3-9B86-4DD1-B744-59B1C732E8BB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84F77-58EF-409E-B81D-D71B655332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7934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884F77-58EF-409E-B81D-D71B655332AF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2351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884F77-58EF-409E-B81D-D71B655332AF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2813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7946-8E69-4443-B107-23393DEF3C08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7950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7946-8E69-4443-B107-23393DEF3C08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41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7946-8E69-4443-B107-23393DEF3C08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4369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7946-8E69-4443-B107-23393DEF3C08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5113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7946-8E69-4443-B107-23393DEF3C08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0857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7946-8E69-4443-B107-23393DEF3C08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410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7946-8E69-4443-B107-23393DEF3C08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9264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7946-8E69-4443-B107-23393DEF3C08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5433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7946-8E69-4443-B107-23393DEF3C08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0273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7946-8E69-4443-B107-23393DEF3C08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3059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7946-8E69-4443-B107-23393DEF3C08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1111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17946-8E69-4443-B107-23393DEF3C08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168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025A5AB3-C011-4BD1-AF68-DF533DAE989C}"/>
              </a:ext>
            </a:extLst>
          </p:cNvPr>
          <p:cNvSpPr/>
          <p:nvPr/>
        </p:nvSpPr>
        <p:spPr>
          <a:xfrm>
            <a:off x="142875" y="133350"/>
            <a:ext cx="11928353" cy="6575949"/>
          </a:xfrm>
          <a:prstGeom prst="rect">
            <a:avLst/>
          </a:prstGeom>
          <a:noFill/>
          <a:ln w="292100" cap="sq" cmpd="sng">
            <a:solidFill>
              <a:srgbClr val="086A2E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628BAA6-C9B2-4BB8-9BE6-E4018F1DA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246" y="595117"/>
            <a:ext cx="10113508" cy="82789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BCBF854-F0CC-40A8-DD3E-E826C67E1C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292" r="27068" b="-2294"/>
          <a:stretch/>
        </p:blipFill>
        <p:spPr>
          <a:xfrm>
            <a:off x="303111" y="6609030"/>
            <a:ext cx="2141325" cy="181070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E1ED3F5D-F814-CAE0-6BB4-414392EFDCE5}"/>
              </a:ext>
            </a:extLst>
          </p:cNvPr>
          <p:cNvSpPr txBox="1">
            <a:spLocks/>
          </p:cNvSpPr>
          <p:nvPr/>
        </p:nvSpPr>
        <p:spPr>
          <a:xfrm>
            <a:off x="1121323" y="2409866"/>
            <a:ext cx="10113507" cy="11838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400" b="1">
                <a:solidFill>
                  <a:srgbClr val="007239"/>
                </a:solidFill>
                <a:latin typeface="Century Gothic" panose="020B0502020202020204" pitchFamily="34" charset="0"/>
              </a:rPr>
              <a:t>COMITATO DI SORVEGLIANZA</a:t>
            </a:r>
            <a:br>
              <a:rPr lang="it-IT" sz="4400" b="1">
                <a:solidFill>
                  <a:srgbClr val="007239"/>
                </a:solidFill>
                <a:latin typeface="Century Gothic" panose="020B0502020202020204" pitchFamily="34" charset="0"/>
              </a:rPr>
            </a:br>
            <a:r>
              <a:rPr lang="it-IT" sz="4400" b="1">
                <a:solidFill>
                  <a:srgbClr val="007239"/>
                </a:solidFill>
                <a:latin typeface="Century Gothic" panose="020B0502020202020204" pitchFamily="34" charset="0"/>
              </a:rPr>
              <a:t>PR FESR 2021-2027</a:t>
            </a:r>
            <a:endParaRPr lang="it-IT" sz="4400" b="1" dirty="0">
              <a:latin typeface="Century Gothic" panose="020B0502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0C34E7B-50BF-723C-8022-66E2D7660F61}"/>
              </a:ext>
            </a:extLst>
          </p:cNvPr>
          <p:cNvSpPr txBox="1"/>
          <p:nvPr/>
        </p:nvSpPr>
        <p:spPr>
          <a:xfrm>
            <a:off x="1039246" y="5696972"/>
            <a:ext cx="10113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2400" dirty="0">
                <a:latin typeface="Century Gothic" panose="020B0502020202020204" pitchFamily="34" charset="0"/>
              </a:rPr>
              <a:t>Milano, 24 e 25 ottobre 2024</a:t>
            </a:r>
            <a:endParaRPr lang="it-IT" sz="2400" dirty="0">
              <a:latin typeface="Century Gothic" panose="020B0502020202020204" pitchFamily="34" charset="0"/>
              <a:cs typeface="Helvetica"/>
            </a:endParaRP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08C35ACF-A372-D3F8-F1FB-5DBFB32FE0E9}"/>
              </a:ext>
            </a:extLst>
          </p:cNvPr>
          <p:cNvSpPr txBox="1">
            <a:spLocks/>
          </p:cNvSpPr>
          <p:nvPr/>
        </p:nvSpPr>
        <p:spPr>
          <a:xfrm>
            <a:off x="1039246" y="4040478"/>
            <a:ext cx="10113507" cy="6441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latin typeface="Century Gothic" panose="020B0502020202020204" pitchFamily="34" charset="0"/>
              </a:rPr>
              <a:t>Sviluppo Economico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F90FD09-47C6-D9A9-314F-F46F722F27A7}"/>
              </a:ext>
            </a:extLst>
          </p:cNvPr>
          <p:cNvSpPr txBox="1"/>
          <p:nvPr/>
        </p:nvSpPr>
        <p:spPr>
          <a:xfrm>
            <a:off x="1050297" y="4684645"/>
            <a:ext cx="10113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2800" dirty="0">
                <a:latin typeface="Century Gothic" panose="020B0502020202020204" pitchFamily="34" charset="0"/>
              </a:rPr>
              <a:t>Roberto Lambicchi</a:t>
            </a:r>
            <a:endParaRPr lang="it-IT" sz="2800" dirty="0">
              <a:latin typeface="Century Gothic" panose="020B0502020202020204" pitchFamily="34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73153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69778010-AB7E-33F4-E977-2D6B4CB8993C}"/>
              </a:ext>
            </a:extLst>
          </p:cNvPr>
          <p:cNvSpPr/>
          <p:nvPr/>
        </p:nvSpPr>
        <p:spPr>
          <a:xfrm>
            <a:off x="10951278" y="9373"/>
            <a:ext cx="1087906" cy="735424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050" b="1" dirty="0">
              <a:latin typeface="Century Gothic" panose="020B0502020202020204" pitchFamily="34" charset="0"/>
            </a:endParaRPr>
          </a:p>
          <a:p>
            <a:pPr algn="ctr"/>
            <a:endParaRPr lang="it-IT" sz="1050" b="1" dirty="0">
              <a:latin typeface="Century Gothic" panose="020B0502020202020204" pitchFamily="34" charset="0"/>
            </a:endParaRPr>
          </a:p>
          <a:p>
            <a:pPr algn="ctr"/>
            <a:r>
              <a:rPr lang="it-IT" sz="1050" b="1" dirty="0">
                <a:latin typeface="Century Gothic" panose="020B0502020202020204" pitchFamily="34" charset="0"/>
              </a:rPr>
              <a:t>24,59%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DAAA6B4-52E9-4955-AD28-1CFE770560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9" b="7770"/>
          <a:stretch/>
        </p:blipFill>
        <p:spPr>
          <a:xfrm>
            <a:off x="6911463" y="6486430"/>
            <a:ext cx="4914900" cy="372975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7DF3127E-8E01-4FB9-AF7B-1FA04B30AE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3177"/>
          <a:stretch/>
        </p:blipFill>
        <p:spPr>
          <a:xfrm>
            <a:off x="552450" y="103643"/>
            <a:ext cx="1219228" cy="593260"/>
          </a:xfrm>
          <a:prstGeom prst="rect">
            <a:avLst/>
          </a:prstGeom>
        </p:spPr>
      </p:pic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1FF30456-04A3-251E-0384-AF3D33ACE66F}"/>
              </a:ext>
            </a:extLst>
          </p:cNvPr>
          <p:cNvCxnSpPr>
            <a:cxnSpLocks/>
          </p:cNvCxnSpPr>
          <p:nvPr/>
        </p:nvCxnSpPr>
        <p:spPr>
          <a:xfrm>
            <a:off x="609600" y="744798"/>
            <a:ext cx="11029950" cy="0"/>
          </a:xfrm>
          <a:prstGeom prst="line">
            <a:avLst/>
          </a:prstGeom>
          <a:ln>
            <a:solidFill>
              <a:srgbClr val="00723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2C72974A-8D40-9F64-B629-73843047AA60}"/>
              </a:ext>
            </a:extLst>
          </p:cNvPr>
          <p:cNvSpPr txBox="1"/>
          <p:nvPr/>
        </p:nvSpPr>
        <p:spPr>
          <a:xfrm>
            <a:off x="1162064" y="304776"/>
            <a:ext cx="691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>
                <a:solidFill>
                  <a:srgbClr val="007239"/>
                </a:solidFill>
                <a:latin typeface="Century Gothic" panose="020B0502020202020204" pitchFamily="34" charset="0"/>
              </a:rPr>
              <a:t>Misure PR FESR 2021-2027 DG Sviluppo Economico</a:t>
            </a:r>
          </a:p>
        </p:txBody>
      </p: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03C19A64-18D2-1654-4D43-C7FC4F7DCE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352442"/>
              </p:ext>
            </p:extLst>
          </p:nvPr>
        </p:nvGraphicFramePr>
        <p:xfrm>
          <a:off x="156349" y="699933"/>
          <a:ext cx="11936452" cy="5663875"/>
        </p:xfrm>
        <a:graphic>
          <a:graphicData uri="http://schemas.openxmlformats.org/drawingml/2006/table">
            <a:tbl>
              <a:tblPr/>
              <a:tblGrid>
                <a:gridCol w="458511">
                  <a:extLst>
                    <a:ext uri="{9D8B030D-6E8A-4147-A177-3AD203B41FA5}">
                      <a16:colId xmlns:a16="http://schemas.microsoft.com/office/drawing/2014/main" val="1666219902"/>
                    </a:ext>
                  </a:extLst>
                </a:gridCol>
                <a:gridCol w="5889759">
                  <a:extLst>
                    <a:ext uri="{9D8B030D-6E8A-4147-A177-3AD203B41FA5}">
                      <a16:colId xmlns:a16="http://schemas.microsoft.com/office/drawing/2014/main" val="4013993583"/>
                    </a:ext>
                  </a:extLst>
                </a:gridCol>
                <a:gridCol w="1345557">
                  <a:extLst>
                    <a:ext uri="{9D8B030D-6E8A-4147-A177-3AD203B41FA5}">
                      <a16:colId xmlns:a16="http://schemas.microsoft.com/office/drawing/2014/main" val="705874546"/>
                    </a:ext>
                  </a:extLst>
                </a:gridCol>
                <a:gridCol w="1568111">
                  <a:extLst>
                    <a:ext uri="{9D8B030D-6E8A-4147-A177-3AD203B41FA5}">
                      <a16:colId xmlns:a16="http://schemas.microsoft.com/office/drawing/2014/main" val="1174718842"/>
                    </a:ext>
                  </a:extLst>
                </a:gridCol>
                <a:gridCol w="1491557">
                  <a:extLst>
                    <a:ext uri="{9D8B030D-6E8A-4147-A177-3AD203B41FA5}">
                      <a16:colId xmlns:a16="http://schemas.microsoft.com/office/drawing/2014/main" val="2559061694"/>
                    </a:ext>
                  </a:extLst>
                </a:gridCol>
                <a:gridCol w="1182957">
                  <a:extLst>
                    <a:ext uri="{9D8B030D-6E8A-4147-A177-3AD203B41FA5}">
                      <a16:colId xmlns:a16="http://schemas.microsoft.com/office/drawing/2014/main" val="2384321655"/>
                    </a:ext>
                  </a:extLst>
                </a:gridCol>
              </a:tblGrid>
              <a:tr h="307071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Azione</a:t>
                      </a:r>
                    </a:p>
                  </a:txBody>
                  <a:tcPr marL="4380" marR="4380" marT="43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6B2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Misura </a:t>
                      </a:r>
                    </a:p>
                  </a:txBody>
                  <a:tcPr marL="4380" marR="4380" marT="4380" marB="0" anchor="ctr">
                    <a:lnL w="12700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6B2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Dotazione misura</a:t>
                      </a:r>
                    </a:p>
                  </a:txBody>
                  <a:tcPr marL="4380" marR="4380" marT="4380" marB="0" anchor="ctr">
                    <a:lnL w="12700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6B2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Stanziate/Impegnate costi di gestione</a:t>
                      </a:r>
                    </a:p>
                  </a:txBody>
                  <a:tcPr marL="4380" marR="4380" marT="4380" marB="0" anchor="ctr">
                    <a:lnL w="12700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6B2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Impegnate </a:t>
                      </a:r>
                    </a:p>
                    <a:p>
                      <a:pPr algn="ctr" rtl="0" fontAlgn="ctr"/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Fondo</a:t>
                      </a:r>
                    </a:p>
                  </a:txBody>
                  <a:tcPr marL="4380" marR="4380" marT="4380" marB="0" anchor="ctr">
                    <a:lnL w="12700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6B2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Da deliberare</a:t>
                      </a:r>
                    </a:p>
                  </a:txBody>
                  <a:tcPr marL="4380" marR="4380" marT="4380" marB="0" anchor="ctr">
                    <a:lnL w="12700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6B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566275"/>
                  </a:ext>
                </a:extLst>
              </a:tr>
              <a:tr h="155711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1.2.3</a:t>
                      </a:r>
                    </a:p>
                  </a:txBody>
                  <a:tcPr marL="4380" marR="4380" marT="43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828000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Transizione digitale delle imprese lombarde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32.000.000,00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                                     -   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20.000.000,00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12.000.000,00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308519"/>
                  </a:ext>
                </a:extLst>
              </a:tr>
              <a:tr h="307071">
                <a:tc rowSpan="6">
                  <a:txBody>
                    <a:bodyPr/>
                    <a:lstStyle/>
                    <a:p>
                      <a:pPr algn="ctr" rtl="0" fontAlgn="ctr"/>
                      <a:b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1.3.1</a:t>
                      </a:r>
                    </a:p>
                  </a:txBody>
                  <a:tcPr marL="4380" marR="4380" marT="43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28000" rtl="0" eaLnBrk="1" fontAlgn="ctr" latinLnBrk="0" hangingPunct="1"/>
                      <a:r>
                        <a:rPr lang="it-IT" sz="1000" b="0" i="0" u="none" strike="noStrike" kern="1200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Linea Internazionalizzazione 21-27. Progetti per la competitività sui mercati esteri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8.608.523,40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375.000,00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8.233.523,40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                                     -   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814773"/>
                  </a:ext>
                </a:extLst>
              </a:tr>
              <a:tr h="30707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828000" rtl="0" eaLnBrk="1" fontAlgn="ctr" latinLnBrk="0" hangingPunct="1"/>
                      <a:r>
                        <a:rPr lang="it-IT" sz="1000" b="0" i="0" u="none" strike="noStrike" kern="1200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Contributi per la partecipazione delle MPMI alle Fiere internazionali in Lombardia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12.000.000,00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                                     -   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12.000.000,00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                                     -   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857677"/>
                  </a:ext>
                </a:extLst>
              </a:tr>
              <a:tr h="30707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828000" rtl="0" eaLnBrk="1" fontAlgn="ctr" latinLnBrk="0" hangingPunct="1"/>
                      <a:r>
                        <a:rPr lang="it-IT" sz="1000" b="0" i="0" u="none" strike="noStrike" kern="1200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Misura Investimenti - Linea Attrazione Investimenti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25.787.701,13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1.200.000,00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24.587.701,13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                                     -   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6982138"/>
                  </a:ext>
                </a:extLst>
              </a:tr>
              <a:tr h="15571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828000" rtl="0" eaLnBrk="1" fontAlgn="ctr" latinLnBrk="0" hangingPunct="1"/>
                      <a:r>
                        <a:rPr lang="it-IT" sz="1000" b="0" i="0" u="none" strike="noStrike" kern="1200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GARA - Attività di Lead Generation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262.500,00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                                     -   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249.761,81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12.738,19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311286"/>
                  </a:ext>
                </a:extLst>
              </a:tr>
              <a:tr h="24898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828000" rtl="0" eaLnBrk="1" fontAlgn="ctr" latinLnBrk="0" hangingPunct="1"/>
                      <a:r>
                        <a:rPr lang="it-IT" sz="1000" b="0" i="0" u="none" strike="noStrike" kern="1200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Linea Internazionalizzazione 21-27 - NUOVO BANDO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23.603.775,47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                                     -   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                                     -   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23.603.775,47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551297"/>
                  </a:ext>
                </a:extLst>
              </a:tr>
              <a:tr h="15571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828000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Scouting investitori esteri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3.737.500,00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-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3.737.500,00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474024"/>
                  </a:ext>
                </a:extLst>
              </a:tr>
              <a:tr h="30707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1.3.2</a:t>
                      </a:r>
                    </a:p>
                  </a:txBody>
                  <a:tcPr marL="4380" marR="4380" marT="43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828000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Fondo Lombardia Venture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40.000.000,00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822.000,00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39.178.000,00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                                     -   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927338"/>
                  </a:ext>
                </a:extLst>
              </a:tr>
              <a:tr h="30707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828000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Quota Lombardia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25.000.000,00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                                     -   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25.000.000,00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                                     -   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008895"/>
                  </a:ext>
                </a:extLst>
              </a:tr>
              <a:tr h="307071">
                <a:tc rowSpan="3">
                  <a:txBody>
                    <a:bodyPr/>
                    <a:lstStyle/>
                    <a:p>
                      <a:pPr algn="ctr" rtl="0" fontAlgn="ctr"/>
                      <a:b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1.3.3</a:t>
                      </a:r>
                    </a:p>
                  </a:txBody>
                  <a:tcPr marL="4380" marR="4380" marT="43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defTabSz="828000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Misura Investimenti - Linea Sviluppo Aziendale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115.000.000,00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4.500.000,00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110.500.000,00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                                     -   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3533780"/>
                  </a:ext>
                </a:extLst>
              </a:tr>
              <a:tr h="30707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828000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Microcredito 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24.000.000,00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1.362.591,05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22.637.408,95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                                     -   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7936601"/>
                  </a:ext>
                </a:extLst>
              </a:tr>
              <a:tr h="15571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828000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Misura Investimenti - Linea Microimprese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70.000.000,00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                                     -   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25.000.000,00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45.000.000,00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649945"/>
                  </a:ext>
                </a:extLst>
              </a:tr>
              <a:tr h="307071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1.3.4</a:t>
                      </a:r>
                    </a:p>
                  </a:txBody>
                  <a:tcPr marL="4380" marR="4380" marT="43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828000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Rafforzamento delle Filiere produttive e degli Ecosistemi industriali (</a:t>
                      </a:r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dotazione SE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30.000.000,00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900.000,00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29.100.000,00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                                     -   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310907"/>
                  </a:ext>
                </a:extLst>
              </a:tr>
              <a:tr h="182528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1.3.4</a:t>
                      </a:r>
                    </a:p>
                  </a:txBody>
                  <a:tcPr marL="4380" marR="4380" marT="43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defTabSz="828000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Basket Bond Lombardia per Filiere sostenibili, innovative e competitive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17.000.000,00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510.000,00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16.490.000,00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                                     -   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299538"/>
                  </a:ext>
                </a:extLst>
              </a:tr>
              <a:tr h="3179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2.6.1</a:t>
                      </a:r>
                    </a:p>
                  </a:txBody>
                  <a:tcPr marL="4380" marR="4380" marT="43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0" fontAlgn="ctr"/>
                      <a:endParaRPr lang="it-IT" sz="1000" b="0" i="0" u="none" strike="noStrike">
                        <a:solidFill>
                          <a:srgbClr val="3C3C3B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r" rtl="0" fontAlgn="ctr"/>
                      <a:endParaRPr lang="it-IT" sz="1000" b="0" i="0" u="none" strike="noStrike">
                        <a:solidFill>
                          <a:srgbClr val="3C3C3B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r" rtl="0" fontAlgn="ctr"/>
                      <a:endParaRPr lang="it-IT" sz="1000" b="0" i="0" u="none" strike="noStrike">
                        <a:solidFill>
                          <a:srgbClr val="3C3C3B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r" rtl="0" fontAlgn="ctr"/>
                      <a:endParaRPr lang="it-IT" sz="1000" b="0" i="0" u="none" strike="noStrike">
                        <a:solidFill>
                          <a:srgbClr val="3C3C3B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490665"/>
                  </a:ext>
                </a:extLst>
              </a:tr>
              <a:tr h="18656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15.000.000,00</a:t>
                      </a:r>
                      <a:endParaRPr lang="it-IT"/>
                    </a:p>
                  </a:txBody>
                  <a:tcPr marL="4380" marR="4380" marT="438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450.000,00</a:t>
                      </a:r>
                      <a:endParaRPr lang="it-IT"/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i="0" u="none" strike="noStrike" kern="1200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14.550.000,00</a:t>
                      </a:r>
                      <a:endParaRPr lang="it-IT" dirty="0"/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14928"/>
                  </a:ext>
                </a:extLst>
              </a:tr>
              <a:tr h="15571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1.4.1</a:t>
                      </a:r>
                    </a:p>
                  </a:txBody>
                  <a:tcPr marL="4380" marR="4380" marT="43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828000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Linea Competenze (Voucher)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12.000.000,00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                                     -   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5.000.000,00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7.000.000,00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277541"/>
                  </a:ext>
                </a:extLst>
              </a:tr>
              <a:tr h="24898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828000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Linea Competenze 21-27 - NUOVO BANDO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10.000.000,00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                                     -   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                                     -   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10.000.000,00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151584"/>
                  </a:ext>
                </a:extLst>
              </a:tr>
              <a:tr h="307071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2.1.3</a:t>
                      </a:r>
                    </a:p>
                  </a:txBody>
                  <a:tcPr marL="4380" marR="4380" marT="43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828000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Misura Investimenti - Linea Green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65.000.000,00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2.600.000,00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62.400.000,00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                                     -   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6215655"/>
                  </a:ext>
                </a:extLst>
              </a:tr>
              <a:tr h="29651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2.6.1</a:t>
                      </a:r>
                    </a:p>
                  </a:txBody>
                  <a:tcPr marL="4380" marR="4380" marT="43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828000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Misura per la transizione delle MPMI lombarde verso modelli di produzione circolari e sostenibili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30.000.000,00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                                     -   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12.000.000,00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18.000.000,00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449862"/>
                  </a:ext>
                </a:extLst>
              </a:tr>
              <a:tr h="24898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828000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Sostegno ad investimenti verso l'economia circolare </a:t>
                      </a:r>
                      <a:r>
                        <a:rPr lang="it-IT" sz="1000" b="0" i="1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(strumento finanziario)</a:t>
                      </a:r>
                      <a:endParaRPr lang="it-IT" sz="1000" b="0" i="0" u="none" strike="noStrike" dirty="0">
                        <a:solidFill>
                          <a:srgbClr val="3C3C3B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25.000.000,00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750.000,00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                                     -   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24.250.000,00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389861"/>
                  </a:ext>
                </a:extLst>
              </a:tr>
              <a:tr h="24898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80" marR="4380" marT="43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584.000.000,00 €</a:t>
                      </a:r>
                    </a:p>
                  </a:txBody>
                  <a:tcPr marL="4380" marR="4380" marT="43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6B2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13.469.591,05 €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6B2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426.926.395,29 €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6B2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143.604.013,66 €</a:t>
                      </a:r>
                    </a:p>
                  </a:txBody>
                  <a:tcPr marL="4380" marR="4380" marT="4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6B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152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9290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DAAA6B4-52E9-4955-AD28-1CFE77056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9" b="7770"/>
          <a:stretch/>
        </p:blipFill>
        <p:spPr>
          <a:xfrm>
            <a:off x="6724650" y="6174047"/>
            <a:ext cx="4914900" cy="372975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7DF3127E-8E01-4FB9-AF7B-1FA04B30AE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177"/>
          <a:stretch/>
        </p:blipFill>
        <p:spPr>
          <a:xfrm>
            <a:off x="552450" y="103643"/>
            <a:ext cx="1219228" cy="593260"/>
          </a:xfrm>
          <a:prstGeom prst="rect">
            <a:avLst/>
          </a:prstGeom>
        </p:spPr>
      </p:pic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1FF30456-04A3-251E-0384-AF3D33ACE66F}"/>
              </a:ext>
            </a:extLst>
          </p:cNvPr>
          <p:cNvCxnSpPr>
            <a:cxnSpLocks/>
          </p:cNvCxnSpPr>
          <p:nvPr/>
        </p:nvCxnSpPr>
        <p:spPr>
          <a:xfrm>
            <a:off x="609600" y="744798"/>
            <a:ext cx="11029950" cy="0"/>
          </a:xfrm>
          <a:prstGeom prst="line">
            <a:avLst/>
          </a:prstGeom>
          <a:ln>
            <a:solidFill>
              <a:srgbClr val="00723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558DA36-1991-BECA-B53A-4D8716203D0C}"/>
              </a:ext>
            </a:extLst>
          </p:cNvPr>
          <p:cNvSpPr txBox="1"/>
          <p:nvPr/>
        </p:nvSpPr>
        <p:spPr>
          <a:xfrm>
            <a:off x="606426" y="2150073"/>
            <a:ext cx="11029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Century Gothic" panose="020B0502020202020204" pitchFamily="34" charset="0"/>
              </a:rPr>
              <a:t>Grazie per l’attenzione</a:t>
            </a:r>
          </a:p>
          <a:p>
            <a:pPr algn="ctr"/>
            <a:endParaRPr lang="it-IT" dirty="0">
              <a:latin typeface="Century Gothic" panose="020B0502020202020204" pitchFamily="34" charset="0"/>
            </a:endParaRPr>
          </a:p>
          <a:p>
            <a:pPr algn="ctr"/>
            <a:endParaRPr lang="it-IT" dirty="0">
              <a:latin typeface="Century Gothic" panose="020B0502020202020204" pitchFamily="34" charset="0"/>
            </a:endParaRPr>
          </a:p>
          <a:p>
            <a:pPr algn="ctr"/>
            <a:endParaRPr lang="it-IT" dirty="0">
              <a:latin typeface="Century Gothic" panose="020B0502020202020204" pitchFamily="34" charset="0"/>
            </a:endParaRPr>
          </a:p>
          <a:p>
            <a:pPr algn="ctr"/>
            <a:endParaRPr lang="it-IT" dirty="0">
              <a:latin typeface="Century Gothic" panose="020B0502020202020204" pitchFamily="34" charset="0"/>
            </a:endParaRPr>
          </a:p>
          <a:p>
            <a:pPr algn="ctr"/>
            <a:endParaRPr lang="it-IT" dirty="0">
              <a:latin typeface="Century Gothic" panose="020B0502020202020204" pitchFamily="34" charset="0"/>
            </a:endParaRPr>
          </a:p>
          <a:p>
            <a:pPr algn="ctr"/>
            <a:endParaRPr lang="it-IT" dirty="0">
              <a:latin typeface="Century Gothic" panose="020B0502020202020204" pitchFamily="34" charset="0"/>
            </a:endParaRPr>
          </a:p>
          <a:p>
            <a:pPr algn="ctr"/>
            <a:r>
              <a:rPr lang="it-IT" b="1" dirty="0">
                <a:solidFill>
                  <a:srgbClr val="297A38"/>
                </a:solidFill>
                <a:latin typeface="Century Gothic" panose="020B0502020202020204" pitchFamily="34" charset="0"/>
              </a:rPr>
              <a:t>www.fesr.regione.lombardia.it</a:t>
            </a:r>
            <a:endParaRPr lang="it-IT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8897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1525</TotalTime>
  <Words>306</Words>
  <Application>Microsoft Office PowerPoint</Application>
  <PresentationFormat>Widescreen</PresentationFormat>
  <Paragraphs>139</Paragraphs>
  <Slides>3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COMITATO DI SORVEGLIANZA PR FESR 2021-2027</dc:title>
  <dc:creator>Moreno Stambazzi</dc:creator>
  <cp:lastModifiedBy>Giorgio Pier Luigi Bocca</cp:lastModifiedBy>
  <cp:revision>123</cp:revision>
  <cp:lastPrinted>2024-10-22T15:12:36Z</cp:lastPrinted>
  <dcterms:created xsi:type="dcterms:W3CDTF">2022-09-21T12:06:12Z</dcterms:created>
  <dcterms:modified xsi:type="dcterms:W3CDTF">2024-10-23T07:59:37Z</dcterms:modified>
</cp:coreProperties>
</file>