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8"/>
  </p:notesMasterIdLst>
  <p:sldIdLst>
    <p:sldId id="257" r:id="rId2"/>
    <p:sldId id="891" r:id="rId3"/>
    <p:sldId id="893" r:id="rId4"/>
    <p:sldId id="898" r:id="rId5"/>
    <p:sldId id="892" r:id="rId6"/>
    <p:sldId id="899" r:id="rId7"/>
    <p:sldId id="896" r:id="rId8"/>
    <p:sldId id="904" r:id="rId9"/>
    <p:sldId id="894" r:id="rId10"/>
    <p:sldId id="901" r:id="rId11"/>
    <p:sldId id="905" r:id="rId12"/>
    <p:sldId id="913" r:id="rId13"/>
    <p:sldId id="890" r:id="rId14"/>
    <p:sldId id="910" r:id="rId15"/>
    <p:sldId id="911" r:id="rId16"/>
    <p:sldId id="907" r:id="rId17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7D1"/>
    <a:srgbClr val="A9D18E"/>
    <a:srgbClr val="2199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8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303618-C454-43BA-926E-B09057E67F48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76D0C49B-BB2C-4B56-BD72-9B220A8DB2CE}">
      <dgm:prSet phldrT="[Testo]" custT="1"/>
      <dgm:spPr>
        <a:solidFill>
          <a:srgbClr val="007239"/>
        </a:solidFill>
        <a:ln>
          <a:noFill/>
        </a:ln>
      </dgm:spPr>
      <dgm:t>
        <a:bodyPr/>
        <a:lstStyle/>
        <a:p>
          <a:r>
            <a:rPr lang="it-IT" sz="1050" b="1" spc="-110" baseline="0" dirty="0"/>
            <a:t>COLLABORAZIONE</a:t>
          </a:r>
        </a:p>
      </dgm:t>
    </dgm:pt>
    <dgm:pt modelId="{B1ACFF3D-169F-4AE7-914F-5A46ED6CADE6}" type="parTrans" cxnId="{5DD7C919-8768-4B41-BC63-EE79061F809B}">
      <dgm:prSet/>
      <dgm:spPr/>
      <dgm:t>
        <a:bodyPr/>
        <a:lstStyle/>
        <a:p>
          <a:endParaRPr lang="it-IT"/>
        </a:p>
      </dgm:t>
    </dgm:pt>
    <dgm:pt modelId="{9A28F9AA-F48C-4CDD-B7F1-405D2C506E5D}" type="sibTrans" cxnId="{5DD7C919-8768-4B41-BC63-EE79061F809B}">
      <dgm:prSet/>
      <dgm:spPr/>
      <dgm:t>
        <a:bodyPr/>
        <a:lstStyle/>
        <a:p>
          <a:endParaRPr lang="it-IT"/>
        </a:p>
      </dgm:t>
    </dgm:pt>
    <dgm:pt modelId="{8636EC94-1BC1-403B-AE97-662043FBD586}">
      <dgm:prSet phldrT="[Testo]" custT="1"/>
      <dgm:spPr>
        <a:solidFill>
          <a:srgbClr val="007239"/>
        </a:solidFill>
        <a:ln>
          <a:noFill/>
        </a:ln>
      </dgm:spPr>
      <dgm:t>
        <a:bodyPr/>
        <a:lstStyle/>
        <a:p>
          <a:r>
            <a:rPr lang="it-IT" sz="1100" b="1" kern="1200" spc="0" baseline="0" dirty="0">
              <a:solidFill>
                <a:prstClr val="white"/>
              </a:solidFill>
              <a:latin typeface="Aptos" panose="02110004020202020204"/>
              <a:ea typeface="+mn-ea"/>
              <a:cs typeface="+mn-cs"/>
            </a:rPr>
            <a:t>ASCOLTO</a:t>
          </a:r>
        </a:p>
      </dgm:t>
    </dgm:pt>
    <dgm:pt modelId="{50EB2254-3379-4576-BB67-35AD15AEDDC1}" type="parTrans" cxnId="{08B0B8F4-528E-4703-A578-FFED6638A38D}">
      <dgm:prSet/>
      <dgm:spPr/>
      <dgm:t>
        <a:bodyPr/>
        <a:lstStyle/>
        <a:p>
          <a:endParaRPr lang="it-IT"/>
        </a:p>
      </dgm:t>
    </dgm:pt>
    <dgm:pt modelId="{8DD8968E-9BCE-4B81-9D9E-B481B64C97BC}" type="sibTrans" cxnId="{08B0B8F4-528E-4703-A578-FFED6638A38D}">
      <dgm:prSet/>
      <dgm:spPr/>
      <dgm:t>
        <a:bodyPr/>
        <a:lstStyle/>
        <a:p>
          <a:endParaRPr lang="it-IT"/>
        </a:p>
      </dgm:t>
    </dgm:pt>
    <dgm:pt modelId="{AA54D113-A04D-48CB-A20D-95ECF7E7C405}">
      <dgm:prSet phldrT="[Testo]" custT="1"/>
      <dgm:spPr>
        <a:solidFill>
          <a:srgbClr val="007239"/>
        </a:solidFill>
        <a:ln>
          <a:noFill/>
        </a:ln>
      </dgm:spPr>
      <dgm:t>
        <a:bodyPr/>
        <a:lstStyle/>
        <a:p>
          <a:r>
            <a:rPr lang="it-IT" sz="1100" b="1" kern="1200" spc="-40" baseline="0" dirty="0">
              <a:solidFill>
                <a:prstClr val="white"/>
              </a:solidFill>
              <a:latin typeface="Aptos" panose="02110004020202020204"/>
              <a:ea typeface="+mn-ea"/>
              <a:cs typeface="+mn-cs"/>
            </a:rPr>
            <a:t>INFORMAZIONE</a:t>
          </a:r>
        </a:p>
      </dgm:t>
    </dgm:pt>
    <dgm:pt modelId="{BDCE4117-3484-4F74-86FF-6690E03F66EF}" type="parTrans" cxnId="{E5B28F6C-ED3A-4DD0-896B-C302EA8C1C85}">
      <dgm:prSet/>
      <dgm:spPr/>
      <dgm:t>
        <a:bodyPr/>
        <a:lstStyle/>
        <a:p>
          <a:endParaRPr lang="it-IT"/>
        </a:p>
      </dgm:t>
    </dgm:pt>
    <dgm:pt modelId="{2AF7BDA6-EF2E-4A6C-B0D1-4D8E5424C0F4}" type="sibTrans" cxnId="{E5B28F6C-ED3A-4DD0-896B-C302EA8C1C85}">
      <dgm:prSet/>
      <dgm:spPr/>
      <dgm:t>
        <a:bodyPr/>
        <a:lstStyle/>
        <a:p>
          <a:endParaRPr lang="it-IT"/>
        </a:p>
      </dgm:t>
    </dgm:pt>
    <dgm:pt modelId="{6B7FBD96-50B0-4AAF-A0D5-DF5B4553072C}" type="pres">
      <dgm:prSet presAssocID="{35303618-C454-43BA-926E-B09057E67F48}" presName="Name0" presStyleCnt="0">
        <dgm:presLayoutVars>
          <dgm:dir/>
          <dgm:animLvl val="lvl"/>
          <dgm:resizeHandles val="exact"/>
        </dgm:presLayoutVars>
      </dgm:prSet>
      <dgm:spPr/>
    </dgm:pt>
    <dgm:pt modelId="{B81ADE38-CB60-4A53-BFBF-2E486DF584FE}" type="pres">
      <dgm:prSet presAssocID="{76D0C49B-BB2C-4B56-BD72-9B220A8DB2CE}" presName="parTxOnly" presStyleLbl="node1" presStyleIdx="0" presStyleCnt="3" custLinFactY="-32382" custLinFactNeighborX="-821" custLinFactNeighborY="-100000">
        <dgm:presLayoutVars>
          <dgm:chMax val="0"/>
          <dgm:chPref val="0"/>
          <dgm:bulletEnabled val="1"/>
        </dgm:presLayoutVars>
      </dgm:prSet>
      <dgm:spPr/>
    </dgm:pt>
    <dgm:pt modelId="{B99495D9-05DF-43E0-B59C-421B59E77303}" type="pres">
      <dgm:prSet presAssocID="{9A28F9AA-F48C-4CDD-B7F1-405D2C506E5D}" presName="parTxOnlySpace" presStyleCnt="0"/>
      <dgm:spPr/>
    </dgm:pt>
    <dgm:pt modelId="{DE42D272-BE22-4FC9-A405-DC92A7CCA1C8}" type="pres">
      <dgm:prSet presAssocID="{8636EC94-1BC1-403B-AE97-662043FBD586}" presName="parTxOnly" presStyleLbl="node1" presStyleIdx="1" presStyleCnt="3" custLinFactX="-80082" custLinFactNeighborX="-100000" custLinFactNeighborY="-19098">
        <dgm:presLayoutVars>
          <dgm:chMax val="0"/>
          <dgm:chPref val="0"/>
          <dgm:bulletEnabled val="1"/>
        </dgm:presLayoutVars>
      </dgm:prSet>
      <dgm:spPr/>
    </dgm:pt>
    <dgm:pt modelId="{797881A4-E1AB-42BA-9596-085D8DAEE800}" type="pres">
      <dgm:prSet presAssocID="{8DD8968E-9BCE-4B81-9D9E-B481B64C97BC}" presName="parTxOnlySpace" presStyleCnt="0"/>
      <dgm:spPr/>
    </dgm:pt>
    <dgm:pt modelId="{EC1B5807-641F-4B4E-9DF9-F6FE37F39A8D}" type="pres">
      <dgm:prSet presAssocID="{AA54D113-A04D-48CB-A20D-95ECF7E7C405}" presName="parTxOnly" presStyleLbl="node1" presStyleIdx="2" presStyleCnt="3" custLinFactX="-160082" custLinFactNeighborX="-200000" custLinFactNeighborY="94669">
        <dgm:presLayoutVars>
          <dgm:chMax val="0"/>
          <dgm:chPref val="0"/>
          <dgm:bulletEnabled val="1"/>
        </dgm:presLayoutVars>
      </dgm:prSet>
      <dgm:spPr/>
    </dgm:pt>
  </dgm:ptLst>
  <dgm:cxnLst>
    <dgm:cxn modelId="{5DD7C919-8768-4B41-BC63-EE79061F809B}" srcId="{35303618-C454-43BA-926E-B09057E67F48}" destId="{76D0C49B-BB2C-4B56-BD72-9B220A8DB2CE}" srcOrd="0" destOrd="0" parTransId="{B1ACFF3D-169F-4AE7-914F-5A46ED6CADE6}" sibTransId="{9A28F9AA-F48C-4CDD-B7F1-405D2C506E5D}"/>
    <dgm:cxn modelId="{D887AC5E-5950-4956-8A9C-B262BB90B68E}" type="presOf" srcId="{35303618-C454-43BA-926E-B09057E67F48}" destId="{6B7FBD96-50B0-4AAF-A0D5-DF5B4553072C}" srcOrd="0" destOrd="0" presId="urn:microsoft.com/office/officeart/2005/8/layout/chevron1"/>
    <dgm:cxn modelId="{E5B28F6C-ED3A-4DD0-896B-C302EA8C1C85}" srcId="{35303618-C454-43BA-926E-B09057E67F48}" destId="{AA54D113-A04D-48CB-A20D-95ECF7E7C405}" srcOrd="2" destOrd="0" parTransId="{BDCE4117-3484-4F74-86FF-6690E03F66EF}" sibTransId="{2AF7BDA6-EF2E-4A6C-B0D1-4D8E5424C0F4}"/>
    <dgm:cxn modelId="{38C7CE77-BBB8-4C37-B93E-E1AC92EEAB1C}" type="presOf" srcId="{8636EC94-1BC1-403B-AE97-662043FBD586}" destId="{DE42D272-BE22-4FC9-A405-DC92A7CCA1C8}" srcOrd="0" destOrd="0" presId="urn:microsoft.com/office/officeart/2005/8/layout/chevron1"/>
    <dgm:cxn modelId="{23497483-0BBB-436C-BCE7-589972F755C2}" type="presOf" srcId="{76D0C49B-BB2C-4B56-BD72-9B220A8DB2CE}" destId="{B81ADE38-CB60-4A53-BFBF-2E486DF584FE}" srcOrd="0" destOrd="0" presId="urn:microsoft.com/office/officeart/2005/8/layout/chevron1"/>
    <dgm:cxn modelId="{64B7B69A-1F9D-4804-92EF-866124115257}" type="presOf" srcId="{AA54D113-A04D-48CB-A20D-95ECF7E7C405}" destId="{EC1B5807-641F-4B4E-9DF9-F6FE37F39A8D}" srcOrd="0" destOrd="0" presId="urn:microsoft.com/office/officeart/2005/8/layout/chevron1"/>
    <dgm:cxn modelId="{08B0B8F4-528E-4703-A578-FFED6638A38D}" srcId="{35303618-C454-43BA-926E-B09057E67F48}" destId="{8636EC94-1BC1-403B-AE97-662043FBD586}" srcOrd="1" destOrd="0" parTransId="{50EB2254-3379-4576-BB67-35AD15AEDDC1}" sibTransId="{8DD8968E-9BCE-4B81-9D9E-B481B64C97BC}"/>
    <dgm:cxn modelId="{164303D6-2B49-4089-A129-6FA53129F713}" type="presParOf" srcId="{6B7FBD96-50B0-4AAF-A0D5-DF5B4553072C}" destId="{B81ADE38-CB60-4A53-BFBF-2E486DF584FE}" srcOrd="0" destOrd="0" presId="urn:microsoft.com/office/officeart/2005/8/layout/chevron1"/>
    <dgm:cxn modelId="{D3033270-2EEB-48B0-B10B-9FC97CBFA8CB}" type="presParOf" srcId="{6B7FBD96-50B0-4AAF-A0D5-DF5B4553072C}" destId="{B99495D9-05DF-43E0-B59C-421B59E77303}" srcOrd="1" destOrd="0" presId="urn:microsoft.com/office/officeart/2005/8/layout/chevron1"/>
    <dgm:cxn modelId="{BEA187F1-8ADC-4361-A54A-EC7F5A3D45A1}" type="presParOf" srcId="{6B7FBD96-50B0-4AAF-A0D5-DF5B4553072C}" destId="{DE42D272-BE22-4FC9-A405-DC92A7CCA1C8}" srcOrd="2" destOrd="0" presId="urn:microsoft.com/office/officeart/2005/8/layout/chevron1"/>
    <dgm:cxn modelId="{1D2821B1-A572-4C40-A6AA-C857562030C6}" type="presParOf" srcId="{6B7FBD96-50B0-4AAF-A0D5-DF5B4553072C}" destId="{797881A4-E1AB-42BA-9596-085D8DAEE800}" srcOrd="3" destOrd="0" presId="urn:microsoft.com/office/officeart/2005/8/layout/chevron1"/>
    <dgm:cxn modelId="{472DF0E1-E35B-4374-9604-794D32FE0CAA}" type="presParOf" srcId="{6B7FBD96-50B0-4AAF-A0D5-DF5B4553072C}" destId="{EC1B5807-641F-4B4E-9DF9-F6FE37F39A8D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1ADE38-CB60-4A53-BFBF-2E486DF584FE}">
      <dsp:nvSpPr>
        <dsp:cNvPr id="0" name=""/>
        <dsp:cNvSpPr/>
      </dsp:nvSpPr>
      <dsp:spPr>
        <a:xfrm>
          <a:off x="0" y="178067"/>
          <a:ext cx="1691285" cy="676514"/>
        </a:xfrm>
        <a:prstGeom prst="chevron">
          <a:avLst/>
        </a:prstGeom>
        <a:solidFill>
          <a:srgbClr val="007239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050" b="1" kern="1200" spc="-110" baseline="0" dirty="0"/>
            <a:t>COLLABORAZIONE</a:t>
          </a:r>
        </a:p>
      </dsp:txBody>
      <dsp:txXfrm>
        <a:off x="338257" y="178067"/>
        <a:ext cx="1014771" cy="676514"/>
      </dsp:txXfrm>
    </dsp:sp>
    <dsp:sp modelId="{DE42D272-BE22-4FC9-A405-DC92A7CCA1C8}">
      <dsp:nvSpPr>
        <dsp:cNvPr id="0" name=""/>
        <dsp:cNvSpPr/>
      </dsp:nvSpPr>
      <dsp:spPr>
        <a:xfrm>
          <a:off x="1" y="944450"/>
          <a:ext cx="1691285" cy="676514"/>
        </a:xfrm>
        <a:prstGeom prst="chevron">
          <a:avLst/>
        </a:prstGeom>
        <a:solidFill>
          <a:srgbClr val="007239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b="1" kern="1200" spc="0" baseline="0" dirty="0">
              <a:solidFill>
                <a:prstClr val="white"/>
              </a:solidFill>
              <a:latin typeface="Aptos" panose="02110004020202020204"/>
              <a:ea typeface="+mn-ea"/>
              <a:cs typeface="+mn-cs"/>
            </a:rPr>
            <a:t>ASCOLTO</a:t>
          </a:r>
        </a:p>
      </dsp:txBody>
      <dsp:txXfrm>
        <a:off x="338258" y="944450"/>
        <a:ext cx="1014771" cy="676514"/>
      </dsp:txXfrm>
    </dsp:sp>
    <dsp:sp modelId="{EC1B5807-641F-4B4E-9DF9-F6FE37F39A8D}">
      <dsp:nvSpPr>
        <dsp:cNvPr id="0" name=""/>
        <dsp:cNvSpPr/>
      </dsp:nvSpPr>
      <dsp:spPr>
        <a:xfrm>
          <a:off x="1" y="1714100"/>
          <a:ext cx="1691285" cy="676514"/>
        </a:xfrm>
        <a:prstGeom prst="chevron">
          <a:avLst/>
        </a:prstGeom>
        <a:solidFill>
          <a:srgbClr val="007239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b="1" kern="1200" spc="-40" baseline="0" dirty="0">
              <a:solidFill>
                <a:prstClr val="white"/>
              </a:solidFill>
              <a:latin typeface="Aptos" panose="02110004020202020204"/>
              <a:ea typeface="+mn-ea"/>
              <a:cs typeface="+mn-cs"/>
            </a:rPr>
            <a:t>INFORMAZIONE</a:t>
          </a:r>
        </a:p>
      </dsp:txBody>
      <dsp:txXfrm>
        <a:off x="338258" y="1714100"/>
        <a:ext cx="1014771" cy="6765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534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16B1A3-9B86-4DD1-B744-59B1C732E8BB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84F77-58EF-409E-B81D-D71B655332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7934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B0A80F-3A14-A33C-4B2D-8716E59B0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4A1B6474-7EBE-602D-EEC8-534DD3824BB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4B93AE30-72A1-2621-86AF-C5B0960FEA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79BF02F-1266-DFDF-BB92-B0CCD5FBE8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84F77-58EF-409E-B81D-D71B655332AF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3917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66B615-1EF6-A1BD-DD7B-6F219D8D55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CF2B11DC-BB1A-21DF-A9E1-55A3C242A0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8D90060E-5ABF-52B5-7B0C-7B5D5261BE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B647325-ED87-1A33-2BF9-2204B8DB2C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A884F77-58EF-409E-B81D-D71B655332AF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5199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7946-8E69-4443-B107-23393DEF3C08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F5D90-78A3-4229-8FEE-CAC3C29833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7950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7946-8E69-4443-B107-23393DEF3C08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F5D90-78A3-4229-8FEE-CAC3C29833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941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7946-8E69-4443-B107-23393DEF3C08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F5D90-78A3-4229-8FEE-CAC3C29833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4369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7946-8E69-4443-B107-23393DEF3C08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F5D90-78A3-4229-8FEE-CAC3C29833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511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7946-8E69-4443-B107-23393DEF3C08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F5D90-78A3-4229-8FEE-CAC3C29833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085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7946-8E69-4443-B107-23393DEF3C08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F5D90-78A3-4229-8FEE-CAC3C29833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410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7946-8E69-4443-B107-23393DEF3C08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F5D90-78A3-4229-8FEE-CAC3C29833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9264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7946-8E69-4443-B107-23393DEF3C08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F5D90-78A3-4229-8FEE-CAC3C29833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5433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7946-8E69-4443-B107-23393DEF3C08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F5D90-78A3-4229-8FEE-CAC3C29833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60273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7946-8E69-4443-B107-23393DEF3C08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F5D90-78A3-4229-8FEE-CAC3C29833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63059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A17946-8E69-4443-B107-23393DEF3C08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CF5D90-78A3-4229-8FEE-CAC3C29833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1111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A17946-8E69-4443-B107-23393DEF3C08}" type="datetimeFigureOut">
              <a:rPr lang="it-IT" smtClean="0"/>
              <a:t>24/10/2024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F5D90-78A3-4229-8FEE-CAC3C298335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1684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4.png"/><Relationship Id="rId9" Type="http://schemas.microsoft.com/office/2007/relationships/diagramDrawing" Target="../diagrams/drawing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fesr.regione.lombardia.it/it/pc2127/prlombardiafesr2021-2027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025A5AB3-C011-4BD1-AF68-DF533DAE989C}"/>
              </a:ext>
            </a:extLst>
          </p:cNvPr>
          <p:cNvSpPr/>
          <p:nvPr/>
        </p:nvSpPr>
        <p:spPr>
          <a:xfrm>
            <a:off x="142875" y="133350"/>
            <a:ext cx="11928353" cy="6575949"/>
          </a:xfrm>
          <a:prstGeom prst="rect">
            <a:avLst/>
          </a:prstGeom>
          <a:noFill/>
          <a:ln w="292100" cap="sq" cmpd="sng">
            <a:solidFill>
              <a:srgbClr val="086A2E"/>
            </a:solidFill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DA9101C5-3909-4A6C-AAD7-177F3783C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8274" y="2628465"/>
            <a:ext cx="11517549" cy="1871015"/>
          </a:xfrm>
        </p:spPr>
        <p:txBody>
          <a:bodyPr>
            <a:noAutofit/>
          </a:bodyPr>
          <a:lstStyle/>
          <a:p>
            <a:r>
              <a:rPr lang="it-IT" sz="3200" b="1" i="1" dirty="0">
                <a:latin typeface="Century Gothic" panose="020B0502020202020204" pitchFamily="34" charset="0"/>
              </a:rPr>
              <a:t>Informativa iniziative di attuazione del PR 2021-2027 attivate e programmate nelle annualità 2024-2025</a:t>
            </a:r>
            <a:br>
              <a:rPr lang="it-IT" sz="3200" b="1" i="1" dirty="0">
                <a:latin typeface="Century Gothic" panose="020B0502020202020204" pitchFamily="34" charset="0"/>
              </a:rPr>
            </a:br>
            <a:r>
              <a:rPr lang="it-IT" sz="3200" b="1" i="1" dirty="0">
                <a:latin typeface="Century Gothic" panose="020B0502020202020204" pitchFamily="34" charset="0"/>
              </a:rPr>
              <a:t> </a:t>
            </a:r>
            <a:br>
              <a:rPr lang="it-IT" sz="3200" b="1" i="1" dirty="0">
                <a:latin typeface="Century Gothic" panose="020B0502020202020204" pitchFamily="34" charset="0"/>
              </a:rPr>
            </a:br>
            <a:r>
              <a:rPr lang="it-IT" sz="2800" b="1" i="1" dirty="0">
                <a:latin typeface="Century Gothic" panose="020B0502020202020204" pitchFamily="34" charset="0"/>
              </a:rPr>
              <a:t>DG Università, Ricerca, Innovazione</a:t>
            </a:r>
            <a:endParaRPr lang="it-IT" sz="2800" b="1" dirty="0">
              <a:latin typeface="Century Gothic" panose="020B0502020202020204" pitchFamily="34" charset="0"/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9718E68-D13F-4243-86F8-F7A7F75F872E}"/>
              </a:ext>
            </a:extLst>
          </p:cNvPr>
          <p:cNvSpPr txBox="1"/>
          <p:nvPr/>
        </p:nvSpPr>
        <p:spPr>
          <a:xfrm>
            <a:off x="361206" y="4746222"/>
            <a:ext cx="115175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>
                <a:latin typeface="Century Gothic" panose="020B0502020202020204" pitchFamily="34" charset="0"/>
              </a:rPr>
              <a:t>MARIA GRAZIA PEDRANA </a:t>
            </a:r>
            <a:r>
              <a:rPr lang="it-IT" sz="1600" dirty="0">
                <a:latin typeface="Century Gothic" panose="020B0502020202020204" pitchFamily="34" charset="0"/>
              </a:rPr>
              <a:t>– Dirigente della </a:t>
            </a:r>
            <a:r>
              <a:rPr lang="it-IT" sz="1600" i="1" dirty="0">
                <a:latin typeface="Century Gothic" panose="020B0502020202020204" pitchFamily="34" charset="0"/>
              </a:rPr>
              <a:t>Struttura Investimenti per la Ricerca, l’Innovazione e il Trasferimento 							Tecnologico</a:t>
            </a:r>
            <a:endParaRPr lang="it-IT" sz="1600" dirty="0">
              <a:latin typeface="Helvetica" panose="020B0604020202030204" pitchFamily="34" charset="0"/>
            </a:endParaRPr>
          </a:p>
          <a:p>
            <a:pPr algn="ctr">
              <a:defRPr/>
            </a:pPr>
            <a:r>
              <a:rPr lang="it-IT" sz="1600" dirty="0">
                <a:solidFill>
                  <a:srgbClr val="008000"/>
                </a:solidFill>
                <a:latin typeface="Helvetica" panose="020B0604020202030204" pitchFamily="34" charset="0"/>
              </a:rPr>
              <a:t> </a:t>
            </a:r>
            <a:endParaRPr lang="it-IT" sz="1600" dirty="0">
              <a:latin typeface="Helvetica"/>
              <a:cs typeface="Helvetica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628BAA6-C9B2-4BB8-9BE6-E4018F1DA6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834" y="465009"/>
            <a:ext cx="10113508" cy="827897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52544808-E205-F944-8BAD-1DB3769C3458}"/>
              </a:ext>
            </a:extLst>
          </p:cNvPr>
          <p:cNvSpPr txBox="1"/>
          <p:nvPr/>
        </p:nvSpPr>
        <p:spPr>
          <a:xfrm>
            <a:off x="1039246" y="6032496"/>
            <a:ext cx="101135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it-IT" sz="2400" dirty="0">
                <a:latin typeface="Century Gothic" panose="020B0502020202020204" pitchFamily="34" charset="0"/>
              </a:rPr>
              <a:t>Milano, 23 e 24 ottobre 2024</a:t>
            </a:r>
            <a:endParaRPr lang="it-IT" sz="2400" dirty="0">
              <a:latin typeface="Century Gothic" panose="020B0502020202020204" pitchFamily="34" charset="0"/>
              <a:cs typeface="Helvetica"/>
            </a:endParaRPr>
          </a:p>
        </p:txBody>
      </p:sp>
      <p:sp>
        <p:nvSpPr>
          <p:cNvPr id="7" name="Titolo 1">
            <a:extLst>
              <a:ext uri="{FF2B5EF4-FFF2-40B4-BE49-F238E27FC236}">
                <a16:creationId xmlns:a16="http://schemas.microsoft.com/office/drawing/2014/main" id="{3FF5AB6E-EB7F-826B-09C6-C11110EE5EE9}"/>
              </a:ext>
            </a:extLst>
          </p:cNvPr>
          <p:cNvSpPr txBox="1">
            <a:spLocks/>
          </p:cNvSpPr>
          <p:nvPr/>
        </p:nvSpPr>
        <p:spPr>
          <a:xfrm>
            <a:off x="1050296" y="1368784"/>
            <a:ext cx="10113507" cy="11838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4400" b="1" dirty="0">
                <a:solidFill>
                  <a:srgbClr val="007239"/>
                </a:solidFill>
                <a:latin typeface="Century Gothic" panose="020B0502020202020204" pitchFamily="34" charset="0"/>
              </a:rPr>
              <a:t>COMITATO DI SORVEGLIANZA</a:t>
            </a:r>
            <a:br>
              <a:rPr lang="it-IT" sz="4400" b="1" dirty="0">
                <a:solidFill>
                  <a:srgbClr val="007239"/>
                </a:solidFill>
                <a:latin typeface="Century Gothic" panose="020B0502020202020204" pitchFamily="34" charset="0"/>
              </a:rPr>
            </a:br>
            <a:r>
              <a:rPr lang="it-IT" sz="4400" b="1" dirty="0">
                <a:solidFill>
                  <a:srgbClr val="007239"/>
                </a:solidFill>
                <a:latin typeface="Century Gothic" panose="020B0502020202020204" pitchFamily="34" charset="0"/>
              </a:rPr>
              <a:t>PR FESR 2021-2027</a:t>
            </a:r>
            <a:endParaRPr lang="it-IT" sz="4400" b="1" dirty="0">
              <a:latin typeface="Century Gothic" panose="020B0502020202020204" pitchFamily="34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B5F6AF0-124F-9869-8C59-AE5715DF4E01}"/>
              </a:ext>
            </a:extLst>
          </p:cNvPr>
          <p:cNvSpPr txBox="1"/>
          <p:nvPr/>
        </p:nvSpPr>
        <p:spPr>
          <a:xfrm>
            <a:off x="326175" y="5411450"/>
            <a:ext cx="1136010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b="1" dirty="0">
                <a:latin typeface="Century Gothic" panose="020B0502020202020204" pitchFamily="34" charset="0"/>
              </a:rPr>
              <a:t>TOMMASO MAZZEI </a:t>
            </a:r>
            <a:r>
              <a:rPr lang="it-IT" sz="1600" dirty="0">
                <a:latin typeface="Century Gothic" panose="020B0502020202020204" pitchFamily="34" charset="0"/>
              </a:rPr>
              <a:t>– Dirigente della </a:t>
            </a:r>
            <a:r>
              <a:rPr lang="it-IT" sz="1600" i="1" dirty="0">
                <a:latin typeface="Century Gothic" panose="020B0502020202020204" pitchFamily="34" charset="0"/>
              </a:rPr>
              <a:t>UO Affari legislativi, Programmazione e Governance della Ricerca</a:t>
            </a:r>
            <a:endParaRPr lang="it-IT" dirty="0">
              <a:latin typeface="Century Gothic" panose="020B0502020202020204" pitchFamily="34" charset="0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27315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B4E730-BB4D-8DFC-7F6F-09D195897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49758AFE-C679-B32B-652C-01C101FC059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6724650" y="6174047"/>
            <a:ext cx="4914900" cy="372975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C35CE049-89C8-D048-EEC6-0833EE1986A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552450" y="103643"/>
            <a:ext cx="1219228" cy="593260"/>
          </a:xfrm>
          <a:prstGeom prst="rect">
            <a:avLst/>
          </a:prstGeom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763115C7-7D40-24D6-BEF0-00F80210A1F2}"/>
              </a:ext>
            </a:extLst>
          </p:cNvPr>
          <p:cNvCxnSpPr>
            <a:cxnSpLocks/>
          </p:cNvCxnSpPr>
          <p:nvPr/>
        </p:nvCxnSpPr>
        <p:spPr>
          <a:xfrm>
            <a:off x="609600" y="744798"/>
            <a:ext cx="11029950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EACBBED3-C670-C23D-5A85-765295859010}"/>
              </a:ext>
            </a:extLst>
          </p:cNvPr>
          <p:cNvSpPr txBox="1"/>
          <p:nvPr/>
        </p:nvSpPr>
        <p:spPr>
          <a:xfrm>
            <a:off x="2777949" y="310978"/>
            <a:ext cx="88616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b="1" dirty="0">
                <a:solidFill>
                  <a:srgbClr val="007239"/>
                </a:solidFill>
                <a:latin typeface="Helvetica" panose="020B0604020202030204" pitchFamily="34" charset="0"/>
              </a:rPr>
              <a:t>BANDO BREVETTI – 2024</a:t>
            </a:r>
          </a:p>
          <a:p>
            <a:pPr algn="r"/>
            <a:endParaRPr lang="it-IT" b="1" dirty="0">
              <a:solidFill>
                <a:srgbClr val="007239"/>
              </a:solidFill>
              <a:latin typeface="Helvetica" panose="020B0604020202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46D788B-E3A6-416A-3CF0-776B94BB2614}"/>
              </a:ext>
            </a:extLst>
          </p:cNvPr>
          <p:cNvSpPr txBox="1"/>
          <p:nvPr/>
        </p:nvSpPr>
        <p:spPr>
          <a:xfrm>
            <a:off x="1005156" y="1210775"/>
            <a:ext cx="8408895" cy="61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</a:t>
            </a:r>
          </a:p>
          <a:p>
            <a:pPr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03E3E379-F306-956D-6CF8-FCD3472D9F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4226084"/>
              </p:ext>
            </p:extLst>
          </p:nvPr>
        </p:nvGraphicFramePr>
        <p:xfrm>
          <a:off x="717820" y="1213493"/>
          <a:ext cx="1092173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2182">
                  <a:extLst>
                    <a:ext uri="{9D8B030D-6E8A-4147-A177-3AD203B41FA5}">
                      <a16:colId xmlns:a16="http://schemas.microsoft.com/office/drawing/2014/main" val="3758895575"/>
                    </a:ext>
                  </a:extLst>
                </a:gridCol>
                <a:gridCol w="2023353">
                  <a:extLst>
                    <a:ext uri="{9D8B030D-6E8A-4147-A177-3AD203B41FA5}">
                      <a16:colId xmlns:a16="http://schemas.microsoft.com/office/drawing/2014/main" val="279563256"/>
                    </a:ext>
                  </a:extLst>
                </a:gridCol>
                <a:gridCol w="1750979">
                  <a:extLst>
                    <a:ext uri="{9D8B030D-6E8A-4147-A177-3AD203B41FA5}">
                      <a16:colId xmlns:a16="http://schemas.microsoft.com/office/drawing/2014/main" val="1108105859"/>
                    </a:ext>
                  </a:extLst>
                </a:gridCol>
                <a:gridCol w="2538919">
                  <a:extLst>
                    <a:ext uri="{9D8B030D-6E8A-4147-A177-3AD203B41FA5}">
                      <a16:colId xmlns:a16="http://schemas.microsoft.com/office/drawing/2014/main" val="3302399182"/>
                    </a:ext>
                  </a:extLst>
                </a:gridCol>
                <a:gridCol w="2156297">
                  <a:extLst>
                    <a:ext uri="{9D8B030D-6E8A-4147-A177-3AD203B41FA5}">
                      <a16:colId xmlns:a16="http://schemas.microsoft.com/office/drawing/2014/main" val="333489036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n. Domande presentate al 10 ottobre 2024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Importo richiesto </a:t>
                      </a:r>
                      <a:endParaRPr lang="it-IT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n. Domande ammesse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N. interventi brevettuali ammessi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Importo concesso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3934383"/>
                  </a:ext>
                </a:extLst>
              </a:tr>
              <a:tr h="320301"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entury Gothic" panose="020B0502020202020204" pitchFamily="34" charset="0"/>
                        </a:rPr>
                        <a:t>195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entury Gothic" panose="020B0502020202020204" pitchFamily="34" charset="0"/>
                        </a:rPr>
                        <a:t>1.743.690,00 €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entury Gothic" panose="020B0502020202020204" pitchFamily="34" charset="0"/>
                        </a:rPr>
                        <a:t>157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latin typeface="Century Gothic" panose="020B0502020202020204" pitchFamily="34" charset="0"/>
                        </a:rPr>
                        <a:t>212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it-IT" sz="1800" b="0" i="0" u="none" strike="noStrike" noProof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1.385.190,00 €</a:t>
                      </a:r>
                      <a:endParaRPr lang="it-IT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300887"/>
                  </a:ext>
                </a:extLst>
              </a:tr>
            </a:tbl>
          </a:graphicData>
        </a:graphic>
      </p:graphicFrame>
      <p:pic>
        <p:nvPicPr>
          <p:cNvPr id="6" name="Immagine 5">
            <a:extLst>
              <a:ext uri="{FF2B5EF4-FFF2-40B4-BE49-F238E27FC236}">
                <a16:creationId xmlns:a16="http://schemas.microsoft.com/office/drawing/2014/main" id="{AB029ADE-3BFC-D296-F6F3-BB1186268DD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668" t="27723" r="55965" b="41386"/>
          <a:stretch/>
        </p:blipFill>
        <p:spPr>
          <a:xfrm>
            <a:off x="3323535" y="2584887"/>
            <a:ext cx="5710299" cy="3497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527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9F433F-355B-A52B-7FDA-3FA9D402F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03CDA4AB-D885-5989-84AD-5D6B595432F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6724650" y="6174047"/>
            <a:ext cx="4914900" cy="372975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17ADF4F8-96D2-A583-65C9-E487744591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552450" y="103643"/>
            <a:ext cx="1219228" cy="593260"/>
          </a:xfrm>
          <a:prstGeom prst="rect">
            <a:avLst/>
          </a:prstGeom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92EC53C5-B9F2-2B33-F17F-6CED0AB16317}"/>
              </a:ext>
            </a:extLst>
          </p:cNvPr>
          <p:cNvCxnSpPr>
            <a:cxnSpLocks/>
          </p:cNvCxnSpPr>
          <p:nvPr/>
        </p:nvCxnSpPr>
        <p:spPr>
          <a:xfrm>
            <a:off x="609600" y="744798"/>
            <a:ext cx="11029950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4C61FCFD-C577-B6CC-47D3-CB9794174B6A}"/>
              </a:ext>
            </a:extLst>
          </p:cNvPr>
          <p:cNvSpPr txBox="1"/>
          <p:nvPr/>
        </p:nvSpPr>
        <p:spPr>
          <a:xfrm>
            <a:off x="1361198" y="310978"/>
            <a:ext cx="10482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b="1" dirty="0">
                <a:solidFill>
                  <a:srgbClr val="007239"/>
                </a:solidFill>
                <a:latin typeface="Century Gothic" panose="020B0502020202020204" pitchFamily="34" charset="0"/>
              </a:rPr>
              <a:t>Misure</a:t>
            </a:r>
            <a:r>
              <a:rPr lang="it-IT" b="1" dirty="0">
                <a:solidFill>
                  <a:srgbClr val="007239"/>
                </a:solidFill>
                <a:latin typeface="Helvetica" panose="020B0604020202030204" pitchFamily="34" charset="0"/>
              </a:rPr>
              <a:t> a sostegno del TRASFERIMENTO TECNOLOGICO  – 2024/2025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1E55870-0CD5-9900-803B-A503183D0EE5}"/>
              </a:ext>
            </a:extLst>
          </p:cNvPr>
          <p:cNvSpPr txBox="1"/>
          <p:nvPr/>
        </p:nvSpPr>
        <p:spPr>
          <a:xfrm>
            <a:off x="1005156" y="1210775"/>
            <a:ext cx="8408895" cy="61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</a:t>
            </a:r>
          </a:p>
          <a:p>
            <a:pPr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360F600-4BF3-7D6A-2341-B2C5644FD9E8}"/>
              </a:ext>
            </a:extLst>
          </p:cNvPr>
          <p:cNvSpPr txBox="1"/>
          <p:nvPr/>
        </p:nvSpPr>
        <p:spPr>
          <a:xfrm>
            <a:off x="126460" y="792694"/>
            <a:ext cx="11977383" cy="5227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400" b="1" u="sng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ASSE 1 - UN’EUROPA PIÙ COMPETITIVA E INTELLIGENTE</a:t>
            </a:r>
            <a:endParaRPr lang="it-IT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Obiettivo specifico: </a:t>
            </a:r>
            <a:r>
              <a:rPr lang="it-IT" sz="1400" i="0" u="none" strike="noStrike" baseline="0" dirty="0">
                <a:solidFill>
                  <a:srgbClr val="000000"/>
                </a:solidFill>
                <a:latin typeface="Century Gothic" panose="020B0502020202020204" pitchFamily="34" charset="0"/>
              </a:rPr>
              <a:t>1.1.) Sviluppare e rafforzare le capacità di ricerca e di innovazione e l'introduzione di tecnologie avanzate </a:t>
            </a:r>
          </a:p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Azione: </a:t>
            </a:r>
            <a:r>
              <a:rPr lang="it-IT" sz="14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1.1.2. Sostegno al trasferimento tecnologico tra mondo della ricerca e delle imprese lombarde </a:t>
            </a:r>
          </a:p>
          <a:p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Finalità: </a:t>
            </a:r>
            <a:r>
              <a:rPr lang="it-IT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Gli interventi di sostegno al trasferimento tecnologico sono finalizzati a promuovere la collaborazione tra imprese, in particolare PMI, e organismi di ricerca (Università, centri di ricerca pubblici e privati) che operano in favore della trasformazione di nuove idee in prodotti e servizi sostenibili dal punto di vista commerciale offrendo servizi avanzati in risposta ai fabbisogni di ricerca e innovazione delle imprese.</a:t>
            </a:r>
            <a:endParaRPr lang="it-IT" sz="1400" b="1" dirty="0">
              <a:solidFill>
                <a:srgbClr val="00B050"/>
              </a:solidFill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Destinatari-beneficiari: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PMI, Università, IRCCS</a:t>
            </a:r>
          </a:p>
          <a:p>
            <a:endParaRPr lang="it-IT" sz="14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pPr marL="228600" indent="-228600">
              <a:buAutoNum type="alphaUcParenR"/>
            </a:pPr>
            <a:r>
              <a:rPr lang="it-IT" sz="14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MISURA RAFFORZA&amp;INNOVA </a:t>
            </a:r>
            <a:r>
              <a:rPr lang="it-IT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(in corso di definizione gli elementi essenziali)</a:t>
            </a:r>
          </a:p>
          <a:p>
            <a:endParaRPr lang="it-IT" sz="1400" b="1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Destinatari-beneficiari: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PMI (micro, piccole e medie imprese, start-up)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con sede operativa nel territorio lombardo</a:t>
            </a: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Risorse previste: 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dotazione stimata di un primo bando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6 milioni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di euro (sarà valutato un secondo bando nel 2026)</a:t>
            </a: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Tempistiche prima attivazione: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I trimestre 2025</a:t>
            </a:r>
            <a:endParaRPr lang="it-IT" sz="14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Tipologia di agevolazione: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contributo a fondo perduto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con ipotesi di agevolazione concedibile per un importo fisso pari a 30.000 euro a fronte di un investimento minimo stimato di 50.000 euro con spese in s</a:t>
            </a:r>
            <a:r>
              <a:rPr lang="it-IT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ervizi messi a disposizione dall’</a:t>
            </a:r>
            <a:r>
              <a:rPr lang="it-IT" sz="14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OdR</a:t>
            </a:r>
            <a:r>
              <a:rPr lang="it-IT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 all’impresa beneficiaria (servizi di consulenza a carattere tecnico-scientifico e specialistico e relativi costi di utilizzo di laboratori), costi per materiali e beni strumentali immateriali, spese di personale, costi indiretti</a:t>
            </a:r>
            <a:endParaRPr lang="it-IT" sz="14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Regime di aiuto: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Reg. UE n. 2831/2023 (De </a:t>
            </a:r>
            <a:r>
              <a:rPr lang="it-IT" sz="1400" dirty="0" err="1">
                <a:latin typeface="Century Gothic" panose="020B0502020202020204" pitchFamily="34" charset="0"/>
                <a:cs typeface="Calibri Light" panose="020F0302020204030204" pitchFamily="34" charset="0"/>
              </a:rPr>
              <a:t>Minimis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)</a:t>
            </a: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Procedura: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bando a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sportello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, gestione dell’Organismo Intermedio</a:t>
            </a:r>
          </a:p>
        </p:txBody>
      </p:sp>
    </p:spTree>
    <p:extLst>
      <p:ext uri="{BB962C8B-B14F-4D97-AF65-F5344CB8AC3E}">
        <p14:creationId xmlns:p14="http://schemas.microsoft.com/office/powerpoint/2010/main" val="2802170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9C01A9-364B-AA10-82E7-567A4A2969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A76DC835-9FE1-B69C-F737-34B8513C0B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6724650" y="6174047"/>
            <a:ext cx="4914900" cy="372975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52D66D72-35E9-6256-6805-A569D5671B5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552450" y="103643"/>
            <a:ext cx="1219228" cy="593260"/>
          </a:xfrm>
          <a:prstGeom prst="rect">
            <a:avLst/>
          </a:prstGeom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096B8A6C-BEF4-05D0-CD02-A884F529BEEA}"/>
              </a:ext>
            </a:extLst>
          </p:cNvPr>
          <p:cNvCxnSpPr>
            <a:cxnSpLocks/>
          </p:cNvCxnSpPr>
          <p:nvPr/>
        </p:nvCxnSpPr>
        <p:spPr>
          <a:xfrm>
            <a:off x="609600" y="744798"/>
            <a:ext cx="11029950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970C248D-7EA3-2DE9-5468-48EBEB1E597E}"/>
              </a:ext>
            </a:extLst>
          </p:cNvPr>
          <p:cNvSpPr txBox="1"/>
          <p:nvPr/>
        </p:nvSpPr>
        <p:spPr>
          <a:xfrm>
            <a:off x="1361198" y="310978"/>
            <a:ext cx="104825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b="1" dirty="0">
                <a:solidFill>
                  <a:srgbClr val="007239"/>
                </a:solidFill>
                <a:latin typeface="Century Gothic" panose="020B0502020202020204" pitchFamily="34" charset="0"/>
              </a:rPr>
              <a:t>Misure</a:t>
            </a:r>
            <a:r>
              <a:rPr lang="it-IT" b="1" dirty="0">
                <a:solidFill>
                  <a:srgbClr val="007239"/>
                </a:solidFill>
                <a:latin typeface="Helvetica" panose="020B0604020202030204" pitchFamily="34" charset="0"/>
              </a:rPr>
              <a:t> a sostegno del TRASFERIMENTO TECNOLOGICO  – 2024/2025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B46A8D6-C770-9670-7648-F1217327C879}"/>
              </a:ext>
            </a:extLst>
          </p:cNvPr>
          <p:cNvSpPr txBox="1"/>
          <p:nvPr/>
        </p:nvSpPr>
        <p:spPr>
          <a:xfrm>
            <a:off x="1005156" y="1210775"/>
            <a:ext cx="8408895" cy="61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</a:t>
            </a:r>
          </a:p>
          <a:p>
            <a:pPr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4E726E4-7A88-082A-191F-8ACDAE12F06F}"/>
              </a:ext>
            </a:extLst>
          </p:cNvPr>
          <p:cNvSpPr txBox="1"/>
          <p:nvPr/>
        </p:nvSpPr>
        <p:spPr>
          <a:xfrm>
            <a:off x="135883" y="1040443"/>
            <a:ext cx="11977383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B) MISURE CON BENEFICIARI UNIVERSITA’ E IRCCS</a:t>
            </a:r>
            <a:endParaRPr lang="it-IT" sz="14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Tempistiche prima attivazione: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 I semestre 2025</a:t>
            </a: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Tipologia di agevolazione: </a:t>
            </a:r>
            <a:r>
              <a:rPr lang="it-IT" sz="14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contributo a fondo perduto</a:t>
            </a:r>
            <a:r>
              <a:rPr lang="it-IT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, ammontare delle risorse da definire (ipotesi 60-80 milioni di euro)</a:t>
            </a:r>
          </a:p>
          <a:p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Percorso di Consultazione </a:t>
            </a:r>
            <a:r>
              <a:rPr lang="it-IT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tramite manifestazione di interesse per la ricognizione dei fabbisogni: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per la realizzazione di attività di ricerca da parte degli </a:t>
            </a:r>
            <a:r>
              <a:rPr lang="it-IT" sz="14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IRCCS</a:t>
            </a:r>
            <a:r>
              <a:rPr lang="it-IT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 finalizzate al trasferimento tecnologico verso le imprese lombarde per favorire futuri investimenti nelle soluzioni innovative, </a:t>
            </a:r>
            <a:r>
              <a:rPr lang="it-IT" sz="14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prototipi e nuovi prodotti o servizi </a:t>
            </a:r>
            <a:r>
              <a:rPr lang="it-IT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sviluppati nell’ambito delle scienze della vita, a beneficio dei pazienti e della società (DGR n. 2398 del 28/05/2024: Approvazione del percorso per la definizione di una misura di sostegno alle attività di ricerca negli Istituti di Ricovero e Cura a Carattere Scientifico (IRCCS) lombardi finalizzata al trasferimento tecnologico (a valere sull’Asse 1, azione 1.1.2”)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it-IT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per potenziare nelle </a:t>
            </a:r>
            <a:r>
              <a:rPr lang="it-IT" sz="14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Università</a:t>
            </a:r>
            <a:r>
              <a:rPr lang="it-IT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  le </a:t>
            </a:r>
            <a:r>
              <a:rPr lang="it-IT" sz="14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infrastrutture di ricerca </a:t>
            </a:r>
            <a:r>
              <a:rPr lang="it-IT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che svolgono attività di trasferimento tecnologico verso le imprese, con l’obiettivo di rafforzare la competitività del territorio lombardo (DGR n. 2349 del 20/05/2024: Approvazione del percorso per la definizione della misura di sostegno del trasferimento tecnologico potenziando le infrastrutture di ricerca delle </a:t>
            </a:r>
            <a:r>
              <a:rPr lang="it-IT" sz="14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Universita’</a:t>
            </a:r>
            <a:r>
              <a:rPr lang="it-IT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 lombarde (a valere sull’Asse 1, azione 1.1.2 “sostegno al trasferimento tecnologico tra mondo della ricerca e delle imprese lombarde”) </a:t>
            </a:r>
          </a:p>
          <a:p>
            <a:r>
              <a:rPr lang="it-IT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Gli </a:t>
            </a:r>
            <a:r>
              <a:rPr lang="it-IT" sz="14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Avvisi</a:t>
            </a:r>
            <a:r>
              <a:rPr lang="it-IT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 sono stati aperti da luglio a fine settembre 2024. La quasi totalità degli Atenei lombardi (87%) e ca l’80% degli IRCCS hanno partecipato alla consultazione esprimendo innovativi fabbisogni infrastrutturali e di ricerca: dai laboratori di bioscienze e bioingegneria per lo studio dell’invecchiamento e la produzione di terapie avanzate all’applicazione delle nuove scoperte in ambito di Intelligenza Artificiale per migliorare e velocizzare gli screening diagnostici; dai simulatori dinamici per la guida di aeromobili o per la gestione di linee manifatturiere al nuovo mondo della </a:t>
            </a:r>
            <a:r>
              <a:rPr lang="it-IT" sz="1400" dirty="0" err="1">
                <a:solidFill>
                  <a:srgbClr val="000000"/>
                </a:solidFill>
                <a:latin typeface="Century Gothic" panose="020B0502020202020204" pitchFamily="34" charset="0"/>
              </a:rPr>
              <a:t>space</a:t>
            </a:r>
            <a:r>
              <a:rPr lang="it-IT" sz="1400" dirty="0">
                <a:solidFill>
                  <a:srgbClr val="000000"/>
                </a:solidFill>
                <a:latin typeface="Century Gothic" panose="020B0502020202020204" pitchFamily="34" charset="0"/>
              </a:rPr>
              <a:t> economy; dalle grandi strumentazioni necessarie per studiare e allo sviluppo di nuovi anticorpi per la cura di tumori e leucemie all’applicazione dell’Intelligenza Artificiale per soluzioni di medicina personalizzata per trattare problematiche legate all’invecchiamento, ecc.</a:t>
            </a:r>
          </a:p>
        </p:txBody>
      </p:sp>
    </p:spTree>
    <p:extLst>
      <p:ext uri="{BB962C8B-B14F-4D97-AF65-F5344CB8AC3E}">
        <p14:creationId xmlns:p14="http://schemas.microsoft.com/office/powerpoint/2010/main" val="3224385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212D2D-CA41-8877-ED86-A434FA518C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Freccia destra con strisce 60">
            <a:extLst>
              <a:ext uri="{FF2B5EF4-FFF2-40B4-BE49-F238E27FC236}">
                <a16:creationId xmlns:a16="http://schemas.microsoft.com/office/drawing/2014/main" id="{244442F8-AA35-082E-09BB-4CABE7939E75}"/>
              </a:ext>
            </a:extLst>
          </p:cNvPr>
          <p:cNvSpPr/>
          <p:nvPr/>
        </p:nvSpPr>
        <p:spPr>
          <a:xfrm>
            <a:off x="609600" y="3051111"/>
            <a:ext cx="4269503" cy="1807098"/>
          </a:xfrm>
          <a:prstGeom prst="stripedRightArrow">
            <a:avLst>
              <a:gd name="adj1" fmla="val 50000"/>
              <a:gd name="adj2" fmla="val 42919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0" name="Freccia destra con strisce 59">
            <a:extLst>
              <a:ext uri="{FF2B5EF4-FFF2-40B4-BE49-F238E27FC236}">
                <a16:creationId xmlns:a16="http://schemas.microsoft.com/office/drawing/2014/main" id="{9C940798-BF85-84BB-9298-63456A0FA99C}"/>
              </a:ext>
            </a:extLst>
          </p:cNvPr>
          <p:cNvSpPr/>
          <p:nvPr/>
        </p:nvSpPr>
        <p:spPr>
          <a:xfrm>
            <a:off x="609599" y="4610616"/>
            <a:ext cx="5233011" cy="1773088"/>
          </a:xfrm>
          <a:prstGeom prst="stripedRightArrow">
            <a:avLst>
              <a:gd name="adj1" fmla="val 50000"/>
              <a:gd name="adj2" fmla="val 42919"/>
            </a:avLst>
          </a:prstGeom>
          <a:solidFill>
            <a:schemeClr val="tx2">
              <a:lumMod val="10000"/>
              <a:lumOff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8" name="Freccia destra con strisce 57">
            <a:extLst>
              <a:ext uri="{FF2B5EF4-FFF2-40B4-BE49-F238E27FC236}">
                <a16:creationId xmlns:a16="http://schemas.microsoft.com/office/drawing/2014/main" id="{1A5BCD11-E0F6-7ECB-D812-467D53A070F8}"/>
              </a:ext>
            </a:extLst>
          </p:cNvPr>
          <p:cNvSpPr/>
          <p:nvPr/>
        </p:nvSpPr>
        <p:spPr>
          <a:xfrm>
            <a:off x="609600" y="3903872"/>
            <a:ext cx="6819684" cy="1713101"/>
          </a:xfrm>
          <a:prstGeom prst="stripedRightArrow">
            <a:avLst>
              <a:gd name="adj1" fmla="val 50000"/>
              <a:gd name="adj2" fmla="val 42919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0914F0D4-A4D0-5819-609B-F0D0C0324D2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09" b="7770"/>
          <a:stretch/>
        </p:blipFill>
        <p:spPr>
          <a:xfrm>
            <a:off x="7131050" y="6384289"/>
            <a:ext cx="4914900" cy="372975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6D9747D9-85CE-A2A9-01A8-CEC58C48DD4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177"/>
          <a:stretch/>
        </p:blipFill>
        <p:spPr>
          <a:xfrm>
            <a:off x="552450" y="103643"/>
            <a:ext cx="1219228" cy="593260"/>
          </a:xfrm>
          <a:prstGeom prst="rect">
            <a:avLst/>
          </a:prstGeom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E0B42196-06D1-43C4-AB3F-B29EB0D2FADA}"/>
              </a:ext>
            </a:extLst>
          </p:cNvPr>
          <p:cNvCxnSpPr>
            <a:cxnSpLocks/>
          </p:cNvCxnSpPr>
          <p:nvPr/>
        </p:nvCxnSpPr>
        <p:spPr>
          <a:xfrm>
            <a:off x="609600" y="744798"/>
            <a:ext cx="11029950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A1E6AD41-D4FC-8087-E8CF-DAB337EAE856}"/>
              </a:ext>
            </a:extLst>
          </p:cNvPr>
          <p:cNvSpPr txBox="1"/>
          <p:nvPr/>
        </p:nvSpPr>
        <p:spPr>
          <a:xfrm>
            <a:off x="4724401" y="310978"/>
            <a:ext cx="6915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b="1" dirty="0">
                <a:solidFill>
                  <a:srgbClr val="007239"/>
                </a:solidFill>
                <a:latin typeface="Helvetica" panose="020B0604020202030204" pitchFamily="34" charset="0"/>
              </a:rPr>
              <a:t>OPEN INNOVATION 2024/2026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5873E44-05D4-DCA5-179A-3F2DCFA2AA2D}"/>
              </a:ext>
            </a:extLst>
          </p:cNvPr>
          <p:cNvSpPr txBox="1"/>
          <p:nvPr/>
        </p:nvSpPr>
        <p:spPr>
          <a:xfrm>
            <a:off x="1005156" y="1210775"/>
            <a:ext cx="8408895" cy="61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</a:t>
            </a:r>
          </a:p>
          <a:p>
            <a:pPr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142DE83-128F-2ADA-2A8A-6A059E2073AB}"/>
              </a:ext>
            </a:extLst>
          </p:cNvPr>
          <p:cNvSpPr txBox="1"/>
          <p:nvPr/>
        </p:nvSpPr>
        <p:spPr>
          <a:xfrm>
            <a:off x="609600" y="800048"/>
            <a:ext cx="10971560" cy="23185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4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Asse 1</a:t>
            </a:r>
            <a:r>
              <a:rPr lang="it-IT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 		           Un’Europa più </a:t>
            </a:r>
            <a:r>
              <a:rPr lang="it-IT" sz="1400" b="1" dirty="0">
                <a:solidFill>
                  <a:srgbClr val="00723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competitiva</a:t>
            </a:r>
            <a:r>
              <a:rPr lang="it-IT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 e intelligente.</a:t>
            </a:r>
          </a:p>
          <a:p>
            <a:pPr>
              <a:spcAft>
                <a:spcPts val="4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Obiettivo specifico 1.1 </a:t>
            </a:r>
            <a:r>
              <a:rPr lang="it-IT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	Sviluppare e rafforzare le capacità di </a:t>
            </a:r>
            <a:r>
              <a:rPr lang="it-IT" sz="1400" b="1" dirty="0">
                <a:solidFill>
                  <a:srgbClr val="00723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ricerca</a:t>
            </a:r>
            <a:r>
              <a:rPr lang="it-IT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 e </a:t>
            </a:r>
            <a:r>
              <a:rPr lang="it-IT" sz="1400" b="1" dirty="0">
                <a:solidFill>
                  <a:srgbClr val="00723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innovazione</a:t>
            </a:r>
            <a:r>
              <a:rPr lang="it-IT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 e l'introduzione di tecnologie avanzate.</a:t>
            </a:r>
          </a:p>
          <a:p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Azione 1.1.5 </a:t>
            </a:r>
            <a:r>
              <a:rPr lang="it-IT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	         </a:t>
            </a:r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  Sostegno all’approccio lombardo di Open Innovation negli </a:t>
            </a:r>
            <a:r>
              <a:rPr lang="it-IT" sz="1400" b="1" dirty="0">
                <a:solidFill>
                  <a:srgbClr val="0070C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ecosistemi</a:t>
            </a:r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 </a:t>
            </a:r>
            <a:r>
              <a:rPr lang="it-IT" sz="1400" b="1" dirty="0">
                <a:solidFill>
                  <a:srgbClr val="0070C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dell’innovazione (S3)</a:t>
            </a:r>
            <a:r>
              <a:rPr lang="it-IT" sz="1200" b="1" dirty="0">
                <a:solidFill>
                  <a:srgbClr val="0070C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.</a:t>
            </a:r>
          </a:p>
          <a:p>
            <a:endParaRPr lang="it-IT" sz="8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FINALITÀ</a:t>
            </a:r>
            <a:r>
              <a:rPr lang="it-IT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        Implementazione della piattaforma collaborativa regionale </a:t>
            </a:r>
            <a:r>
              <a:rPr lang="it-IT" sz="1400" b="1" dirty="0">
                <a:solidFill>
                  <a:srgbClr val="00723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Open</a:t>
            </a:r>
            <a:r>
              <a:rPr lang="it-IT" sz="1200" b="1" dirty="0">
                <a:solidFill>
                  <a:srgbClr val="00723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 </a:t>
            </a:r>
            <a:r>
              <a:rPr lang="it-IT" sz="1400" b="1" dirty="0">
                <a:solidFill>
                  <a:srgbClr val="00723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Innovation</a:t>
            </a:r>
            <a:r>
              <a:rPr lang="it-IT" sz="1200" b="1" dirty="0">
                <a:solidFill>
                  <a:srgbClr val="00723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 </a:t>
            </a:r>
            <a:r>
              <a:rPr lang="it-IT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e del software </a:t>
            </a:r>
            <a:r>
              <a:rPr lang="it-IT" sz="1400" b="1" dirty="0">
                <a:solidFill>
                  <a:srgbClr val="00723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Open</a:t>
            </a:r>
            <a:r>
              <a:rPr lang="it-IT" sz="1200" b="1" dirty="0">
                <a:solidFill>
                  <a:srgbClr val="00723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 </a:t>
            </a:r>
            <a:r>
              <a:rPr lang="it-IT" sz="1400" b="1" dirty="0">
                <a:solidFill>
                  <a:srgbClr val="00723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2.0</a:t>
            </a:r>
            <a:r>
              <a:rPr lang="it-IT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.</a:t>
            </a:r>
          </a:p>
          <a:p>
            <a:endParaRPr lang="it-IT" sz="8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RISORSE STANZIATE</a:t>
            </a:r>
            <a:r>
              <a:rPr lang="it-IT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 	</a:t>
            </a:r>
            <a:r>
              <a:rPr lang="it-IT" sz="1400" b="1" dirty="0">
                <a:solidFill>
                  <a:srgbClr val="00723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1.360.899,74 €</a:t>
            </a:r>
            <a:r>
              <a:rPr lang="it-IT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 per il triennio 2024/2026 (DGR 2802/2024, supporto di Finlombarda S.p.A.)</a:t>
            </a:r>
          </a:p>
          <a:p>
            <a:endParaRPr lang="it-IT" sz="8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RISULTATI ATTESI</a:t>
            </a:r>
            <a:r>
              <a:rPr lang="it-IT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	           Implementazione dei servizi:</a:t>
            </a:r>
          </a:p>
          <a:p>
            <a:pPr marL="2000250" lvl="4" indent="-171450">
              <a:buFont typeface="Arial" panose="020B0604020202020204" pitchFamily="34" charset="0"/>
              <a:buChar char="•"/>
            </a:pPr>
            <a:r>
              <a:rPr lang="it-IT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consolidare e favorire le </a:t>
            </a:r>
            <a:r>
              <a:rPr lang="it-IT" sz="1400" b="1" dirty="0">
                <a:solidFill>
                  <a:srgbClr val="00723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connessioni</a:t>
            </a:r>
            <a:r>
              <a:rPr lang="it-IT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 nell’ecosistema regionale della R&amp;I,</a:t>
            </a:r>
          </a:p>
          <a:p>
            <a:pPr marL="2000250" lvl="4" indent="-171450">
              <a:buFont typeface="Arial" panose="020B0604020202020204" pitchFamily="34" charset="0"/>
              <a:buChar char="•"/>
            </a:pPr>
            <a:r>
              <a:rPr lang="it-IT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incrementare la conoscenza delle </a:t>
            </a:r>
            <a:r>
              <a:rPr lang="it-IT" sz="1400" b="1" dirty="0">
                <a:solidFill>
                  <a:srgbClr val="00723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eccellenze</a:t>
            </a:r>
            <a:r>
              <a:rPr lang="it-IT" sz="1200" dirty="0">
                <a:latin typeface="Century Gothic" panose="020B0502020202020204" pitchFamily="34" charset="0"/>
                <a:cs typeface="Calibri Light" panose="020F0302020204030204" pitchFamily="34" charset="0"/>
              </a:rPr>
              <a:t> del territorio lombardo.</a:t>
            </a:r>
          </a:p>
        </p:txBody>
      </p:sp>
      <p:sp>
        <p:nvSpPr>
          <p:cNvPr id="22" name="Esagono 21">
            <a:extLst>
              <a:ext uri="{FF2B5EF4-FFF2-40B4-BE49-F238E27FC236}">
                <a16:creationId xmlns:a16="http://schemas.microsoft.com/office/drawing/2014/main" id="{A9716883-55CC-8E53-0249-10AEE6657FA8}"/>
              </a:ext>
            </a:extLst>
          </p:cNvPr>
          <p:cNvSpPr/>
          <p:nvPr/>
        </p:nvSpPr>
        <p:spPr>
          <a:xfrm>
            <a:off x="2649898" y="3563285"/>
            <a:ext cx="998375" cy="902335"/>
          </a:xfrm>
          <a:prstGeom prst="hexagon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0" name="CasellaDiTesto 29">
            <a:extLst>
              <a:ext uri="{FF2B5EF4-FFF2-40B4-BE49-F238E27FC236}">
                <a16:creationId xmlns:a16="http://schemas.microsoft.com/office/drawing/2014/main" id="{E90FBCC3-DA77-AC95-0A9F-A909ECE50C52}"/>
              </a:ext>
            </a:extLst>
          </p:cNvPr>
          <p:cNvSpPr txBox="1"/>
          <p:nvPr/>
        </p:nvSpPr>
        <p:spPr>
          <a:xfrm>
            <a:off x="2659229" y="3903872"/>
            <a:ext cx="9983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>
                <a:solidFill>
                  <a:prstClr val="white"/>
                </a:solidFill>
                <a:latin typeface="Aptos" panose="02110004020202020204"/>
              </a:rPr>
              <a:t>IMPRESE</a:t>
            </a:r>
          </a:p>
        </p:txBody>
      </p:sp>
      <p:sp>
        <p:nvSpPr>
          <p:cNvPr id="31" name="Esagono 30">
            <a:extLst>
              <a:ext uri="{FF2B5EF4-FFF2-40B4-BE49-F238E27FC236}">
                <a16:creationId xmlns:a16="http://schemas.microsoft.com/office/drawing/2014/main" id="{C83B454A-00A3-786A-AC1E-2917C3556582}"/>
              </a:ext>
            </a:extLst>
          </p:cNvPr>
          <p:cNvSpPr/>
          <p:nvPr/>
        </p:nvSpPr>
        <p:spPr>
          <a:xfrm>
            <a:off x="3461301" y="4050325"/>
            <a:ext cx="998375" cy="902335"/>
          </a:xfrm>
          <a:prstGeom prst="hexagon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2" name="CasellaDiTesto 31">
            <a:extLst>
              <a:ext uri="{FF2B5EF4-FFF2-40B4-BE49-F238E27FC236}">
                <a16:creationId xmlns:a16="http://schemas.microsoft.com/office/drawing/2014/main" id="{B91328CB-3C01-BDF4-CB50-5DEA8D653BB6}"/>
              </a:ext>
            </a:extLst>
          </p:cNvPr>
          <p:cNvSpPr txBox="1"/>
          <p:nvPr/>
        </p:nvSpPr>
        <p:spPr>
          <a:xfrm>
            <a:off x="3461301" y="4222300"/>
            <a:ext cx="9983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>
                <a:solidFill>
                  <a:prstClr val="white"/>
                </a:solidFill>
                <a:latin typeface="Aptos" panose="02110004020202020204"/>
              </a:rPr>
              <a:t>UNIVERSITA’</a:t>
            </a:r>
          </a:p>
          <a:p>
            <a:pPr algn="ctr"/>
            <a:r>
              <a:rPr lang="it-IT" sz="1000" b="1" dirty="0">
                <a:solidFill>
                  <a:prstClr val="white"/>
                </a:solidFill>
                <a:latin typeface="Aptos" panose="02110004020202020204"/>
              </a:rPr>
              <a:t>E CENTRI DI RICERCA</a:t>
            </a:r>
          </a:p>
        </p:txBody>
      </p:sp>
      <p:sp>
        <p:nvSpPr>
          <p:cNvPr id="33" name="Esagono 32">
            <a:extLst>
              <a:ext uri="{FF2B5EF4-FFF2-40B4-BE49-F238E27FC236}">
                <a16:creationId xmlns:a16="http://schemas.microsoft.com/office/drawing/2014/main" id="{F585C029-3D83-F802-2596-41B64F4FA672}"/>
              </a:ext>
            </a:extLst>
          </p:cNvPr>
          <p:cNvSpPr/>
          <p:nvPr/>
        </p:nvSpPr>
        <p:spPr>
          <a:xfrm>
            <a:off x="2644099" y="4528496"/>
            <a:ext cx="998375" cy="902335"/>
          </a:xfrm>
          <a:prstGeom prst="hexagon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4" name="CasellaDiTesto 33">
            <a:extLst>
              <a:ext uri="{FF2B5EF4-FFF2-40B4-BE49-F238E27FC236}">
                <a16:creationId xmlns:a16="http://schemas.microsoft.com/office/drawing/2014/main" id="{03AB7FF9-ECAF-7791-CD58-98DD52D4D1B3}"/>
              </a:ext>
            </a:extLst>
          </p:cNvPr>
          <p:cNvSpPr txBox="1"/>
          <p:nvPr/>
        </p:nvSpPr>
        <p:spPr>
          <a:xfrm>
            <a:off x="2653430" y="4785104"/>
            <a:ext cx="9983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>
                <a:solidFill>
                  <a:prstClr val="white"/>
                </a:solidFill>
                <a:latin typeface="Aptos" panose="02110004020202020204"/>
              </a:rPr>
              <a:t>PUBBLICHE</a:t>
            </a:r>
          </a:p>
          <a:p>
            <a:pPr algn="ctr"/>
            <a:r>
              <a:rPr lang="it-IT" sz="1000" b="1" dirty="0">
                <a:solidFill>
                  <a:prstClr val="white"/>
                </a:solidFill>
                <a:latin typeface="Aptos" panose="02110004020202020204"/>
              </a:rPr>
              <a:t>AMMINISTR.</a:t>
            </a:r>
          </a:p>
        </p:txBody>
      </p:sp>
      <p:sp>
        <p:nvSpPr>
          <p:cNvPr id="36" name="Esagono 35">
            <a:extLst>
              <a:ext uri="{FF2B5EF4-FFF2-40B4-BE49-F238E27FC236}">
                <a16:creationId xmlns:a16="http://schemas.microsoft.com/office/drawing/2014/main" id="{09164D62-5859-BA76-7D11-652194DBE977}"/>
              </a:ext>
            </a:extLst>
          </p:cNvPr>
          <p:cNvSpPr/>
          <p:nvPr/>
        </p:nvSpPr>
        <p:spPr>
          <a:xfrm>
            <a:off x="3461301" y="4998795"/>
            <a:ext cx="998375" cy="902335"/>
          </a:xfrm>
          <a:prstGeom prst="hexagon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9" name="CasellaDiTesto 38">
            <a:extLst>
              <a:ext uri="{FF2B5EF4-FFF2-40B4-BE49-F238E27FC236}">
                <a16:creationId xmlns:a16="http://schemas.microsoft.com/office/drawing/2014/main" id="{CC68F575-B0C6-3129-AEF3-06F8FA646F5A}"/>
              </a:ext>
            </a:extLst>
          </p:cNvPr>
          <p:cNvSpPr txBox="1"/>
          <p:nvPr/>
        </p:nvSpPr>
        <p:spPr>
          <a:xfrm>
            <a:off x="3451970" y="5162095"/>
            <a:ext cx="99837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000" b="1" dirty="0">
                <a:solidFill>
                  <a:prstClr val="white"/>
                </a:solidFill>
                <a:latin typeface="Aptos" panose="02110004020202020204"/>
              </a:rPr>
              <a:t>CITTADINI E </a:t>
            </a:r>
          </a:p>
          <a:p>
            <a:pPr algn="ctr"/>
            <a:r>
              <a:rPr lang="it-IT" sz="1000" b="1" dirty="0">
                <a:solidFill>
                  <a:prstClr val="white"/>
                </a:solidFill>
                <a:latin typeface="Aptos" panose="02110004020202020204"/>
              </a:rPr>
              <a:t>SOCIETA’</a:t>
            </a:r>
          </a:p>
          <a:p>
            <a:pPr algn="ctr"/>
            <a:r>
              <a:rPr lang="it-IT" sz="1000" b="1" dirty="0">
                <a:solidFill>
                  <a:prstClr val="white"/>
                </a:solidFill>
                <a:latin typeface="Aptos" panose="02110004020202020204"/>
              </a:rPr>
              <a:t>CIVILE</a:t>
            </a:r>
          </a:p>
        </p:txBody>
      </p:sp>
      <p:sp>
        <p:nvSpPr>
          <p:cNvPr id="1038" name="Ovale 1037">
            <a:extLst>
              <a:ext uri="{FF2B5EF4-FFF2-40B4-BE49-F238E27FC236}">
                <a16:creationId xmlns:a16="http://schemas.microsoft.com/office/drawing/2014/main" id="{CD387658-10A6-873D-0CFD-AC471487F00A}"/>
              </a:ext>
            </a:extLst>
          </p:cNvPr>
          <p:cNvSpPr/>
          <p:nvPr/>
        </p:nvSpPr>
        <p:spPr>
          <a:xfrm>
            <a:off x="4668348" y="3323303"/>
            <a:ext cx="931721" cy="93541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39" name="CasellaDiTesto 1038">
            <a:extLst>
              <a:ext uri="{FF2B5EF4-FFF2-40B4-BE49-F238E27FC236}">
                <a16:creationId xmlns:a16="http://schemas.microsoft.com/office/drawing/2014/main" id="{A1816549-5D44-402E-E7E9-71E9AD03ED97}"/>
              </a:ext>
            </a:extLst>
          </p:cNvPr>
          <p:cNvSpPr txBox="1"/>
          <p:nvPr/>
        </p:nvSpPr>
        <p:spPr>
          <a:xfrm>
            <a:off x="4674831" y="3525053"/>
            <a:ext cx="8759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+7000</a:t>
            </a:r>
          </a:p>
          <a:p>
            <a:pPr algn="ctr"/>
            <a:r>
              <a:rPr lang="it-IT" sz="1100" b="1" dirty="0">
                <a:solidFill>
                  <a:schemeClr val="bg1"/>
                </a:solidFill>
              </a:rPr>
              <a:t>NEWS</a:t>
            </a:r>
          </a:p>
        </p:txBody>
      </p:sp>
      <p:sp>
        <p:nvSpPr>
          <p:cNvPr id="1047" name="Ovale 1046">
            <a:extLst>
              <a:ext uri="{FF2B5EF4-FFF2-40B4-BE49-F238E27FC236}">
                <a16:creationId xmlns:a16="http://schemas.microsoft.com/office/drawing/2014/main" id="{F5F20340-FD63-0C24-FCC9-6FCEAE08164F}"/>
              </a:ext>
            </a:extLst>
          </p:cNvPr>
          <p:cNvSpPr/>
          <p:nvPr/>
        </p:nvSpPr>
        <p:spPr>
          <a:xfrm>
            <a:off x="5562853" y="3754592"/>
            <a:ext cx="931721" cy="93541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48" name="CasellaDiTesto 1047">
            <a:extLst>
              <a:ext uri="{FF2B5EF4-FFF2-40B4-BE49-F238E27FC236}">
                <a16:creationId xmlns:a16="http://schemas.microsoft.com/office/drawing/2014/main" id="{9221BCAC-B271-22E1-9AE6-492816A4EE1C}"/>
              </a:ext>
            </a:extLst>
          </p:cNvPr>
          <p:cNvSpPr txBox="1"/>
          <p:nvPr/>
        </p:nvSpPr>
        <p:spPr>
          <a:xfrm>
            <a:off x="5486054" y="3772639"/>
            <a:ext cx="107098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+700</a:t>
            </a:r>
          </a:p>
          <a:p>
            <a:pPr algn="ctr"/>
            <a:r>
              <a:rPr lang="it-IT" sz="1100" b="1" dirty="0">
                <a:solidFill>
                  <a:schemeClr val="bg1"/>
                </a:solidFill>
              </a:rPr>
              <a:t>COMMUNITY</a:t>
            </a:r>
          </a:p>
        </p:txBody>
      </p:sp>
      <p:sp>
        <p:nvSpPr>
          <p:cNvPr id="1049" name="Ovale 1048">
            <a:extLst>
              <a:ext uri="{FF2B5EF4-FFF2-40B4-BE49-F238E27FC236}">
                <a16:creationId xmlns:a16="http://schemas.microsoft.com/office/drawing/2014/main" id="{3547C81D-C5A0-42E8-6F33-CD2EF07C85A7}"/>
              </a:ext>
            </a:extLst>
          </p:cNvPr>
          <p:cNvSpPr/>
          <p:nvPr/>
        </p:nvSpPr>
        <p:spPr>
          <a:xfrm>
            <a:off x="4678562" y="4288146"/>
            <a:ext cx="931721" cy="93541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50" name="CasellaDiTesto 1049">
            <a:extLst>
              <a:ext uri="{FF2B5EF4-FFF2-40B4-BE49-F238E27FC236}">
                <a16:creationId xmlns:a16="http://schemas.microsoft.com/office/drawing/2014/main" id="{F6FC5BA2-8B38-ED7F-C4BF-D2D8C09323CD}"/>
              </a:ext>
            </a:extLst>
          </p:cNvPr>
          <p:cNvSpPr txBox="1"/>
          <p:nvPr/>
        </p:nvSpPr>
        <p:spPr>
          <a:xfrm>
            <a:off x="4613505" y="4471832"/>
            <a:ext cx="105807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+3000</a:t>
            </a:r>
          </a:p>
          <a:p>
            <a:pPr algn="ctr"/>
            <a:r>
              <a:rPr lang="it-IT" sz="1100" b="1" dirty="0">
                <a:solidFill>
                  <a:schemeClr val="bg1"/>
                </a:solidFill>
              </a:rPr>
              <a:t>DISCUSSIONI</a:t>
            </a:r>
          </a:p>
        </p:txBody>
      </p:sp>
      <p:sp>
        <p:nvSpPr>
          <p:cNvPr id="1051" name="Ovale 1050">
            <a:extLst>
              <a:ext uri="{FF2B5EF4-FFF2-40B4-BE49-F238E27FC236}">
                <a16:creationId xmlns:a16="http://schemas.microsoft.com/office/drawing/2014/main" id="{D874AE77-352D-CDBE-BAD4-324B14DFBB87}"/>
              </a:ext>
            </a:extLst>
          </p:cNvPr>
          <p:cNvSpPr/>
          <p:nvPr/>
        </p:nvSpPr>
        <p:spPr>
          <a:xfrm>
            <a:off x="5659643" y="4766057"/>
            <a:ext cx="931721" cy="93541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52" name="CasellaDiTesto 1051">
            <a:extLst>
              <a:ext uri="{FF2B5EF4-FFF2-40B4-BE49-F238E27FC236}">
                <a16:creationId xmlns:a16="http://schemas.microsoft.com/office/drawing/2014/main" id="{955017FC-F2EC-A3E8-6D0E-24E24571D16A}"/>
              </a:ext>
            </a:extLst>
          </p:cNvPr>
          <p:cNvSpPr txBox="1"/>
          <p:nvPr/>
        </p:nvSpPr>
        <p:spPr>
          <a:xfrm>
            <a:off x="5593928" y="4654186"/>
            <a:ext cx="105807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+100 </a:t>
            </a:r>
            <a:r>
              <a:rPr lang="it-IT" sz="1100" b="1" dirty="0">
                <a:solidFill>
                  <a:schemeClr val="bg1"/>
                </a:solidFill>
              </a:rPr>
              <a:t>CHALLENGE D’IMPRESA</a:t>
            </a:r>
          </a:p>
        </p:txBody>
      </p:sp>
      <p:sp>
        <p:nvSpPr>
          <p:cNvPr id="1053" name="Ovale 1052">
            <a:extLst>
              <a:ext uri="{FF2B5EF4-FFF2-40B4-BE49-F238E27FC236}">
                <a16:creationId xmlns:a16="http://schemas.microsoft.com/office/drawing/2014/main" id="{2398D2FF-7B91-D021-8663-0692A4964895}"/>
              </a:ext>
            </a:extLst>
          </p:cNvPr>
          <p:cNvSpPr/>
          <p:nvPr/>
        </p:nvSpPr>
        <p:spPr>
          <a:xfrm>
            <a:off x="4811385" y="5284216"/>
            <a:ext cx="931721" cy="93541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54" name="CasellaDiTesto 1053">
            <a:extLst>
              <a:ext uri="{FF2B5EF4-FFF2-40B4-BE49-F238E27FC236}">
                <a16:creationId xmlns:a16="http://schemas.microsoft.com/office/drawing/2014/main" id="{316A3BDF-EC83-36ED-07BA-C3D92D549689}"/>
              </a:ext>
            </a:extLst>
          </p:cNvPr>
          <p:cNvSpPr txBox="1"/>
          <p:nvPr/>
        </p:nvSpPr>
        <p:spPr>
          <a:xfrm>
            <a:off x="4618025" y="5377889"/>
            <a:ext cx="1317721" cy="654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+16.000</a:t>
            </a:r>
          </a:p>
          <a:p>
            <a:pPr algn="ctr"/>
            <a:r>
              <a:rPr lang="it-IT" sz="1100" b="1" dirty="0">
                <a:solidFill>
                  <a:schemeClr val="bg1"/>
                </a:solidFill>
              </a:rPr>
              <a:t>PROPOSTE DI </a:t>
            </a:r>
            <a:r>
              <a:rPr lang="it-IT" sz="950" b="1" spc="-100" dirty="0">
                <a:solidFill>
                  <a:schemeClr val="bg1"/>
                </a:solidFill>
              </a:rPr>
              <a:t>COLLABORAZIONE</a:t>
            </a:r>
          </a:p>
        </p:txBody>
      </p:sp>
      <p:sp>
        <p:nvSpPr>
          <p:cNvPr id="1055" name="Ovale 1054">
            <a:extLst>
              <a:ext uri="{FF2B5EF4-FFF2-40B4-BE49-F238E27FC236}">
                <a16:creationId xmlns:a16="http://schemas.microsoft.com/office/drawing/2014/main" id="{833341F7-7075-2A47-33E0-17E29107DC5B}"/>
              </a:ext>
            </a:extLst>
          </p:cNvPr>
          <p:cNvSpPr/>
          <p:nvPr/>
        </p:nvSpPr>
        <p:spPr>
          <a:xfrm>
            <a:off x="6363254" y="3176732"/>
            <a:ext cx="931721" cy="93541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56" name="CasellaDiTesto 1055">
            <a:extLst>
              <a:ext uri="{FF2B5EF4-FFF2-40B4-BE49-F238E27FC236}">
                <a16:creationId xmlns:a16="http://schemas.microsoft.com/office/drawing/2014/main" id="{CDB0529D-2827-2F01-84E8-EEBBDC8CA335}"/>
              </a:ext>
            </a:extLst>
          </p:cNvPr>
          <p:cNvSpPr txBox="1"/>
          <p:nvPr/>
        </p:nvSpPr>
        <p:spPr>
          <a:xfrm>
            <a:off x="6301264" y="3093548"/>
            <a:ext cx="1066140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+1000 </a:t>
            </a:r>
            <a:r>
              <a:rPr lang="it-IT" sz="1050" b="1" dirty="0">
                <a:solidFill>
                  <a:schemeClr val="bg1"/>
                </a:solidFill>
              </a:rPr>
              <a:t>visualizzazioni</a:t>
            </a:r>
          </a:p>
          <a:p>
            <a:pPr algn="ctr"/>
            <a:r>
              <a:rPr lang="it-IT" sz="1100" b="1" dirty="0">
                <a:solidFill>
                  <a:schemeClr val="bg1"/>
                </a:solidFill>
              </a:rPr>
              <a:t>WEBINAR</a:t>
            </a:r>
          </a:p>
        </p:txBody>
      </p:sp>
      <p:sp>
        <p:nvSpPr>
          <p:cNvPr id="1057" name="Ovale 1056">
            <a:extLst>
              <a:ext uri="{FF2B5EF4-FFF2-40B4-BE49-F238E27FC236}">
                <a16:creationId xmlns:a16="http://schemas.microsoft.com/office/drawing/2014/main" id="{A08BADD9-1175-EAE3-3CA1-815841E93FB5}"/>
              </a:ext>
            </a:extLst>
          </p:cNvPr>
          <p:cNvSpPr/>
          <p:nvPr/>
        </p:nvSpPr>
        <p:spPr>
          <a:xfrm>
            <a:off x="6461066" y="4140907"/>
            <a:ext cx="931721" cy="93541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58" name="CasellaDiTesto 1057">
            <a:extLst>
              <a:ext uri="{FF2B5EF4-FFF2-40B4-BE49-F238E27FC236}">
                <a16:creationId xmlns:a16="http://schemas.microsoft.com/office/drawing/2014/main" id="{87D0BF89-E231-511B-358C-E21411C42436}"/>
              </a:ext>
            </a:extLst>
          </p:cNvPr>
          <p:cNvSpPr txBox="1"/>
          <p:nvPr/>
        </p:nvSpPr>
        <p:spPr>
          <a:xfrm>
            <a:off x="6424567" y="4006697"/>
            <a:ext cx="1004717" cy="8386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214 </a:t>
            </a:r>
            <a:r>
              <a:rPr lang="it-IT" sz="1050" b="1" dirty="0">
                <a:solidFill>
                  <a:schemeClr val="bg1"/>
                </a:solidFill>
              </a:rPr>
              <a:t>progetti</a:t>
            </a:r>
          </a:p>
          <a:p>
            <a:pPr algn="ctr"/>
            <a:r>
              <a:rPr lang="it-IT" sz="1100" b="1" dirty="0">
                <a:solidFill>
                  <a:schemeClr val="bg1"/>
                </a:solidFill>
              </a:rPr>
              <a:t>LOMBARDIA</a:t>
            </a:r>
          </a:p>
          <a:p>
            <a:pPr algn="ctr"/>
            <a:r>
              <a:rPr lang="it-IT" sz="1100" b="1" dirty="0">
                <a:solidFill>
                  <a:schemeClr val="bg1"/>
                </a:solidFill>
              </a:rPr>
              <a:t>2030</a:t>
            </a:r>
          </a:p>
        </p:txBody>
      </p:sp>
      <p:sp>
        <p:nvSpPr>
          <p:cNvPr id="1059" name="Ovale 1058">
            <a:extLst>
              <a:ext uri="{FF2B5EF4-FFF2-40B4-BE49-F238E27FC236}">
                <a16:creationId xmlns:a16="http://schemas.microsoft.com/office/drawing/2014/main" id="{97B10779-4F9D-EB3B-1F87-46340763C07E}"/>
              </a:ext>
            </a:extLst>
          </p:cNvPr>
          <p:cNvSpPr/>
          <p:nvPr/>
        </p:nvSpPr>
        <p:spPr>
          <a:xfrm>
            <a:off x="6574859" y="5145290"/>
            <a:ext cx="931721" cy="93541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60" name="CasellaDiTesto 1059">
            <a:extLst>
              <a:ext uri="{FF2B5EF4-FFF2-40B4-BE49-F238E27FC236}">
                <a16:creationId xmlns:a16="http://schemas.microsoft.com/office/drawing/2014/main" id="{C766AEA6-A366-D3C7-D731-879058B6CDAE}"/>
              </a:ext>
            </a:extLst>
          </p:cNvPr>
          <p:cNvSpPr txBox="1"/>
          <p:nvPr/>
        </p:nvSpPr>
        <p:spPr>
          <a:xfrm>
            <a:off x="6602742" y="5184783"/>
            <a:ext cx="87595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bg1"/>
                </a:solidFill>
              </a:rPr>
              <a:t>24.099</a:t>
            </a:r>
          </a:p>
          <a:p>
            <a:pPr algn="ctr"/>
            <a:r>
              <a:rPr lang="it-IT" sz="1100" b="1" dirty="0">
                <a:solidFill>
                  <a:schemeClr val="bg1"/>
                </a:solidFill>
              </a:rPr>
              <a:t>ISCRITTI</a:t>
            </a:r>
          </a:p>
        </p:txBody>
      </p:sp>
      <p:sp>
        <p:nvSpPr>
          <p:cNvPr id="1061" name="Ovale 1060">
            <a:extLst>
              <a:ext uri="{FF2B5EF4-FFF2-40B4-BE49-F238E27FC236}">
                <a16:creationId xmlns:a16="http://schemas.microsoft.com/office/drawing/2014/main" id="{99C4B74A-D89C-61D3-3F39-53B0226E6084}"/>
              </a:ext>
            </a:extLst>
          </p:cNvPr>
          <p:cNvSpPr/>
          <p:nvPr/>
        </p:nvSpPr>
        <p:spPr>
          <a:xfrm>
            <a:off x="7278470" y="3580049"/>
            <a:ext cx="931721" cy="93541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62" name="CasellaDiTesto 1061">
            <a:extLst>
              <a:ext uri="{FF2B5EF4-FFF2-40B4-BE49-F238E27FC236}">
                <a16:creationId xmlns:a16="http://schemas.microsoft.com/office/drawing/2014/main" id="{10354E40-F8B1-F0A4-2188-EC334C1D09DC}"/>
              </a:ext>
            </a:extLst>
          </p:cNvPr>
          <p:cNvSpPr txBox="1"/>
          <p:nvPr/>
        </p:nvSpPr>
        <p:spPr>
          <a:xfrm>
            <a:off x="7211729" y="3583406"/>
            <a:ext cx="106614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+150.000</a:t>
            </a:r>
            <a:endParaRPr lang="it-IT" sz="1050" b="1" dirty="0">
              <a:solidFill>
                <a:schemeClr val="bg1"/>
              </a:solidFill>
            </a:endParaRPr>
          </a:p>
          <a:p>
            <a:pPr algn="ctr"/>
            <a:r>
              <a:rPr lang="it-IT" sz="1100" b="1" dirty="0">
                <a:solidFill>
                  <a:schemeClr val="bg1"/>
                </a:solidFill>
              </a:rPr>
              <a:t>VISUALIZZ.</a:t>
            </a:r>
          </a:p>
        </p:txBody>
      </p:sp>
      <p:sp>
        <p:nvSpPr>
          <p:cNvPr id="1063" name="Ovale 1062">
            <a:extLst>
              <a:ext uri="{FF2B5EF4-FFF2-40B4-BE49-F238E27FC236}">
                <a16:creationId xmlns:a16="http://schemas.microsoft.com/office/drawing/2014/main" id="{3CBF0BCE-5FF9-EE61-D3B2-3A5599B492FA}"/>
              </a:ext>
            </a:extLst>
          </p:cNvPr>
          <p:cNvSpPr/>
          <p:nvPr/>
        </p:nvSpPr>
        <p:spPr>
          <a:xfrm>
            <a:off x="7384253" y="4572803"/>
            <a:ext cx="931721" cy="93541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64" name="CasellaDiTesto 1063">
            <a:extLst>
              <a:ext uri="{FF2B5EF4-FFF2-40B4-BE49-F238E27FC236}">
                <a16:creationId xmlns:a16="http://schemas.microsoft.com/office/drawing/2014/main" id="{3FF0AD30-87A0-6346-1896-079FD82B9C6C}"/>
              </a:ext>
            </a:extLst>
          </p:cNvPr>
          <p:cNvSpPr txBox="1"/>
          <p:nvPr/>
        </p:nvSpPr>
        <p:spPr>
          <a:xfrm>
            <a:off x="7306189" y="4732178"/>
            <a:ext cx="106614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b="1" dirty="0">
                <a:solidFill>
                  <a:schemeClr val="bg1"/>
                </a:solidFill>
              </a:rPr>
              <a:t>+230.000</a:t>
            </a:r>
            <a:endParaRPr lang="it-IT" sz="1050" b="1" dirty="0">
              <a:solidFill>
                <a:schemeClr val="bg1"/>
              </a:solidFill>
            </a:endParaRPr>
          </a:p>
          <a:p>
            <a:pPr algn="ctr"/>
            <a:r>
              <a:rPr lang="it-IT" sz="1100" b="1" dirty="0">
                <a:solidFill>
                  <a:schemeClr val="bg1"/>
                </a:solidFill>
              </a:rPr>
              <a:t>PAGINE</a:t>
            </a:r>
          </a:p>
          <a:p>
            <a:pPr algn="ctr"/>
            <a:r>
              <a:rPr lang="it-IT" sz="1100" b="1" dirty="0">
                <a:solidFill>
                  <a:schemeClr val="bg1"/>
                </a:solidFill>
              </a:rPr>
              <a:t>VISTE</a:t>
            </a:r>
          </a:p>
        </p:txBody>
      </p:sp>
      <p:sp>
        <p:nvSpPr>
          <p:cNvPr id="1065" name="Ovale 1064">
            <a:extLst>
              <a:ext uri="{FF2B5EF4-FFF2-40B4-BE49-F238E27FC236}">
                <a16:creationId xmlns:a16="http://schemas.microsoft.com/office/drawing/2014/main" id="{8E71CAA9-FBED-EE4D-A31B-0E49038E9399}"/>
              </a:ext>
            </a:extLst>
          </p:cNvPr>
          <p:cNvSpPr/>
          <p:nvPr/>
        </p:nvSpPr>
        <p:spPr>
          <a:xfrm>
            <a:off x="5712337" y="5777273"/>
            <a:ext cx="931721" cy="935416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66" name="CasellaDiTesto 1065">
            <a:extLst>
              <a:ext uri="{FF2B5EF4-FFF2-40B4-BE49-F238E27FC236}">
                <a16:creationId xmlns:a16="http://schemas.microsoft.com/office/drawing/2014/main" id="{77D5EFAF-CFDF-27E5-C7E0-C5122EF0215B}"/>
              </a:ext>
            </a:extLst>
          </p:cNvPr>
          <p:cNvSpPr txBox="1"/>
          <p:nvPr/>
        </p:nvSpPr>
        <p:spPr>
          <a:xfrm>
            <a:off x="5664557" y="5764194"/>
            <a:ext cx="10272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b="1" dirty="0">
                <a:solidFill>
                  <a:schemeClr val="bg1"/>
                </a:solidFill>
              </a:rPr>
              <a:t>+25</a:t>
            </a:r>
          </a:p>
          <a:p>
            <a:pPr algn="ctr"/>
            <a:r>
              <a:rPr lang="it-IT" sz="1100" b="1" dirty="0">
                <a:solidFill>
                  <a:schemeClr val="bg1"/>
                </a:solidFill>
              </a:rPr>
              <a:t>RIUSI SOFTWARE</a:t>
            </a:r>
          </a:p>
        </p:txBody>
      </p:sp>
      <p:pic>
        <p:nvPicPr>
          <p:cNvPr id="1069" name="Immagine 1068">
            <a:extLst>
              <a:ext uri="{FF2B5EF4-FFF2-40B4-BE49-F238E27FC236}">
                <a16:creationId xmlns:a16="http://schemas.microsoft.com/office/drawing/2014/main" id="{EA12DA36-860E-18F9-36C1-4A7BC06D68D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8429" y="3353921"/>
            <a:ext cx="2454508" cy="2454508"/>
          </a:xfrm>
          <a:prstGeom prst="rect">
            <a:avLst/>
          </a:prstGeom>
        </p:spPr>
      </p:pic>
      <p:sp>
        <p:nvSpPr>
          <p:cNvPr id="1070" name="CasellaDiTesto 1069">
            <a:extLst>
              <a:ext uri="{FF2B5EF4-FFF2-40B4-BE49-F238E27FC236}">
                <a16:creationId xmlns:a16="http://schemas.microsoft.com/office/drawing/2014/main" id="{B5F55FB9-FD2F-FA07-1952-B3F5AB528A40}"/>
              </a:ext>
            </a:extLst>
          </p:cNvPr>
          <p:cNvSpPr txBox="1"/>
          <p:nvPr/>
        </p:nvSpPr>
        <p:spPr>
          <a:xfrm>
            <a:off x="8505831" y="2981609"/>
            <a:ext cx="31337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b="1" dirty="0">
                <a:solidFill>
                  <a:srgbClr val="007239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www.openinnovation.lombardia.it</a:t>
            </a:r>
          </a:p>
        </p:txBody>
      </p:sp>
      <p:sp>
        <p:nvSpPr>
          <p:cNvPr id="1071" name="CasellaDiTesto 1070">
            <a:extLst>
              <a:ext uri="{FF2B5EF4-FFF2-40B4-BE49-F238E27FC236}">
                <a16:creationId xmlns:a16="http://schemas.microsoft.com/office/drawing/2014/main" id="{2D1E39E3-9476-E683-550D-332182515ED0}"/>
              </a:ext>
            </a:extLst>
          </p:cNvPr>
          <p:cNvSpPr txBox="1"/>
          <p:nvPr/>
        </p:nvSpPr>
        <p:spPr>
          <a:xfrm>
            <a:off x="691246" y="2938310"/>
            <a:ext cx="1419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COSA</a:t>
            </a:r>
          </a:p>
        </p:txBody>
      </p:sp>
      <p:sp>
        <p:nvSpPr>
          <p:cNvPr id="1072" name="CasellaDiTesto 1071">
            <a:extLst>
              <a:ext uri="{FF2B5EF4-FFF2-40B4-BE49-F238E27FC236}">
                <a16:creationId xmlns:a16="http://schemas.microsoft.com/office/drawing/2014/main" id="{3F0A8167-F9FC-A7E3-3B32-5BB26A6A1347}"/>
              </a:ext>
            </a:extLst>
          </p:cNvPr>
          <p:cNvSpPr txBox="1"/>
          <p:nvPr/>
        </p:nvSpPr>
        <p:spPr>
          <a:xfrm>
            <a:off x="2645365" y="2925792"/>
            <a:ext cx="1419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CHI</a:t>
            </a:r>
          </a:p>
        </p:txBody>
      </p:sp>
      <p:sp>
        <p:nvSpPr>
          <p:cNvPr id="1073" name="CasellaDiTesto 1072">
            <a:extLst>
              <a:ext uri="{FF2B5EF4-FFF2-40B4-BE49-F238E27FC236}">
                <a16:creationId xmlns:a16="http://schemas.microsoft.com/office/drawing/2014/main" id="{8841F60B-48AB-394B-25E9-AE1E28D8690E}"/>
              </a:ext>
            </a:extLst>
          </p:cNvPr>
          <p:cNvSpPr txBox="1"/>
          <p:nvPr/>
        </p:nvSpPr>
        <p:spPr>
          <a:xfrm>
            <a:off x="4499956" y="2941092"/>
            <a:ext cx="14192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COME</a:t>
            </a:r>
          </a:p>
        </p:txBody>
      </p:sp>
      <p:graphicFrame>
        <p:nvGraphicFramePr>
          <p:cNvPr id="1074" name="Diagramma 1073">
            <a:extLst>
              <a:ext uri="{FF2B5EF4-FFF2-40B4-BE49-F238E27FC236}">
                <a16:creationId xmlns:a16="http://schemas.microsoft.com/office/drawing/2014/main" id="{7AB9F72B-3619-846F-7B0F-D062044B11FA}"/>
              </a:ext>
            </a:extLst>
          </p:cNvPr>
          <p:cNvGraphicFramePr/>
          <p:nvPr/>
        </p:nvGraphicFramePr>
        <p:xfrm>
          <a:off x="680086" y="3289386"/>
          <a:ext cx="4738376" cy="2823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892744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750" fill="hold"/>
                                        <p:tgtEl>
                                          <p:spTgt spid="1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750" fill="hold"/>
                                        <p:tgtEl>
                                          <p:spTgt spid="1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750"/>
                            </p:stCondLst>
                            <p:childTnLst>
                              <p:par>
                                <p:cTn id="1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75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25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12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500"/>
                            </p:stCondLst>
                            <p:childTnLst>
                              <p:par>
                                <p:cTn id="8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25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5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50" fill="hold"/>
                                        <p:tgtEl>
                                          <p:spTgt spid="10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25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750"/>
                            </p:stCondLst>
                            <p:childTnLst>
                              <p:par>
                                <p:cTn id="9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25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50" fill="hold"/>
                                        <p:tgtEl>
                                          <p:spTgt spid="1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250"/>
                                        <p:tgtEl>
                                          <p:spTgt spid="1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25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250" fill="hold"/>
                                        <p:tgtEl>
                                          <p:spTgt spid="1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250"/>
                                        <p:tgtEl>
                                          <p:spTgt spid="1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0"/>
                            </p:stCondLst>
                            <p:childTnLst>
                              <p:par>
                                <p:cTn id="103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25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50" fill="hold"/>
                                        <p:tgtEl>
                                          <p:spTgt spid="1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250"/>
                                        <p:tgtEl>
                                          <p:spTgt spid="1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250" fill="hold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50" fill="hold"/>
                                        <p:tgtEl>
                                          <p:spTgt spid="1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250"/>
                                        <p:tgtEl>
                                          <p:spTgt spid="1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250"/>
                            </p:stCondLst>
                            <p:childTnLst>
                              <p:par>
                                <p:cTn id="1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25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250" fill="hold"/>
                                        <p:tgtEl>
                                          <p:spTgt spid="1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250"/>
                                        <p:tgtEl>
                                          <p:spTgt spid="1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25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50" fill="hold"/>
                                        <p:tgtEl>
                                          <p:spTgt spid="1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250"/>
                                        <p:tgtEl>
                                          <p:spTgt spid="1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500"/>
                            </p:stCondLst>
                            <p:childTnLst>
                              <p:par>
                                <p:cTn id="1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250" fill="hold"/>
                                        <p:tgtEl>
                                          <p:spTgt spid="1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50" fill="hold"/>
                                        <p:tgtEl>
                                          <p:spTgt spid="1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250"/>
                                        <p:tgtEl>
                                          <p:spTgt spid="1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25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50" fill="hold"/>
                                        <p:tgtEl>
                                          <p:spTgt spid="1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250"/>
                                        <p:tgtEl>
                                          <p:spTgt spid="1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5750"/>
                            </p:stCondLst>
                            <p:childTnLst>
                              <p:par>
                                <p:cTn id="1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250" fill="hold"/>
                                        <p:tgtEl>
                                          <p:spTgt spid="1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50" fill="hold"/>
                                        <p:tgtEl>
                                          <p:spTgt spid="1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250"/>
                                        <p:tgtEl>
                                          <p:spTgt spid="1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250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250" fill="hold"/>
                                        <p:tgtEl>
                                          <p:spTgt spid="10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250"/>
                                        <p:tgtEl>
                                          <p:spTgt spid="1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6000"/>
                            </p:stCondLst>
                            <p:childTnLst>
                              <p:par>
                                <p:cTn id="14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25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250" fill="hold"/>
                                        <p:tgtEl>
                                          <p:spTgt spid="1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250"/>
                                        <p:tgtEl>
                                          <p:spTgt spid="1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250" fill="hold"/>
                                        <p:tgtEl>
                                          <p:spTgt spid="1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50" fill="hold"/>
                                        <p:tgtEl>
                                          <p:spTgt spid="1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250"/>
                                        <p:tgtEl>
                                          <p:spTgt spid="1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6250"/>
                            </p:stCondLst>
                            <p:childTnLst>
                              <p:par>
                                <p:cTn id="15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250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250" fill="hold"/>
                                        <p:tgtEl>
                                          <p:spTgt spid="1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250"/>
                                        <p:tgtEl>
                                          <p:spTgt spid="1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25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250" fill="hold"/>
                                        <p:tgtEl>
                                          <p:spTgt spid="1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250"/>
                                        <p:tgtEl>
                                          <p:spTgt spid="1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6500"/>
                            </p:stCondLst>
                            <p:childTnLst>
                              <p:par>
                                <p:cTn id="16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25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250" fill="hold"/>
                                        <p:tgtEl>
                                          <p:spTgt spid="10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250"/>
                                        <p:tgtEl>
                                          <p:spTgt spid="1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25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250" fill="hold"/>
                                        <p:tgtEl>
                                          <p:spTgt spid="10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250"/>
                                        <p:tgtEl>
                                          <p:spTgt spid="1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6750"/>
                            </p:stCondLst>
                            <p:childTnLst>
                              <p:par>
                                <p:cTn id="18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25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50" fill="hold"/>
                                        <p:tgtEl>
                                          <p:spTgt spid="10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4" dur="250"/>
                                        <p:tgtEl>
                                          <p:spTgt spid="1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250" fill="hold"/>
                                        <p:tgtEl>
                                          <p:spTgt spid="1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50" fill="hold"/>
                                        <p:tgtEl>
                                          <p:spTgt spid="1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250"/>
                                        <p:tgtEl>
                                          <p:spTgt spid="1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0" fill="hold">
                            <p:stCondLst>
                              <p:cond delay="7000"/>
                            </p:stCondLst>
                            <p:childTnLst>
                              <p:par>
                                <p:cTn id="19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3" dur="250" fill="hold"/>
                                        <p:tgtEl>
                                          <p:spTgt spid="1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250" fill="hold"/>
                                        <p:tgtEl>
                                          <p:spTgt spid="1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5" dur="250"/>
                                        <p:tgtEl>
                                          <p:spTgt spid="1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8" dur="250" fill="hold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9" dur="250" fill="hold"/>
                                        <p:tgtEl>
                                          <p:spTgt spid="10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0" dur="250"/>
                                        <p:tgtEl>
                                          <p:spTgt spid="1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7250"/>
                            </p:stCondLst>
                            <p:childTnLst>
                              <p:par>
                                <p:cTn id="20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4" dur="500"/>
                                        <p:tgtEl>
                                          <p:spTgt spid="1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7750"/>
                            </p:stCondLst>
                            <p:childTnLst>
                              <p:par>
                                <p:cTn id="20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1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1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60" grpId="0" animBg="1"/>
      <p:bldP spid="58" grpId="0" animBg="1"/>
      <p:bldP spid="22" grpId="0" animBg="1"/>
      <p:bldP spid="30" grpId="0"/>
      <p:bldP spid="31" grpId="0" animBg="1"/>
      <p:bldP spid="32" grpId="0"/>
      <p:bldP spid="33" grpId="0" animBg="1"/>
      <p:bldP spid="34" grpId="0"/>
      <p:bldP spid="36" grpId="0" animBg="1"/>
      <p:bldP spid="39" grpId="0"/>
      <p:bldP spid="1038" grpId="0" animBg="1"/>
      <p:bldP spid="1039" grpId="0"/>
      <p:bldP spid="1047" grpId="0" animBg="1"/>
      <p:bldP spid="1048" grpId="0"/>
      <p:bldP spid="1049" grpId="0" animBg="1"/>
      <p:bldP spid="1050" grpId="0"/>
      <p:bldP spid="1051" grpId="0" animBg="1"/>
      <p:bldP spid="1052" grpId="0"/>
      <p:bldP spid="1053" grpId="0" animBg="1"/>
      <p:bldP spid="1054" grpId="0"/>
      <p:bldP spid="1055" grpId="0" animBg="1"/>
      <p:bldP spid="1056" grpId="0"/>
      <p:bldP spid="1057" grpId="0" animBg="1"/>
      <p:bldP spid="1058" grpId="0"/>
      <p:bldP spid="1059" grpId="0" animBg="1"/>
      <p:bldP spid="1060" grpId="0"/>
      <p:bldP spid="1061" grpId="0" animBg="1"/>
      <p:bldP spid="1062" grpId="0"/>
      <p:bldP spid="1063" grpId="0" animBg="1"/>
      <p:bldP spid="1064" grpId="0"/>
      <p:bldP spid="1065" grpId="0" animBg="1"/>
      <p:bldP spid="1066" grpId="0"/>
      <p:bldP spid="1070" grpId="0"/>
      <p:bldP spid="1071" grpId="0"/>
      <p:bldP spid="1072" grpId="0"/>
      <p:bldP spid="1073" grpId="0"/>
      <p:bldGraphic spid="1074" grpId="0">
        <p:bldAsOne/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F88EE-DC0C-9602-A727-0C5FF4B43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8F2979CB-0594-6A95-55D6-6625235EEF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6724650" y="6174047"/>
            <a:ext cx="4914900" cy="372975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BF6E2300-FA96-0E63-F52E-6AB461F1D67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552450" y="103643"/>
            <a:ext cx="1219228" cy="593260"/>
          </a:xfrm>
          <a:prstGeom prst="rect">
            <a:avLst/>
          </a:prstGeom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DCE934CE-82AA-8750-C92C-2CB1E777B32B}"/>
              </a:ext>
            </a:extLst>
          </p:cNvPr>
          <p:cNvCxnSpPr>
            <a:cxnSpLocks/>
          </p:cNvCxnSpPr>
          <p:nvPr/>
        </p:nvCxnSpPr>
        <p:spPr>
          <a:xfrm>
            <a:off x="609600" y="744798"/>
            <a:ext cx="11029950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1CDCD619-41C6-35F2-C883-2EA26EDAC2D3}"/>
              </a:ext>
            </a:extLst>
          </p:cNvPr>
          <p:cNvSpPr txBox="1"/>
          <p:nvPr/>
        </p:nvSpPr>
        <p:spPr>
          <a:xfrm>
            <a:off x="4724401" y="310978"/>
            <a:ext cx="6915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b="1" dirty="0">
                <a:solidFill>
                  <a:srgbClr val="007239"/>
                </a:solidFill>
                <a:latin typeface="Century Gothic" panose="020B0502020202020204" pitchFamily="34" charset="0"/>
              </a:rPr>
              <a:t>MISURA</a:t>
            </a:r>
            <a:r>
              <a:rPr lang="it-IT" b="1" dirty="0">
                <a:solidFill>
                  <a:srgbClr val="007239"/>
                </a:solidFill>
                <a:latin typeface="Helvetica" panose="020B0604020202030204" pitchFamily="34" charset="0"/>
              </a:rPr>
              <a:t> COMPETENZE – 2024</a:t>
            </a:r>
            <a:r>
              <a:rPr lang="it-IT" b="1" dirty="0">
                <a:solidFill>
                  <a:schemeClr val="accent1">
                    <a:lumMod val="75000"/>
                  </a:schemeClr>
                </a:solidFill>
                <a:latin typeface="Helvetica" panose="020B0604020202030204" pitchFamily="34" charset="0"/>
              </a:rPr>
              <a:t> </a:t>
            </a:r>
          </a:p>
          <a:p>
            <a:pPr algn="r"/>
            <a:endParaRPr lang="it-IT" b="1" dirty="0">
              <a:solidFill>
                <a:srgbClr val="007239"/>
              </a:solidFill>
              <a:latin typeface="Helvetica" panose="020B0604020202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D020B52-8AD4-72B8-BE98-F14514048887}"/>
              </a:ext>
            </a:extLst>
          </p:cNvPr>
          <p:cNvSpPr txBox="1"/>
          <p:nvPr/>
        </p:nvSpPr>
        <p:spPr>
          <a:xfrm>
            <a:off x="1005156" y="1210775"/>
            <a:ext cx="8408895" cy="61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</a:t>
            </a:r>
          </a:p>
          <a:p>
            <a:pPr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8178699-4A6E-EAFD-64FF-CFC8C196264C}"/>
              </a:ext>
            </a:extLst>
          </p:cNvPr>
          <p:cNvSpPr txBox="1"/>
          <p:nvPr/>
        </p:nvSpPr>
        <p:spPr>
          <a:xfrm>
            <a:off x="398835" y="957309"/>
            <a:ext cx="11343082" cy="5834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u="sng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ASSE 1 - UN’EUROPA PIÙ COMPETITIVA E INTELLIGENTE</a:t>
            </a:r>
            <a:endParaRPr lang="it-IT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Obiettivo specifico: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RSO1.4. Sviluppare le competenze per la specializzazione intelligente, la transizione industriale e l'imprenditorialità</a:t>
            </a:r>
          </a:p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Azione: </a:t>
            </a:r>
            <a:r>
              <a:rPr lang="it-IT" sz="14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1.4.1 - Sostegno allo sviluppo delle competenze per la transizione industriale e la sostenibilità delle imprese</a:t>
            </a:r>
          </a:p>
          <a:p>
            <a:pPr algn="just">
              <a:lnSpc>
                <a:spcPct val="125000"/>
              </a:lnSpc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Finalità: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a misura promuove l’acquisizione di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competenze complementari allo sviluppo degli investimenti in ricerca, innovazione, digitalizzazione, l’orientamento e riorientamento dei profili dei lavoratori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verso professionalità innovative richieste dal mercato del lavoro nell’ambito degli ecosistemi dell’innovazione di Regione Lombardia e lo sviluppo di nuove figure qualificate, sostiene la formazione di nuovi imprenditori e la trasformazione delle competenze imprenditoriali verso nuovi modelli di impresa. La misura è articolata su due le linee: </a:t>
            </a:r>
          </a:p>
          <a:p>
            <a:pPr marL="285750" indent="-285750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LINEA 1 - rafforzamento delle competenze interne alle imprese e lo sviluppo delle competenze degli imprenditori</a:t>
            </a:r>
          </a:p>
          <a:p>
            <a:pPr marL="285750" indent="-285750" algn="just">
              <a:lnSpc>
                <a:spcPct val="125000"/>
              </a:lnSpc>
              <a:buFont typeface="Arial" panose="020B0604020202020204" pitchFamily="34" charset="0"/>
              <a:buChar char="•"/>
            </a:pP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LINEA 2 - l’inserimento di figure qualificate all’interno delle imprese attraverso percorsi di apprendistato di alta formazione</a:t>
            </a:r>
          </a:p>
          <a:p>
            <a:pPr algn="just">
              <a:lnSpc>
                <a:spcPct val="125000"/>
              </a:lnSpc>
            </a:pPr>
            <a:endParaRPr lang="it-IT" sz="14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Risorse stanziate: 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7 milioni di euro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(DGR  2849 del 29.07.24)</a:t>
            </a: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Destinatari-beneficiari: </a:t>
            </a:r>
            <a:r>
              <a:rPr lang="it-IT" sz="1400" b="1" dirty="0" err="1">
                <a:latin typeface="Century Gothic" panose="020B0502020202020204" pitchFamily="34" charset="0"/>
                <a:cs typeface="Calibri Light" panose="020F0302020204030204" pitchFamily="34" charset="0"/>
              </a:rPr>
              <a:t>mPMI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 (micro, piccole e medie imprese)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con sede operativa nel territorio lombardo al momento della prima erogazione</a:t>
            </a: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Tempistiche prima attivazione: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approvazione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bando novembre 2025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, apertura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sportello 15 gennaio 2025</a:t>
            </a: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Tipologia di agevolazione: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contributo a fondo perduto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(fino a un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massimo di 50.000 euro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per progetto) per progetti di importo almeno pari a 10.000 euro. La percentuale del contributo concedibile è pari all’80% sulle singole voci di spesa, entro i limiti dei massimali eventualmente previsti.</a:t>
            </a: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Procedura: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bando a sportello, gestione dell’Organismo Intermedio UCL</a:t>
            </a:r>
          </a:p>
          <a:p>
            <a:pPr>
              <a:spcAft>
                <a:spcPts val="800"/>
              </a:spcAft>
            </a:pPr>
            <a:endParaRPr lang="it-IT" sz="1400" b="1" dirty="0">
              <a:highlight>
                <a:srgbClr val="FFFF00"/>
              </a:highlight>
              <a:latin typeface="Century Gothic" panose="020B050202020202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9262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EF88EE-DC0C-9602-A727-0C5FF4B43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8F2979CB-0594-6A95-55D6-6625235EEF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6724650" y="6174047"/>
            <a:ext cx="4914900" cy="372975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BF6E2300-FA96-0E63-F52E-6AB461F1D67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552450" y="103643"/>
            <a:ext cx="1219228" cy="593260"/>
          </a:xfrm>
          <a:prstGeom prst="rect">
            <a:avLst/>
          </a:prstGeom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DCE934CE-82AA-8750-C92C-2CB1E777B32B}"/>
              </a:ext>
            </a:extLst>
          </p:cNvPr>
          <p:cNvCxnSpPr>
            <a:cxnSpLocks/>
          </p:cNvCxnSpPr>
          <p:nvPr/>
        </p:nvCxnSpPr>
        <p:spPr>
          <a:xfrm>
            <a:off x="609600" y="744798"/>
            <a:ext cx="11029950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1CDCD619-41C6-35F2-C883-2EA26EDAC2D3}"/>
              </a:ext>
            </a:extLst>
          </p:cNvPr>
          <p:cNvSpPr txBox="1"/>
          <p:nvPr/>
        </p:nvSpPr>
        <p:spPr>
          <a:xfrm>
            <a:off x="4724401" y="310978"/>
            <a:ext cx="6915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b="1" dirty="0">
                <a:solidFill>
                  <a:srgbClr val="007239"/>
                </a:solidFill>
                <a:latin typeface="Century Gothic" panose="020B0502020202020204" pitchFamily="34" charset="0"/>
              </a:rPr>
              <a:t>MISURA</a:t>
            </a:r>
            <a:r>
              <a:rPr lang="it-IT" b="1" dirty="0">
                <a:solidFill>
                  <a:srgbClr val="007239"/>
                </a:solidFill>
                <a:latin typeface="Helvetica" panose="020B0604020202030204" pitchFamily="34" charset="0"/>
              </a:rPr>
              <a:t> STEP – 2025</a:t>
            </a:r>
            <a:r>
              <a:rPr lang="it-IT" b="1" dirty="0">
                <a:solidFill>
                  <a:schemeClr val="accent1">
                    <a:lumMod val="75000"/>
                  </a:schemeClr>
                </a:solidFill>
                <a:latin typeface="Helvetica" panose="020B0604020202030204" pitchFamily="34" charset="0"/>
              </a:rPr>
              <a:t> </a:t>
            </a:r>
          </a:p>
          <a:p>
            <a:pPr algn="r"/>
            <a:endParaRPr lang="it-IT" b="1" dirty="0">
              <a:solidFill>
                <a:srgbClr val="007239"/>
              </a:solidFill>
              <a:latin typeface="Helvetica" panose="020B0604020202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D020B52-8AD4-72B8-BE98-F14514048887}"/>
              </a:ext>
            </a:extLst>
          </p:cNvPr>
          <p:cNvSpPr txBox="1"/>
          <p:nvPr/>
        </p:nvSpPr>
        <p:spPr>
          <a:xfrm>
            <a:off x="1005156" y="1210775"/>
            <a:ext cx="8408895" cy="61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</a:t>
            </a:r>
          </a:p>
          <a:p>
            <a:pPr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8178699-4A6E-EAFD-64FF-CFC8C196264C}"/>
              </a:ext>
            </a:extLst>
          </p:cNvPr>
          <p:cNvSpPr txBox="1"/>
          <p:nvPr/>
        </p:nvSpPr>
        <p:spPr>
          <a:xfrm>
            <a:off x="399531" y="823389"/>
            <a:ext cx="11450087" cy="51491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u="sng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ASSE 6 - </a:t>
            </a:r>
            <a:r>
              <a:rPr lang="it-IT" sz="1400" b="1" u="sng" dirty="0">
                <a:latin typeface="Century Gothic" panose="020B0502020202020204" pitchFamily="34" charset="0"/>
                <a:cs typeface="Calibri Light" panose="020F0302020204030204" pitchFamily="34" charset="0"/>
              </a:rPr>
              <a:t>“SOSTEGNO ALLO SVILUPPO DI TECNOLOGIE CRITICHE NEI SETTORI DEEP TECH E BIOTECNOLOGIE”</a:t>
            </a:r>
          </a:p>
          <a:p>
            <a:pPr algn="just"/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Obiettivo specifico: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1.6 “Sostegno allo sviluppo di tecnologie critiche nei settori deep tech e biotecnologie”</a:t>
            </a:r>
          </a:p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Azione: </a:t>
            </a:r>
            <a:r>
              <a:rPr lang="it-IT" sz="14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1.6.1. “Sviluppo delle tecnologie critiche nei progetti di partenariato tra PMI e grandi imprese” </a:t>
            </a:r>
          </a:p>
          <a:p>
            <a:pPr marR="12827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Finalità: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Il sostegno a investimenti di progetti complessi di Sviluppo Sperimentale ed eventualmente anche di Ricerca Industriale (investimenti ammissibili solo nel caso in cui gli investimenti in Ricerca Industriale siano intrinsecamente e direttamente correlati agli investimenti di sviluppo sperimentale e ne siano strettamente necessarie per lo sviluppo) realizzati in collaborazione tra grandi imprese e PMI, comprese le start-up e PMI innovativi per:</a:t>
            </a:r>
          </a:p>
          <a:p>
            <a:pPr marL="342900" marR="128270" lvl="0" indent="-34290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Century Gothic" panose="020B0502020202020204" pitchFamily="34" charset="0"/>
              <a:buChar char="-"/>
            </a:pP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favorire grandi investimenti strategici per lo sviluppo di tecnologie critiche in tutta l’Unione Europea e/o per salvaguardare e rafforzare le rispettive catene del valore al fine di ridurre le dipendenze strategiche dell’Unione Europea;</a:t>
            </a:r>
          </a:p>
          <a:p>
            <a:pPr marL="342900" marR="128270" lvl="0" indent="-34290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Century Gothic" panose="020B0502020202020204" pitchFamily="34" charset="0"/>
              <a:buChar char="-"/>
            </a:pP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preservare l’integrità del mercato interno, nell’ottica di una messa a sistema di asset e di competenze </a:t>
            </a:r>
          </a:p>
          <a:p>
            <a:pPr marL="342900" marR="128270" lvl="0" indent="-34290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  <a:buFont typeface="Century Gothic" panose="020B0502020202020204" pitchFamily="34" charset="0"/>
              <a:buChar char="-"/>
            </a:pP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stimolare la creazione di veri e propri ecosistemi di imprese ad alto contenuto tecnologico nei settori STEP.</a:t>
            </a:r>
          </a:p>
          <a:p>
            <a:pPr marR="12827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Risorse stanziate: 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previste risorse per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40 milioni di euro </a:t>
            </a:r>
          </a:p>
          <a:p>
            <a:pPr marR="128270" algn="just">
              <a:lnSpc>
                <a:spcPct val="120000"/>
              </a:lnSpc>
              <a:spcBef>
                <a:spcPts val="300"/>
              </a:spcBef>
              <a:spcAft>
                <a:spcPts val="3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Destinatari-beneficiari: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imprese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 (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partenariati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 di imprese tra cui una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PMI in collaborazione con una Grande Impresa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) per la realizzazione di grandi progetti di Sviluppo Sperimentale, ed eventualmente anche di Ricerca Industriale correlata, nei settori STEP.</a:t>
            </a: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Tempistiche prima attivazione: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primo trimestre 2025</a:t>
            </a: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Tipologia di agevolazione: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contributo a fondo perduto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differenziato per partner PMI e GI</a:t>
            </a:r>
          </a:p>
        </p:txBody>
      </p:sp>
    </p:spTree>
    <p:extLst>
      <p:ext uri="{BB962C8B-B14F-4D97-AF65-F5344CB8AC3E}">
        <p14:creationId xmlns:p14="http://schemas.microsoft.com/office/powerpoint/2010/main" val="327383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8986E1-91A6-135E-524F-3913B1A979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D40664CE-C0A7-C95D-44D3-562D2E98261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6724650" y="6174047"/>
            <a:ext cx="4914900" cy="372975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9E04694B-36FB-0DBD-7EF7-DE2D0D3F49C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552450" y="103643"/>
            <a:ext cx="1219228" cy="593260"/>
          </a:xfrm>
          <a:prstGeom prst="rect">
            <a:avLst/>
          </a:prstGeom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69CA44C3-3C97-C9E4-8F39-C59F107E508E}"/>
              </a:ext>
            </a:extLst>
          </p:cNvPr>
          <p:cNvCxnSpPr>
            <a:cxnSpLocks/>
          </p:cNvCxnSpPr>
          <p:nvPr/>
        </p:nvCxnSpPr>
        <p:spPr>
          <a:xfrm>
            <a:off x="609600" y="744798"/>
            <a:ext cx="11029950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BEC5675-7332-32AD-EB60-F7F40FD1C0DA}"/>
              </a:ext>
            </a:extLst>
          </p:cNvPr>
          <p:cNvSpPr txBox="1"/>
          <p:nvPr/>
        </p:nvSpPr>
        <p:spPr>
          <a:xfrm>
            <a:off x="1005156" y="1210775"/>
            <a:ext cx="8408895" cy="61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</a:t>
            </a:r>
          </a:p>
          <a:p>
            <a:pPr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55C2B6F-2173-542A-7489-E9C6426A92DE}"/>
              </a:ext>
            </a:extLst>
          </p:cNvPr>
          <p:cNvSpPr txBox="1"/>
          <p:nvPr/>
        </p:nvSpPr>
        <p:spPr>
          <a:xfrm>
            <a:off x="552450" y="2295728"/>
            <a:ext cx="1102995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Grazie per l’attenzione</a:t>
            </a:r>
          </a:p>
          <a:p>
            <a:pPr algn="ctr"/>
            <a:endParaRPr lang="it-IT" dirty="0"/>
          </a:p>
          <a:p>
            <a:pPr algn="ctr"/>
            <a:r>
              <a:rPr lang="it-IT" dirty="0"/>
              <a:t>Per approfondimenti si rinvia a:</a:t>
            </a:r>
          </a:p>
          <a:p>
            <a:pPr algn="ctr"/>
            <a:endParaRPr lang="it-IT" dirty="0"/>
          </a:p>
          <a:p>
            <a:pPr algn="ctr"/>
            <a:r>
              <a:rPr lang="it-IT" dirty="0">
                <a:hlinkClick r:id="rId3"/>
              </a:rPr>
              <a:t>https://fesr.regione.lombardia.it/it/pc2127/prlombardiafesr2021-2027</a:t>
            </a:r>
            <a:endParaRPr lang="it-IT" dirty="0"/>
          </a:p>
          <a:p>
            <a:pPr algn="ctr"/>
            <a:endParaRPr lang="it-IT" dirty="0"/>
          </a:p>
          <a:p>
            <a:pPr algn="ctr"/>
            <a:endParaRPr lang="it-IT" dirty="0"/>
          </a:p>
          <a:p>
            <a:pPr algn="ctr"/>
            <a:r>
              <a:rPr lang="it-IT" b="1" dirty="0">
                <a:solidFill>
                  <a:srgbClr val="297A38"/>
                </a:solidFill>
                <a:latin typeface="Century Gothic" panose="020B0502020202020204" pitchFamily="34" charset="0"/>
              </a:rPr>
              <a:t>www.fesr.regione.lombardia.it</a:t>
            </a:r>
            <a:endParaRPr lang="it-IT" dirty="0">
              <a:latin typeface="Century Gothic" panose="020B0502020202020204" pitchFamily="34" charset="0"/>
            </a:endParaRPr>
          </a:p>
          <a:p>
            <a:pPr algn="ctr"/>
            <a:endParaRPr lang="it-IT" dirty="0"/>
          </a:p>
          <a:p>
            <a:pPr algn="ctr"/>
            <a:r>
              <a:rPr lang="it-IT" dirty="0"/>
              <a:t> </a:t>
            </a:r>
          </a:p>
          <a:p>
            <a:pPr algn="ctr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58664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6724650" y="6174047"/>
            <a:ext cx="4914900" cy="372975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7DF3127E-8E01-4FB9-AF7B-1FA04B30AE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552450" y="103643"/>
            <a:ext cx="1219228" cy="593260"/>
          </a:xfrm>
          <a:prstGeom prst="rect">
            <a:avLst/>
          </a:prstGeom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1FF30456-04A3-251E-0384-AF3D33ACE66F}"/>
              </a:ext>
            </a:extLst>
          </p:cNvPr>
          <p:cNvCxnSpPr>
            <a:cxnSpLocks/>
          </p:cNvCxnSpPr>
          <p:nvPr/>
        </p:nvCxnSpPr>
        <p:spPr>
          <a:xfrm>
            <a:off x="609600" y="744798"/>
            <a:ext cx="11029950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2C72974A-8D40-9F64-B629-73843047AA60}"/>
              </a:ext>
            </a:extLst>
          </p:cNvPr>
          <p:cNvSpPr txBox="1"/>
          <p:nvPr/>
        </p:nvSpPr>
        <p:spPr>
          <a:xfrm>
            <a:off x="1491170" y="103643"/>
            <a:ext cx="1035712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600" b="1" dirty="0">
                <a:solidFill>
                  <a:srgbClr val="007239"/>
                </a:solidFill>
                <a:latin typeface="Century Gothic" panose="020B0502020202020204" pitchFamily="34" charset="0"/>
              </a:rPr>
              <a:t>Attuazione del PR Lombardia 2021-2027 – Asse 1 – DG Università, Ricerca, Innovazione </a:t>
            </a:r>
            <a:endParaRPr lang="it-IT" sz="1600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algn="r"/>
            <a:endParaRPr lang="it-IT" dirty="0">
              <a:solidFill>
                <a:srgbClr val="007239"/>
              </a:solidFill>
              <a:latin typeface="Helvetica" panose="020B0604020202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9272712-7C3C-5A38-E555-F048E49FE2E2}"/>
              </a:ext>
            </a:extLst>
          </p:cNvPr>
          <p:cNvSpPr txBox="1"/>
          <p:nvPr/>
        </p:nvSpPr>
        <p:spPr>
          <a:xfrm>
            <a:off x="1005156" y="1210775"/>
            <a:ext cx="8408895" cy="61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</a:t>
            </a:r>
          </a:p>
          <a:p>
            <a:pPr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0A408574-5328-E10E-C834-8EFDC0F0E3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4983519"/>
              </p:ext>
            </p:extLst>
          </p:nvPr>
        </p:nvGraphicFramePr>
        <p:xfrm>
          <a:off x="414438" y="704928"/>
          <a:ext cx="11420273" cy="54691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78706">
                  <a:extLst>
                    <a:ext uri="{9D8B030D-6E8A-4147-A177-3AD203B41FA5}">
                      <a16:colId xmlns:a16="http://schemas.microsoft.com/office/drawing/2014/main" val="2640432324"/>
                    </a:ext>
                  </a:extLst>
                </a:gridCol>
                <a:gridCol w="7441138">
                  <a:extLst>
                    <a:ext uri="{9D8B030D-6E8A-4147-A177-3AD203B41FA5}">
                      <a16:colId xmlns:a16="http://schemas.microsoft.com/office/drawing/2014/main" val="681746684"/>
                    </a:ext>
                  </a:extLst>
                </a:gridCol>
                <a:gridCol w="1700429">
                  <a:extLst>
                    <a:ext uri="{9D8B030D-6E8A-4147-A177-3AD203B41FA5}">
                      <a16:colId xmlns:a16="http://schemas.microsoft.com/office/drawing/2014/main" val="2769099322"/>
                    </a:ext>
                  </a:extLst>
                </a:gridCol>
              </a:tblGrid>
              <a:tr h="607552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Obiettivo specifico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8856" marR="28856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Azioni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8856" marR="28856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INIZIATIVE ATTIVATE NEL 2022 – 2024</a:t>
                      </a:r>
                    </a:p>
                  </a:txBody>
                  <a:tcPr marL="28856" marR="28856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548900"/>
                  </a:ext>
                </a:extLst>
              </a:tr>
              <a:tr h="1215621">
                <a:tc rowSpan="2">
                  <a:txBody>
                    <a:bodyPr/>
                    <a:lstStyle/>
                    <a:p>
                      <a:r>
                        <a:rPr lang="it-IT" sz="16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+mn-cs"/>
                        </a:rPr>
                        <a:t>Obiettivo: </a:t>
                      </a:r>
                      <a:r>
                        <a:rPr lang="it-IT" sz="16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+mn-cs"/>
                        </a:rPr>
                        <a:t>1.1.) Sviluppare e rafforzare le capacità di ricerca e di innovazione e l'introduzione di tecnologie avanzate </a:t>
                      </a:r>
                      <a:endParaRPr lang="it-IT" sz="16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28856" marR="28856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indent="101600"/>
                      <a:r>
                        <a:rPr lang="it-IT" sz="1600" b="1" dirty="0">
                          <a:effectLst/>
                          <a:latin typeface="Century Gothic" panose="020B0502020202020204" pitchFamily="34" charset="0"/>
                        </a:rPr>
                        <a:t>Azione 1.1.1. Sostegno agli investimenti in ricerca, sviluppo e innovazione:                                                                                                      </a:t>
                      </a:r>
                    </a:p>
                    <a:p>
                      <a:pPr indent="101600"/>
                      <a:r>
                        <a:rPr lang="it-IT" sz="1200" dirty="0">
                          <a:effectLst/>
                          <a:latin typeface="Century Gothic" panose="020B0502020202020204" pitchFamily="34" charset="0"/>
                        </a:rPr>
                        <a:t>(a) </a:t>
                      </a:r>
                      <a:r>
                        <a:rPr lang="it-IT" sz="13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la promozione degli investimenti in ricerca collaborativa e sviluppo da parte delle PMI valorizzando sia  il ruolo di traino delle grandi imprese e delle </a:t>
                      </a:r>
                      <a:r>
                        <a:rPr lang="it-IT" sz="1300" kern="1200" dirty="0" err="1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midcap</a:t>
                      </a:r>
                      <a:r>
                        <a:rPr lang="it-IT" sz="13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sia la nascita di start up innovative al fine di promuovere lo sviluppo di innovazioni, in particolare di quelle incrementali, per lo sviluppo di nuovi prodotti, processi e modelli organizzativi più sostenibili e capaci di mantenere competitiva la base imprenditoriale, in particolare attraverso lo sfruttamento dei nuovi trend delle tecnologie digitali e dell’ICT di frontiera (es. cloud, gestione dei big data, automazione e </a:t>
                      </a:r>
                      <a:r>
                        <a:rPr lang="it-IT" sz="1300" kern="1200" dirty="0" err="1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iperautomazione</a:t>
                      </a:r>
                      <a:r>
                        <a:rPr lang="it-IT" sz="13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intelligenza artificiale e blockchain, sviluppo delle </a:t>
                      </a:r>
                      <a:r>
                        <a:rPr lang="it-IT" sz="1300" kern="1200" dirty="0" err="1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autonomous</a:t>
                      </a:r>
                      <a:r>
                        <a:rPr lang="it-IT" sz="13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300" kern="1200" dirty="0" err="1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things</a:t>
                      </a:r>
                      <a:r>
                        <a:rPr lang="it-IT" sz="13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300" kern="1200" dirty="0" err="1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IoAT</a:t>
                      </a:r>
                      <a:r>
                        <a:rPr lang="it-IT" sz="13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) e per la sostenibilità (uso efficiente delle risorse, transizione energetica, materiali innovativi, simbiosi industriale </a:t>
                      </a:r>
                    </a:p>
                    <a:p>
                      <a:pPr indent="101600"/>
                      <a:endParaRPr lang="it-IT" sz="1200" dirty="0"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indent="101600"/>
                      <a:r>
                        <a:rPr lang="it-IT" sz="13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b) interventi volti alla promozione e creazione di nuovi mercati di sbocco a favore delle PMI attraverso la qualificazione della domanda di innovazione, rilevando i bisogni di innovazione specifici e promuovendo la creazione e il miglioramento della qualità, sostenibilità ed efficienza dei servizi pubblici, avvalendosi anche di strumenti quali appalti </a:t>
                      </a:r>
                      <a:r>
                        <a:rPr lang="it-IT" sz="1300" kern="1200" dirty="0" err="1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pre</a:t>
                      </a:r>
                      <a:r>
                        <a:rPr lang="it-IT" sz="13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-commerciali e appalti pubblici di soluzioni innovative)</a:t>
                      </a:r>
                    </a:p>
                  </a:txBody>
                  <a:tcPr marL="28856" marR="28856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+mj-lt"/>
                        <a:buNone/>
                      </a:pPr>
                      <a:endParaRPr lang="it-IT" sz="14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+mj-lt"/>
                        <a:buNone/>
                      </a:pPr>
                      <a:endParaRPr lang="it-IT" sz="14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Bando </a:t>
                      </a:r>
                      <a:r>
                        <a:rPr lang="it-IT" sz="1400" b="1" kern="12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Ricerca&amp;Innova</a:t>
                      </a: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:             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                                       I° bando attuativo 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(marzo 2023)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endParaRPr lang="it-IT" sz="14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II° bando attuativo  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 I finestra (ottobre  2023) 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- II finestra (gennaio 2024)</a:t>
                      </a:r>
                    </a:p>
                  </a:txBody>
                  <a:tcPr marL="28856" marR="28856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692529"/>
                  </a:ext>
                </a:extLst>
              </a:tr>
              <a:tr h="1417327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Azione 1.1.5. Sostegno alle azioni di diffusione e consolidamento dell’approccio lombardo di </a:t>
                      </a:r>
                      <a:r>
                        <a:rPr lang="it-IT" sz="15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Open Innovation </a:t>
                      </a:r>
                      <a:r>
                        <a:rPr lang="it-IT" sz="16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negli ecosistemi dell’innovazione </a:t>
                      </a:r>
                    </a:p>
                  </a:txBody>
                  <a:tcPr marL="28856" marR="28856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+mj-lt"/>
                        <a:buNone/>
                      </a:pPr>
                      <a:endParaRPr lang="it-IT" sz="14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+mj-lt"/>
                        <a:buNone/>
                      </a:pPr>
                      <a:endParaRPr lang="it-IT" sz="14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Open Innovation – ATTIVATA NEL 2022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(attività continua)</a:t>
                      </a:r>
                    </a:p>
                  </a:txBody>
                  <a:tcPr marL="28856" marR="28856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342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028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6724650" y="6174047"/>
            <a:ext cx="4914900" cy="372975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7DF3127E-8E01-4FB9-AF7B-1FA04B30AE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552450" y="103643"/>
            <a:ext cx="1219228" cy="593260"/>
          </a:xfrm>
          <a:prstGeom prst="rect">
            <a:avLst/>
          </a:prstGeom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1FF30456-04A3-251E-0384-AF3D33ACE66F}"/>
              </a:ext>
            </a:extLst>
          </p:cNvPr>
          <p:cNvCxnSpPr>
            <a:cxnSpLocks/>
          </p:cNvCxnSpPr>
          <p:nvPr/>
        </p:nvCxnSpPr>
        <p:spPr>
          <a:xfrm>
            <a:off x="609600" y="744798"/>
            <a:ext cx="11029950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9272712-7C3C-5A38-E555-F048E49FE2E2}"/>
              </a:ext>
            </a:extLst>
          </p:cNvPr>
          <p:cNvSpPr txBox="1"/>
          <p:nvPr/>
        </p:nvSpPr>
        <p:spPr>
          <a:xfrm>
            <a:off x="1005156" y="1210775"/>
            <a:ext cx="8408895" cy="61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</a:t>
            </a:r>
          </a:p>
          <a:p>
            <a:pPr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0A408574-5328-E10E-C834-8EFDC0F0E3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216733"/>
              </p:ext>
            </p:extLst>
          </p:nvPr>
        </p:nvGraphicFramePr>
        <p:xfrm>
          <a:off x="552449" y="792694"/>
          <a:ext cx="11029950" cy="56171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00824">
                  <a:extLst>
                    <a:ext uri="{9D8B030D-6E8A-4147-A177-3AD203B41FA5}">
                      <a16:colId xmlns:a16="http://schemas.microsoft.com/office/drawing/2014/main" val="2640432324"/>
                    </a:ext>
                  </a:extLst>
                </a:gridCol>
                <a:gridCol w="7186814">
                  <a:extLst>
                    <a:ext uri="{9D8B030D-6E8A-4147-A177-3AD203B41FA5}">
                      <a16:colId xmlns:a16="http://schemas.microsoft.com/office/drawing/2014/main" val="681746684"/>
                    </a:ext>
                  </a:extLst>
                </a:gridCol>
                <a:gridCol w="1642312">
                  <a:extLst>
                    <a:ext uri="{9D8B030D-6E8A-4147-A177-3AD203B41FA5}">
                      <a16:colId xmlns:a16="http://schemas.microsoft.com/office/drawing/2014/main" val="2769099322"/>
                    </a:ext>
                  </a:extLst>
                </a:gridCol>
              </a:tblGrid>
              <a:tr h="614245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Obiettivo specifico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8856" marR="28856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Azioni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8856" marR="28856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INIZIATIVE ATTIVATE NEL 2024</a:t>
                      </a:r>
                    </a:p>
                  </a:txBody>
                  <a:tcPr marL="28856" marR="28856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548900"/>
                  </a:ext>
                </a:extLst>
              </a:tr>
              <a:tr h="2291123">
                <a:tc rowSpan="2">
                  <a:txBody>
                    <a:bodyPr/>
                    <a:lstStyle/>
                    <a:p>
                      <a:r>
                        <a:rPr lang="it-IT" sz="16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+mn-cs"/>
                        </a:rPr>
                        <a:t>Obiettivo: </a:t>
                      </a:r>
                      <a:r>
                        <a:rPr lang="it-IT" sz="16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+mn-cs"/>
                        </a:rPr>
                        <a:t>1.1.) Sviluppare e rafforzare le capacità di ricerca e di innovazione e l'introduzione di tecnologie avanzate </a:t>
                      </a:r>
                      <a:endParaRPr lang="it-IT" sz="16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28856" marR="28856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6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Azione 1.1.3. Sostegno all’attuazione di </a:t>
                      </a:r>
                      <a:r>
                        <a:rPr lang="it-IT" sz="1600" b="1" kern="1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progetti complessi di ricerca</a:t>
                      </a:r>
                      <a:r>
                        <a:rPr lang="it-IT" sz="16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, sviluppo e innovazione: </a:t>
                      </a:r>
                      <a:r>
                        <a:rPr lang="it-IT" sz="16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realizzazione di Accordi di collaborazione tra PMI, grandi imprese e gli attori di eccellenza della ricerca e dell’innovazione regionali, per favorire grandi investimenti strategici per lo sviluppo di innovazioni radicali di prodotto o di processo, e funzionali a generare ricadute positive di medio periodo sul territorio e sviluppo dei progetti di collaborazione all’interno degli ecosistemi di riferimento e dei network internazionali di cui fanno parte i principali player della ricerca e dell’innovazione)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+mj-lt"/>
                        <a:buNone/>
                      </a:pPr>
                      <a:endParaRPr lang="it-IT" sz="14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Bando «Collabora &amp; Innova» </a:t>
                      </a: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(ottobre 2024)</a:t>
                      </a:r>
                    </a:p>
                  </a:txBody>
                  <a:tcPr marL="28856" marR="28856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692529"/>
                  </a:ext>
                </a:extLst>
              </a:tr>
              <a:tr h="271179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1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Azione 1.1.4. Sviluppo e tutela della capacità innovativa del sistema delle imprese</a:t>
                      </a:r>
                    </a:p>
                    <a:p>
                      <a:r>
                        <a:rPr lang="it-IT" sz="16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(a) brevettazione con deposito di nuove domande di nuovi brevetti o estensione degli stessi a livello europeo o internazionale e/o la registrazione dei marchi e all’utilizzo degli stessi e la definizione di strategie di brevettazione e di gestione dei diritti di proprietà intellettuale (IPR management); </a:t>
                      </a:r>
                    </a:p>
                    <a:p>
                      <a:r>
                        <a:rPr lang="it-IT" sz="16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B) accesso a servizi avanzati per l’innovazione, quali ad esempio check up aziendali, </a:t>
                      </a:r>
                      <a:r>
                        <a:rPr lang="it-IT" sz="1600" b="0" kern="12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technology</a:t>
                      </a:r>
                      <a:r>
                        <a:rPr lang="it-IT" sz="16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audit, strategie tecnologiche, business planning, digital strategy, sistemi digitali di gestione della comunicazione, del marketing e del brand, Life </a:t>
                      </a:r>
                      <a:r>
                        <a:rPr lang="it-IT" sz="1600" b="0" kern="12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Cycle</a:t>
                      </a:r>
                      <a:r>
                        <a:rPr lang="it-IT" sz="1600" b="0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Analysis.)</a:t>
                      </a:r>
                    </a:p>
                  </a:txBody>
                  <a:tcPr marL="28856" marR="28856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Font typeface="+mj-lt"/>
                        <a:buNone/>
                      </a:pPr>
                      <a:endParaRPr lang="it-IT" sz="14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Bando Brevetti (gennaio 2024)</a:t>
                      </a:r>
                    </a:p>
                  </a:txBody>
                  <a:tcPr marL="28856" marR="28856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342978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0800C6F8-64A2-D3D3-2AF2-6932675257BE}"/>
              </a:ext>
            </a:extLst>
          </p:cNvPr>
          <p:cNvSpPr txBox="1"/>
          <p:nvPr/>
        </p:nvSpPr>
        <p:spPr>
          <a:xfrm>
            <a:off x="1771678" y="310978"/>
            <a:ext cx="9867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b="1" dirty="0">
                <a:solidFill>
                  <a:srgbClr val="007239"/>
                </a:solidFill>
                <a:latin typeface="Century Gothic" panose="020B0502020202020204" pitchFamily="34" charset="0"/>
              </a:rPr>
              <a:t>Iniziative di attuazione del PR Lombardia 2021-2027 – Asse 1 – DG URI </a:t>
            </a:r>
            <a:endParaRPr lang="it-IT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algn="r"/>
            <a:endParaRPr lang="it-IT" dirty="0">
              <a:solidFill>
                <a:srgbClr val="007239"/>
              </a:solidFill>
              <a:latin typeface="Helvetica" panose="020B0604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0220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C27342-E3A1-F19B-6BF8-6E7727E1A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3E3327CD-A517-1631-0477-D75FDF8CE71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6724650" y="6174047"/>
            <a:ext cx="4914900" cy="372975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92787B2A-621B-6558-7DA7-7262B81B601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552450" y="103643"/>
            <a:ext cx="1219228" cy="593260"/>
          </a:xfrm>
          <a:prstGeom prst="rect">
            <a:avLst/>
          </a:prstGeom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05E9A82B-18A8-7E2E-D583-6486017D6C71}"/>
              </a:ext>
            </a:extLst>
          </p:cNvPr>
          <p:cNvCxnSpPr>
            <a:cxnSpLocks/>
          </p:cNvCxnSpPr>
          <p:nvPr/>
        </p:nvCxnSpPr>
        <p:spPr>
          <a:xfrm>
            <a:off x="609600" y="744798"/>
            <a:ext cx="11029950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47970068-0FD8-2A99-31C4-3FF7339A9CD6}"/>
              </a:ext>
            </a:extLst>
          </p:cNvPr>
          <p:cNvSpPr txBox="1"/>
          <p:nvPr/>
        </p:nvSpPr>
        <p:spPr>
          <a:xfrm>
            <a:off x="1005156" y="1210775"/>
            <a:ext cx="8408895" cy="61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</a:t>
            </a:r>
          </a:p>
          <a:p>
            <a:pPr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872CB233-D629-2DFD-3A41-5C9B6667C1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325715"/>
              </p:ext>
            </p:extLst>
          </p:nvPr>
        </p:nvGraphicFramePr>
        <p:xfrm>
          <a:off x="552450" y="855159"/>
          <a:ext cx="11480666" cy="5484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86078">
                  <a:extLst>
                    <a:ext uri="{9D8B030D-6E8A-4147-A177-3AD203B41FA5}">
                      <a16:colId xmlns:a16="http://schemas.microsoft.com/office/drawing/2014/main" val="2640432324"/>
                    </a:ext>
                  </a:extLst>
                </a:gridCol>
                <a:gridCol w="7227651">
                  <a:extLst>
                    <a:ext uri="{9D8B030D-6E8A-4147-A177-3AD203B41FA5}">
                      <a16:colId xmlns:a16="http://schemas.microsoft.com/office/drawing/2014/main" val="681746684"/>
                    </a:ext>
                  </a:extLst>
                </a:gridCol>
                <a:gridCol w="2966937">
                  <a:extLst>
                    <a:ext uri="{9D8B030D-6E8A-4147-A177-3AD203B41FA5}">
                      <a16:colId xmlns:a16="http://schemas.microsoft.com/office/drawing/2014/main" val="2769099322"/>
                    </a:ext>
                  </a:extLst>
                </a:gridCol>
              </a:tblGrid>
              <a:tr h="607552"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Obiettivo specifico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8856" marR="28856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Azioni</a:t>
                      </a:r>
                      <a:endParaRPr lang="it-IT" sz="14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28856" marR="28856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</a:rPr>
                        <a:t>INIZIATIVE ATTIVATE NEL 2024 o in attivazione nel 2025</a:t>
                      </a:r>
                    </a:p>
                  </a:txBody>
                  <a:tcPr marL="28856" marR="28856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3548900"/>
                  </a:ext>
                </a:extLst>
              </a:tr>
              <a:tr h="2010817">
                <a:tc rowSpan="2">
                  <a:txBody>
                    <a:bodyPr/>
                    <a:lstStyle/>
                    <a:p>
                      <a:r>
                        <a:rPr lang="it-IT" sz="16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Calibri" panose="020F0502020204030204" pitchFamily="34" charset="0"/>
                          <a:cs typeface="+mn-cs"/>
                        </a:rPr>
                        <a:t>Obiettivo di policy: </a:t>
                      </a:r>
                      <a:r>
                        <a:rPr lang="it-IT" sz="16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+mn-cs"/>
                        </a:rPr>
                        <a:t>1. Un’Europa più competitiva e intelligente</a:t>
                      </a:r>
                      <a:endParaRPr lang="it-IT" sz="16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</a:txBody>
                  <a:tcPr marL="28856" marR="28856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Azione 1.1.2 - Sostegno al trasferimento tecnologico tra mondo della ricerca e delle imprese lombarde</a:t>
                      </a:r>
                    </a:p>
                    <a:p>
                      <a:r>
                        <a:rPr lang="it-IT" sz="13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Gli interventi di sostegno al trasferimento tecnologico sono finalizzati a promuovere la collaborazione tra imprese, in particolare PMI, e organismi di ricerca (Università, centri di ricerca pubblici e privati) che operano in favore della trasformazione di nuove idee in prodotti e servizi sostenibili dal punto di vista commerciale offrendo servizi avanzati in risposta ai fabbisogni di ricerca e innovazione delle imprese.</a:t>
                      </a:r>
                    </a:p>
                  </a:txBody>
                  <a:tcPr marL="44450" marR="4445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FontTx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A) Misura </a:t>
                      </a:r>
                      <a:r>
                        <a:rPr lang="it-IT" sz="1400" b="1" kern="12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Rafforza&amp;Innova</a:t>
                      </a: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lvl="0" indent="0" algn="ctr">
                        <a:buFontTx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(I trimestre 2025)</a:t>
                      </a:r>
                    </a:p>
                    <a:p>
                      <a:pPr marL="0" lvl="0" indent="0" algn="ctr">
                        <a:buFontTx/>
                        <a:buNone/>
                      </a:pPr>
                      <a:endParaRPr lang="it-IT" sz="1400" b="1" kern="12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+mj-lt"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B) Consultazioni tramite Manifestazione di Interesse per individuare fabbisogni: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Infrastrutture di ricerca (Università)</a:t>
                      </a:r>
                    </a:p>
                    <a:p>
                      <a:pPr marL="285750" lvl="0" indent="-285750">
                        <a:buFontTx/>
                        <a:buChar char="-"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Ambiti di ricerca nelle life science (IRCCS)</a:t>
                      </a:r>
                    </a:p>
                    <a:p>
                      <a:pPr marL="0" lvl="0" indent="0" algn="ctr">
                        <a:buFontTx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(settembre 2024)</a:t>
                      </a:r>
                    </a:p>
                  </a:txBody>
                  <a:tcPr marL="28856" marR="28856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69252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800" b="1" i="0" u="none" strike="noStrike" kern="1200" baseline="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Azione 1.4.1 - Sostegno allo sviluppo delle competenze per la transizione industriale e la sostenibilità delle imprese:  </a:t>
                      </a:r>
                    </a:p>
                    <a:p>
                      <a:r>
                        <a:rPr lang="it-IT" sz="130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Il sostegno allo sviluppo delle competenze per la transizione industriale e la sostenibilità delle imprese è finalizzato a orientare e riorientare i profili dei lavoratori, con particolare riferimento alle fasce più giovani, verso le nuove professionalità richieste dal mercato nell’ambito degli ecosistemi dell’innovazione individuati da Regione Lombardia, promuovendo l’acquisizione di competenze innovative e lo sviluppo di nuove figure qualificate che potranno essere internalizzate dalle imprese lombarde, in particolare dalle PMI, e a sostenere la formazione di nuovi imprenditori e la trasformazione delle competenze imprenditoriali verso nuovi modelli di impresa orientati verso l’innovazione, la digitalizzazione e la transizione ecologica nel campo dell’economia circolare e della sostenibilità.</a:t>
                      </a:r>
                    </a:p>
                  </a:txBody>
                  <a:tcPr marL="28856" marR="28856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>
                        <a:buFont typeface="+mj-lt"/>
                        <a:buNone/>
                      </a:pPr>
                      <a:endParaRPr lang="it-IT" sz="1400" b="1" kern="1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pPr marL="0" lvl="0" indent="0" algn="ctr">
                        <a:buFont typeface="+mj-lt"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Approvati gli elementi essenziali della misura «</a:t>
                      </a:r>
                      <a:r>
                        <a:rPr lang="it-IT" sz="1400" b="1" kern="1200" dirty="0" err="1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Competenze&amp;Innovazione</a:t>
                      </a: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»</a:t>
                      </a:r>
                    </a:p>
                    <a:p>
                      <a:pPr marL="0" lvl="0" indent="0" algn="ctr">
                        <a:buFont typeface="+mj-lt"/>
                        <a:buNone/>
                      </a:pPr>
                      <a:r>
                        <a:rPr lang="it-IT" sz="1400" b="1" kern="120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(luglio 2024)</a:t>
                      </a:r>
                    </a:p>
                  </a:txBody>
                  <a:tcPr marL="28856" marR="28856" marT="0" marB="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6342978"/>
                  </a:ext>
                </a:extLst>
              </a:tr>
            </a:tbl>
          </a:graphicData>
        </a:graphic>
      </p:graphicFrame>
      <p:sp>
        <p:nvSpPr>
          <p:cNvPr id="3" name="CasellaDiTesto 2">
            <a:extLst>
              <a:ext uri="{FF2B5EF4-FFF2-40B4-BE49-F238E27FC236}">
                <a16:creationId xmlns:a16="http://schemas.microsoft.com/office/drawing/2014/main" id="{1C4A5BFE-FB0E-A771-F1E1-ECD2658D69CF}"/>
              </a:ext>
            </a:extLst>
          </p:cNvPr>
          <p:cNvSpPr txBox="1"/>
          <p:nvPr/>
        </p:nvSpPr>
        <p:spPr>
          <a:xfrm>
            <a:off x="1714527" y="300816"/>
            <a:ext cx="98678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b="1" dirty="0">
                <a:solidFill>
                  <a:srgbClr val="007239"/>
                </a:solidFill>
                <a:latin typeface="Century Gothic" panose="020B0502020202020204" pitchFamily="34" charset="0"/>
              </a:rPr>
              <a:t>Iniziative di attuazione del PR Lombardia 2021-2027 – Asse 1 – DG URI</a:t>
            </a:r>
            <a:endParaRPr lang="it-IT" b="1" dirty="0">
              <a:solidFill>
                <a:schemeClr val="accent1"/>
              </a:solidFill>
              <a:latin typeface="Century Gothic" panose="020B0502020202020204" pitchFamily="34" charset="0"/>
            </a:endParaRPr>
          </a:p>
          <a:p>
            <a:pPr algn="r"/>
            <a:endParaRPr lang="it-IT" dirty="0">
              <a:solidFill>
                <a:srgbClr val="007239"/>
              </a:solidFill>
              <a:latin typeface="Helvetica" panose="020B0604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2802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6724650" y="6174047"/>
            <a:ext cx="4914900" cy="372975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7DF3127E-8E01-4FB9-AF7B-1FA04B30AE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552450" y="103643"/>
            <a:ext cx="1219228" cy="593260"/>
          </a:xfrm>
          <a:prstGeom prst="rect">
            <a:avLst/>
          </a:prstGeom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1FF30456-04A3-251E-0384-AF3D33ACE66F}"/>
              </a:ext>
            </a:extLst>
          </p:cNvPr>
          <p:cNvCxnSpPr>
            <a:cxnSpLocks/>
          </p:cNvCxnSpPr>
          <p:nvPr/>
        </p:nvCxnSpPr>
        <p:spPr>
          <a:xfrm>
            <a:off x="609600" y="744798"/>
            <a:ext cx="11029950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2C72974A-8D40-9F64-B629-73843047AA60}"/>
              </a:ext>
            </a:extLst>
          </p:cNvPr>
          <p:cNvSpPr txBox="1"/>
          <p:nvPr/>
        </p:nvSpPr>
        <p:spPr>
          <a:xfrm>
            <a:off x="4724401" y="310978"/>
            <a:ext cx="6915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b="1" dirty="0">
                <a:solidFill>
                  <a:srgbClr val="007239"/>
                </a:solidFill>
                <a:latin typeface="Century Gothic" panose="020B0502020202020204" pitchFamily="34" charset="0"/>
              </a:rPr>
              <a:t>BANDO RICERCA &amp; INNOVA – 2023/2024</a:t>
            </a:r>
          </a:p>
          <a:p>
            <a:pPr algn="r"/>
            <a:endParaRPr lang="it-IT" b="1" dirty="0">
              <a:solidFill>
                <a:srgbClr val="007239"/>
              </a:solidFill>
              <a:latin typeface="Helvetica" panose="020B0604020202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9272712-7C3C-5A38-E555-F048E49FE2E2}"/>
              </a:ext>
            </a:extLst>
          </p:cNvPr>
          <p:cNvSpPr txBox="1"/>
          <p:nvPr/>
        </p:nvSpPr>
        <p:spPr>
          <a:xfrm>
            <a:off x="1005156" y="1210775"/>
            <a:ext cx="8408895" cy="61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</a:t>
            </a:r>
          </a:p>
          <a:p>
            <a:pPr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92F35F12-0530-CE5D-FAC7-0471F54BEAE2}"/>
              </a:ext>
            </a:extLst>
          </p:cNvPr>
          <p:cNvSpPr txBox="1"/>
          <p:nvPr/>
        </p:nvSpPr>
        <p:spPr>
          <a:xfrm>
            <a:off x="282102" y="675005"/>
            <a:ext cx="11721829" cy="61221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400" b="1" u="sng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ASSE 1 - UN’EUROPA PIÙ COMPETITIVA E INTELLIGENTE</a:t>
            </a:r>
            <a:endParaRPr lang="it-IT" sz="1400" dirty="0">
              <a:effectLst/>
              <a:latin typeface="Century Gothic" panose="020B0502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Obiettivo specifico: </a:t>
            </a:r>
            <a:r>
              <a:rPr lang="it-IT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1.1.) Sviluppare e rafforzare le capacità di ricerca e di innovazione e l'introduzione di tecnologie avanzate</a:t>
            </a:r>
            <a:r>
              <a:rPr lang="it-IT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Azione:</a:t>
            </a:r>
            <a:r>
              <a:rPr lang="it-IT" sz="14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 1.1.1. Sostegno agli investimenti in ricerca, sviluppo e innovazione</a:t>
            </a:r>
          </a:p>
          <a:p>
            <a:pPr algn="just"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Finalità: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sostegno ad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investimenti in ricerca industriale, sviluppo sperimentale e innovazione di processo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(anche digitale) da parte delle PMI lombarde al fine di promuovere l’innovazione tecnologica e digitale delle imprese attraverso la progettazione, la sperimentazione e l’adozione di innovazioni (di prodotto e/o di processo) dei processi produttivi aziendali</a:t>
            </a:r>
          </a:p>
          <a:p>
            <a:pPr algn="just"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Risorse stanziate: 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ca</a:t>
            </a:r>
            <a:r>
              <a:rPr lang="it-IT" sz="1400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54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 milioni di euro </a:t>
            </a:r>
          </a:p>
          <a:p>
            <a:pPr algn="just"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Destinatari-beneficiari: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PMI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 con sede operativa nel territorio lombardo</a:t>
            </a:r>
            <a:endParaRPr lang="it-IT" sz="1400" dirty="0">
              <a:solidFill>
                <a:srgbClr val="00B050"/>
              </a:solidFill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Tempistiche attivazione misura: </a:t>
            </a:r>
          </a:p>
          <a:p>
            <a:pPr marL="342900" indent="-342900" algn="just">
              <a:spcAft>
                <a:spcPts val="800"/>
              </a:spcAft>
              <a:buAutoNum type="alphaLcParenR"/>
            </a:pP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Primo bando attuativo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aperto nel I trimestre 2023: approvazione con DGR n. XI/7151 del 17/10/2022 e I bando attuativo approvato con decreto n. 18327 del 15/12/2022, con dotazione finanziaria pari a 27.197.000,00 euro con apertura dello sportello valutativa l’8 marzo 2023</a:t>
            </a:r>
          </a:p>
          <a:p>
            <a:pPr marL="342900" indent="-342900" algn="just">
              <a:spcAft>
                <a:spcPts val="800"/>
              </a:spcAft>
              <a:buFontTx/>
              <a:buAutoNum type="alphaLcParenR"/>
            </a:pP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Secondo bando attuativo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aperto nel III trimestre 2023 e I trimestre 2024: approvazione con DGR n. XII/713 del 24/07/2023 e II bando attuativo approvato con decreto n. n. 14764 del 2/10/2023, con dotazione finanziaria pari a 27.200.000,00 euro con apertura per la presentazione delle domande in due finestre a </a:t>
            </a:r>
            <a:r>
              <a:rPr lang="it-IT" sz="1400" dirty="0" err="1">
                <a:latin typeface="Century Gothic" panose="020B0502020202020204" pitchFamily="34" charset="0"/>
                <a:cs typeface="Calibri Light" panose="020F0302020204030204" pitchFamily="34" charset="0"/>
              </a:rPr>
              <a:t>ott-nov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 2023 (</a:t>
            </a:r>
            <a:r>
              <a:rPr lang="it-IT" sz="1400" dirty="0">
                <a:solidFill>
                  <a:srgbClr val="333333"/>
                </a:solidFill>
                <a:latin typeface="Century Gothic" panose="020B0502020202020204" pitchFamily="34" charset="0"/>
              </a:rPr>
              <a:t>ecosistemi S3 “Salute e Life Science”, “Nutrizione”, “Sostenibilità” e “Sviluppo sociale”) e a </a:t>
            </a:r>
            <a:r>
              <a:rPr lang="it-IT" sz="1400" dirty="0" err="1">
                <a:solidFill>
                  <a:srgbClr val="333333"/>
                </a:solidFill>
                <a:latin typeface="Century Gothic" panose="020B0502020202020204" pitchFamily="34" charset="0"/>
              </a:rPr>
              <a:t>gen-feb</a:t>
            </a:r>
            <a:r>
              <a:rPr lang="it-IT" sz="1400" dirty="0">
                <a:solidFill>
                  <a:srgbClr val="333333"/>
                </a:solidFill>
                <a:latin typeface="Century Gothic" panose="020B0502020202020204" pitchFamily="34" charset="0"/>
              </a:rPr>
              <a:t> 2024 (</a:t>
            </a:r>
            <a:r>
              <a:rPr lang="it-IT" sz="1400" i="0" dirty="0">
                <a:solidFill>
                  <a:srgbClr val="333333"/>
                </a:solidFill>
                <a:effectLst/>
                <a:latin typeface="Century Gothic" panose="020B0502020202020204" pitchFamily="34" charset="0"/>
              </a:rPr>
              <a:t>ecosistemi S3 “Manifattura avanzata”, “Connettività e informazione”, “Smart Mobility e Architecture” e “Cultura e Conoscenza”)</a:t>
            </a:r>
          </a:p>
          <a:p>
            <a:pPr algn="just"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Tipologia di agevolazione: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contributo a fondo perduto + finanziamento agevolato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, con maggiorazione del contributo per start up, PMI innovative e progetti GREEN (I bando) – maggiorazione in caso di acquisizione di certificazione ambientale (II Bando) – premialità cluster/di genere/certificazione ambientale </a:t>
            </a:r>
            <a:endParaRPr lang="it-IT" sz="1400" dirty="0">
              <a:solidFill>
                <a:srgbClr val="FF0000"/>
              </a:solidFill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pPr algn="just"/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Procedura bandi: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a sportello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valutativo (I bando attuativo)</a:t>
            </a:r>
          </a:p>
          <a:p>
            <a:pPr algn="just"/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         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a graduatoria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(II bando attuativo)</a:t>
            </a:r>
          </a:p>
        </p:txBody>
      </p:sp>
    </p:spTree>
    <p:extLst>
      <p:ext uri="{BB962C8B-B14F-4D97-AF65-F5344CB8AC3E}">
        <p14:creationId xmlns:p14="http://schemas.microsoft.com/office/powerpoint/2010/main" val="2144118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51A228-0A51-E816-E9AA-7B05348F45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74186751-8396-461F-03CE-B1BE16C22BC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6724650" y="6174047"/>
            <a:ext cx="4914900" cy="372975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2ABAD2A8-6A2A-E70A-A263-2EDEDA5910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552450" y="103643"/>
            <a:ext cx="1219228" cy="593260"/>
          </a:xfrm>
          <a:prstGeom prst="rect">
            <a:avLst/>
          </a:prstGeom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667D2CB7-6CE8-BD4A-232C-E5CA0AF61416}"/>
              </a:ext>
            </a:extLst>
          </p:cNvPr>
          <p:cNvCxnSpPr>
            <a:cxnSpLocks/>
          </p:cNvCxnSpPr>
          <p:nvPr/>
        </p:nvCxnSpPr>
        <p:spPr>
          <a:xfrm>
            <a:off x="609600" y="744798"/>
            <a:ext cx="11029950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9F9DF8D6-6857-E63E-BAA8-69988AD96B4C}"/>
              </a:ext>
            </a:extLst>
          </p:cNvPr>
          <p:cNvSpPr txBox="1"/>
          <p:nvPr/>
        </p:nvSpPr>
        <p:spPr>
          <a:xfrm>
            <a:off x="4724401" y="310978"/>
            <a:ext cx="6915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b="1" dirty="0">
                <a:solidFill>
                  <a:srgbClr val="007239"/>
                </a:solidFill>
                <a:latin typeface="Century Gothic" panose="020B0502020202020204" pitchFamily="34" charset="0"/>
              </a:rPr>
              <a:t>BANDO RICERCA &amp; INNOVA – 2023/2024</a:t>
            </a:r>
          </a:p>
          <a:p>
            <a:pPr algn="r"/>
            <a:endParaRPr lang="it-IT" b="1" dirty="0">
              <a:solidFill>
                <a:srgbClr val="007239"/>
              </a:solidFill>
              <a:latin typeface="Helvetica" panose="020B0604020202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85460CC-B451-AC95-ADF9-3921D5531E98}"/>
              </a:ext>
            </a:extLst>
          </p:cNvPr>
          <p:cNvSpPr txBox="1"/>
          <p:nvPr/>
        </p:nvSpPr>
        <p:spPr>
          <a:xfrm>
            <a:off x="1005156" y="1210775"/>
            <a:ext cx="8408895" cy="61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</a:t>
            </a:r>
          </a:p>
          <a:p>
            <a:pPr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0E1F97A2-6B39-3953-14DA-31244D8704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682724"/>
              </p:ext>
            </p:extLst>
          </p:nvPr>
        </p:nvGraphicFramePr>
        <p:xfrm>
          <a:off x="609600" y="1397023"/>
          <a:ext cx="11029950" cy="39958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9380">
                  <a:extLst>
                    <a:ext uri="{9D8B030D-6E8A-4147-A177-3AD203B41FA5}">
                      <a16:colId xmlns:a16="http://schemas.microsoft.com/office/drawing/2014/main" val="2094907737"/>
                    </a:ext>
                  </a:extLst>
                </a:gridCol>
                <a:gridCol w="1687415">
                  <a:extLst>
                    <a:ext uri="{9D8B030D-6E8A-4147-A177-3AD203B41FA5}">
                      <a16:colId xmlns:a16="http://schemas.microsoft.com/office/drawing/2014/main" val="1320267640"/>
                    </a:ext>
                  </a:extLst>
                </a:gridCol>
                <a:gridCol w="1578299">
                  <a:extLst>
                    <a:ext uri="{9D8B030D-6E8A-4147-A177-3AD203B41FA5}">
                      <a16:colId xmlns:a16="http://schemas.microsoft.com/office/drawing/2014/main" val="3610056639"/>
                    </a:ext>
                  </a:extLst>
                </a:gridCol>
                <a:gridCol w="1623526">
                  <a:extLst>
                    <a:ext uri="{9D8B030D-6E8A-4147-A177-3AD203B41FA5}">
                      <a16:colId xmlns:a16="http://schemas.microsoft.com/office/drawing/2014/main" val="136424404"/>
                    </a:ext>
                  </a:extLst>
                </a:gridCol>
                <a:gridCol w="1660849">
                  <a:extLst>
                    <a:ext uri="{9D8B030D-6E8A-4147-A177-3AD203B41FA5}">
                      <a16:colId xmlns:a16="http://schemas.microsoft.com/office/drawing/2014/main" val="3716811790"/>
                    </a:ext>
                  </a:extLst>
                </a:gridCol>
                <a:gridCol w="1590481">
                  <a:extLst>
                    <a:ext uri="{9D8B030D-6E8A-4147-A177-3AD203B41FA5}">
                      <a16:colId xmlns:a16="http://schemas.microsoft.com/office/drawing/2014/main" val="1194325130"/>
                    </a:ext>
                  </a:extLst>
                </a:gridCol>
              </a:tblGrid>
              <a:tr h="5349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AZIONE 1.1.1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MISURA RICERCA&amp;INNOVA</a:t>
                      </a:r>
                      <a:endParaRPr lang="it-IT" sz="1400" b="1" kern="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b">
                    <a:solidFill>
                      <a:schemeClr val="bg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600" b="1" kern="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b="1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1° BANDO</a:t>
                      </a:r>
                      <a:br>
                        <a:rPr lang="it-IT" sz="1200" b="1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it-IT" sz="1200" b="1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 sportello</a:t>
                      </a:r>
                      <a:endParaRPr lang="it-IT" sz="1200" b="1" kern="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b="1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2° BANDO</a:t>
                      </a:r>
                      <a:br>
                        <a:rPr lang="it-IT" sz="1200" b="1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lang="it-IT" sz="1200" b="1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 graduatoria</a:t>
                      </a:r>
                      <a:endParaRPr lang="it-IT" sz="1200" b="1" kern="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b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200" b="1" kern="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b="1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TOTALE</a:t>
                      </a:r>
                      <a:endParaRPr lang="it-IT" sz="1200" b="1" kern="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268378"/>
                  </a:ext>
                </a:extLst>
              </a:tr>
              <a:tr h="41592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it-IT" sz="1200" b="1" kern="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32614" marR="32614" marT="0" marB="0" anchor="b"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b="1" kern="0" dirty="0">
                          <a:effectLst/>
                          <a:latin typeface="Century Gothic" panose="020B0502020202020204" pitchFamily="34" charset="0"/>
                        </a:rPr>
                        <a:t>1°finestra</a:t>
                      </a:r>
                      <a:endParaRPr lang="it-IT" sz="1200" b="1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b="1" kern="0" dirty="0">
                          <a:effectLst/>
                          <a:latin typeface="Century Gothic" panose="020B0502020202020204" pitchFamily="34" charset="0"/>
                        </a:rPr>
                        <a:t>2°finestra</a:t>
                      </a:r>
                      <a:endParaRPr lang="it-IT" sz="1200" b="1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200" b="1" kern="0" dirty="0">
                          <a:effectLst/>
                          <a:latin typeface="Century Gothic" panose="020B0502020202020204" pitchFamily="34" charset="0"/>
                        </a:rPr>
                        <a:t>TOT</a:t>
                      </a:r>
                      <a:endParaRPr lang="it-IT" sz="1200" b="1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b">
                    <a:solidFill>
                      <a:schemeClr val="bg2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6761925"/>
                  </a:ext>
                </a:extLst>
              </a:tr>
              <a:tr h="3448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Dotazione</a:t>
                      </a:r>
                      <a:endParaRPr lang="it-IT" sz="1400" b="1" kern="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effectLst/>
                          <a:latin typeface="Century Gothic" panose="020B0502020202020204" pitchFamily="34" charset="0"/>
                        </a:rPr>
                        <a:t>         27.197.000,00 </a:t>
                      </a:r>
                      <a:endParaRPr lang="it-IT" sz="1400" b="1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effectLst/>
                          <a:latin typeface="Century Gothic" panose="020B0502020202020204" pitchFamily="34" charset="0"/>
                        </a:rPr>
                        <a:t>                  27.200.000,00 </a:t>
                      </a:r>
                      <a:endParaRPr lang="it-IT" sz="1400" b="1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it-IT" sz="1400" b="1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      54.397.000,00   </a:t>
                      </a:r>
                      <a:endParaRPr lang="it-IT" sz="1400" b="1" kern="1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0545297"/>
                  </a:ext>
                </a:extLst>
              </a:tr>
              <a:tr h="3265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N. domande presentate</a:t>
                      </a:r>
                      <a:endParaRPr lang="it-IT" sz="1400" b="1" kern="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effectLst/>
                          <a:latin typeface="Century Gothic" panose="020B0502020202020204" pitchFamily="34" charset="0"/>
                        </a:rPr>
                        <a:t>73</a:t>
                      </a:r>
                      <a:endParaRPr lang="it-IT" sz="1400" b="1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effectLst/>
                          <a:latin typeface="Century Gothic" panose="020B0502020202020204" pitchFamily="34" charset="0"/>
                        </a:rPr>
                        <a:t>45</a:t>
                      </a:r>
                      <a:endParaRPr lang="it-IT" sz="1400" b="1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>
                          <a:effectLst/>
                          <a:latin typeface="Century Gothic" panose="020B0502020202020204" pitchFamily="34" charset="0"/>
                        </a:rPr>
                        <a:t>83</a:t>
                      </a:r>
                      <a:endParaRPr lang="it-IT" sz="1400" b="1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effectLst/>
                          <a:latin typeface="Century Gothic" panose="020B0502020202020204" pitchFamily="34" charset="0"/>
                        </a:rPr>
                        <a:t>128</a:t>
                      </a:r>
                      <a:endParaRPr lang="it-IT" sz="1400" b="1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</a:rPr>
                        <a:t>201</a:t>
                      </a:r>
                      <a:endParaRPr lang="it-IT" sz="1400" b="1" kern="100" dirty="0">
                        <a:solidFill>
                          <a:schemeClr val="accent5">
                            <a:lumMod val="75000"/>
                          </a:schemeClr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377943"/>
                  </a:ext>
                </a:extLst>
              </a:tr>
              <a:tr h="2530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Investimento totale presentato</a:t>
                      </a:r>
                      <a:endParaRPr lang="it-IT" sz="1400" b="0" kern="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     36.302.532,98 </a:t>
                      </a: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19.786.102,31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34.256.354,76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>
                          <a:effectLst/>
                          <a:latin typeface="Century Gothic" panose="020B0502020202020204" pitchFamily="34" charset="0"/>
                        </a:rPr>
                        <a:t> 54.042.457,07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  90.344.990,05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5817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Investimento medio presentato</a:t>
                      </a:r>
                      <a:endParaRPr lang="it-IT" sz="1400" b="0" kern="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          497.294,97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    439.691,16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    412.727,17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   426.209,16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        461.752,07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8822282"/>
                  </a:ext>
                </a:extLst>
              </a:tr>
              <a:tr h="2833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Agevolazione totale richiesta</a:t>
                      </a:r>
                      <a:endParaRPr lang="it-IT" sz="1400" b="0" kern="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34.703.166,70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>
                          <a:effectLst/>
                          <a:latin typeface="Century Gothic" panose="020B0502020202020204" pitchFamily="34" charset="0"/>
                        </a:rPr>
                        <a:t>  15.182.045,18 </a:t>
                      </a:r>
                      <a:endParaRPr lang="it-IT" sz="1400" b="0" kern="10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27.327.971,27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42.510.016,45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   77.213.183,15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1465750"/>
                  </a:ext>
                </a:extLst>
              </a:tr>
              <a:tr h="2784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Agevolazione media richiesta</a:t>
                      </a:r>
                      <a:endParaRPr lang="it-IT" sz="1400" b="0" kern="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          475.385,85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>
                          <a:effectLst/>
                          <a:latin typeface="Century Gothic" panose="020B0502020202020204" pitchFamily="34" charset="0"/>
                        </a:rPr>
                        <a:t>        337.378,78 </a:t>
                      </a:r>
                      <a:endParaRPr lang="it-IT" sz="1400" b="0" kern="10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>
                          <a:effectLst/>
                          <a:latin typeface="Century Gothic" panose="020B0502020202020204" pitchFamily="34" charset="0"/>
                        </a:rPr>
                        <a:t>       329.252,67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>
                          <a:effectLst/>
                          <a:latin typeface="Century Gothic" panose="020B0502020202020204" pitchFamily="34" charset="0"/>
                        </a:rPr>
                        <a:t>       333.315,72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       404.350,78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5434321"/>
                  </a:ext>
                </a:extLst>
              </a:tr>
              <a:tr h="3559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N. domande ammesse</a:t>
                      </a:r>
                      <a:endParaRPr lang="it-IT" sz="1400" b="1" kern="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effectLst/>
                          <a:latin typeface="Century Gothic" panose="020B0502020202020204" pitchFamily="34" charset="0"/>
                        </a:rPr>
                        <a:t>51</a:t>
                      </a:r>
                      <a:endParaRPr lang="it-IT" sz="1400" b="1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effectLst/>
                          <a:latin typeface="Century Gothic" panose="020B0502020202020204" pitchFamily="34" charset="0"/>
                        </a:rPr>
                        <a:t>23</a:t>
                      </a:r>
                      <a:endParaRPr lang="it-IT" sz="1400" b="1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>
                          <a:effectLst/>
                          <a:latin typeface="Century Gothic" panose="020B0502020202020204" pitchFamily="34" charset="0"/>
                        </a:rPr>
                        <a:t>39</a:t>
                      </a:r>
                      <a:endParaRPr lang="it-IT" sz="1400" b="1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>
                          <a:effectLst/>
                          <a:latin typeface="Century Gothic" panose="020B0502020202020204" pitchFamily="34" charset="0"/>
                        </a:rPr>
                        <a:t>                  62 </a:t>
                      </a:r>
                      <a:endParaRPr lang="it-IT" sz="1400" b="1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113</a:t>
                      </a: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1848662"/>
                  </a:ext>
                </a:extLst>
              </a:tr>
              <a:tr h="2992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Investimento ammesso</a:t>
                      </a:r>
                      <a:endParaRPr lang="it-IT" sz="1400" b="0" kern="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     24.301.225,13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9.165.345,68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15.836.109,38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25.001.455,06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      </a:t>
                      </a:r>
                      <a:r>
                        <a:rPr lang="it-IT" sz="1400" b="0" kern="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49.302.680,19</a:t>
                      </a:r>
                      <a:r>
                        <a:rPr lang="it-IT" sz="1400" b="0" kern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6975795"/>
                  </a:ext>
                </a:extLst>
              </a:tr>
              <a:tr h="3352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Agevolazione ammessa</a:t>
                      </a:r>
                      <a:endParaRPr lang="it-IT" sz="1400" b="1" kern="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effectLst/>
                          <a:latin typeface="Century Gothic" panose="020B0502020202020204" pitchFamily="34" charset="0"/>
                        </a:rPr>
                        <a:t>         22.763.634,27 </a:t>
                      </a:r>
                      <a:endParaRPr lang="it-IT" sz="1400" b="1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>
                          <a:effectLst/>
                          <a:latin typeface="Century Gothic" panose="020B0502020202020204" pitchFamily="34" charset="0"/>
                        </a:rPr>
                        <a:t>    7.192.868,24 </a:t>
                      </a:r>
                      <a:endParaRPr lang="it-IT" sz="1400" b="1" kern="10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>
                          <a:effectLst/>
                          <a:latin typeface="Century Gothic" panose="020B0502020202020204" pitchFamily="34" charset="0"/>
                        </a:rPr>
                        <a:t>  12.563.680,41 </a:t>
                      </a:r>
                      <a:endParaRPr lang="it-IT" sz="1400" b="1" kern="10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>
                          <a:effectLst/>
                          <a:latin typeface="Century Gothic" panose="020B0502020202020204" pitchFamily="34" charset="0"/>
                        </a:rPr>
                        <a:t>19.756.548,65 </a:t>
                      </a:r>
                      <a:endParaRPr lang="it-IT" sz="1400" b="1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1" kern="0" dirty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      42.520.182,92 </a:t>
                      </a: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3446323"/>
                  </a:ext>
                </a:extLst>
              </a:tr>
              <a:tr h="3524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Agevolazione</a:t>
                      </a:r>
                      <a:r>
                        <a:rPr lang="it-IT" sz="1400" b="1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it-IT" sz="1400" b="0" kern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media ammessa</a:t>
                      </a:r>
                      <a:endParaRPr lang="it-IT" sz="1400" b="0" kern="100" dirty="0"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          446.346,00  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    312.733,40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    322.145,65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   318.654,01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it-IT" sz="1400" b="0" kern="0" dirty="0">
                          <a:effectLst/>
                          <a:latin typeface="Century Gothic" panose="020B0502020202020204" pitchFamily="34" charset="0"/>
                        </a:rPr>
                        <a:t>            382.499,89   </a:t>
                      </a:r>
                      <a:endParaRPr lang="it-IT" sz="1400" b="0" kern="100" dirty="0">
                        <a:effectLst/>
                        <a:latin typeface="Century Gothic" panose="020B0502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614" marR="32614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79754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DAE90642-E22F-E32A-D45F-2BBEE4BBCA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0663" y="18256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55832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6724650" y="6174047"/>
            <a:ext cx="4914900" cy="372975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7DF3127E-8E01-4FB9-AF7B-1FA04B30AE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552450" y="103643"/>
            <a:ext cx="1219228" cy="593260"/>
          </a:xfrm>
          <a:prstGeom prst="rect">
            <a:avLst/>
          </a:prstGeom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1FF30456-04A3-251E-0384-AF3D33ACE66F}"/>
              </a:ext>
            </a:extLst>
          </p:cNvPr>
          <p:cNvCxnSpPr>
            <a:cxnSpLocks/>
          </p:cNvCxnSpPr>
          <p:nvPr/>
        </p:nvCxnSpPr>
        <p:spPr>
          <a:xfrm>
            <a:off x="609600" y="744798"/>
            <a:ext cx="11029950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2C72974A-8D40-9F64-B629-73843047AA60}"/>
              </a:ext>
            </a:extLst>
          </p:cNvPr>
          <p:cNvSpPr txBox="1"/>
          <p:nvPr/>
        </p:nvSpPr>
        <p:spPr>
          <a:xfrm>
            <a:off x="3129699" y="310978"/>
            <a:ext cx="8509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b="1" dirty="0">
                <a:solidFill>
                  <a:srgbClr val="007239"/>
                </a:solidFill>
                <a:latin typeface="Century Gothic" panose="020B0502020202020204" pitchFamily="34" charset="0"/>
              </a:rPr>
              <a:t>Bando COLLABORA &amp; INNOVA – 2024</a:t>
            </a:r>
            <a:endParaRPr lang="it-IT" b="1" dirty="0">
              <a:solidFill>
                <a:schemeClr val="accent1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endParaRPr lang="it-IT" b="1" dirty="0">
              <a:solidFill>
                <a:srgbClr val="007239"/>
              </a:solidFill>
              <a:latin typeface="Helvetica" panose="020B0604020202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9272712-7C3C-5A38-E555-F048E49FE2E2}"/>
              </a:ext>
            </a:extLst>
          </p:cNvPr>
          <p:cNvSpPr txBox="1"/>
          <p:nvPr/>
        </p:nvSpPr>
        <p:spPr>
          <a:xfrm>
            <a:off x="1005156" y="1210775"/>
            <a:ext cx="8408895" cy="61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</a:t>
            </a:r>
          </a:p>
          <a:p>
            <a:pPr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92766E9-752E-F789-897D-95A500961754}"/>
              </a:ext>
            </a:extLst>
          </p:cNvPr>
          <p:cNvSpPr txBox="1"/>
          <p:nvPr/>
        </p:nvSpPr>
        <p:spPr>
          <a:xfrm>
            <a:off x="450083" y="932124"/>
            <a:ext cx="11291833" cy="5686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u="sng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ASSE 1 - UN’EUROPA PIÙ COMPETITIVA E INTELLIGENTE</a:t>
            </a:r>
            <a:endParaRPr lang="it-IT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Obiettivo specifico: </a:t>
            </a:r>
            <a:r>
              <a:rPr lang="it-IT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1.1.) Sviluppare e rafforzare le capacità di ricerca e di innovazione e l'introduzione di tecnologie avanzate</a:t>
            </a:r>
            <a:r>
              <a:rPr lang="it-IT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Azione: </a:t>
            </a:r>
            <a:r>
              <a:rPr lang="it-IT" sz="14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1.1.3. Sostegno all’attuazione di progetti complessi di ricerca, sviluppo e innovazione</a:t>
            </a:r>
          </a:p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Finalità: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sostegno all’attuazione di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progetti complessi di ricerca e  sviluppo sperimentale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 tramite realizzazione di Accordi di collaborazione tra PMI, grandi imprese e gli attori di eccellenza della ricerca e dell’innovazione regionali, per favorire grandi investimenti strategici per lo sviluppo di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innovazioni radicali di prodotto o di processo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, e funzionali a generare ricadute positive di medio periodo sul territorio </a:t>
            </a:r>
          </a:p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Risorse stanziate: 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100 milioni di euro,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incrementabili a 130 milioni  (DGR n. 2348 del 20/05/2024 e DGR n. 2794 del 22 luglio 2024)</a:t>
            </a: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Destinatari-beneficiari: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partenariati di PMI, GI  e Organismi di Ricerca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(tra 3 e 8 soggetti di cui almeno una PMI e un </a:t>
            </a:r>
            <a:r>
              <a:rPr lang="it-IT" sz="1400" dirty="0" err="1">
                <a:latin typeface="Century Gothic" panose="020B0502020202020204" pitchFamily="34" charset="0"/>
                <a:cs typeface="Calibri Light" panose="020F0302020204030204" pitchFamily="34" charset="0"/>
              </a:rPr>
              <a:t>OdR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) con sede operativa nel territorio lombardo al momento della prima erogazione                                                                                                                                      </a:t>
            </a: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Tempistiche: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bando attuativo approvato con decreto n. 11969 del 2/08/2024 – apertura per la presentazione di domande dal 8 ottobre 2024 al 28 novembre 2024</a:t>
            </a:r>
          </a:p>
          <a:p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Tipologia di agevolazione: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contributo a fondo perduto </a:t>
            </a:r>
            <a:r>
              <a:rPr lang="it-IT" sz="1400" dirty="0">
                <a:latin typeface="Century Gothic" panose="020B0502020202020204" pitchFamily="34" charset="0"/>
              </a:rPr>
              <a:t>(fino a massimo 5 milioni di euro per partenariato per progetti con un investimento minimo di 3,5 ML€) con le seguenti percentuali: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b="1" kern="1200" dirty="0">
                <a:solidFill>
                  <a:schemeClr val="dk1"/>
                </a:solidFill>
                <a:latin typeface="Century Gothic" panose="020B0502020202020204" pitchFamily="34" charset="0"/>
                <a:ea typeface="+mn-ea"/>
                <a:cs typeface="+mn-cs"/>
              </a:rPr>
              <a:t>Piccole Imprese: 60% </a:t>
            </a:r>
            <a:r>
              <a:rPr lang="it-IT" sz="1400" kern="1200" dirty="0">
                <a:solidFill>
                  <a:schemeClr val="dk1"/>
                </a:solidFill>
                <a:latin typeface="Century Gothic" panose="020B0502020202020204" pitchFamily="34" charset="0"/>
                <a:ea typeface="+mn-ea"/>
                <a:cs typeface="+mn-cs"/>
              </a:rPr>
              <a:t>delle spese ammesse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b="1" kern="1200" dirty="0">
                <a:solidFill>
                  <a:schemeClr val="dk1"/>
                </a:solidFill>
                <a:latin typeface="Century Gothic" panose="020B0502020202020204" pitchFamily="34" charset="0"/>
                <a:ea typeface="+mn-ea"/>
                <a:cs typeface="+mn-cs"/>
              </a:rPr>
              <a:t>Medie Imprese: 50% </a:t>
            </a:r>
            <a:r>
              <a:rPr lang="it-IT" sz="1400" kern="1200" dirty="0">
                <a:solidFill>
                  <a:schemeClr val="dk1"/>
                </a:solidFill>
                <a:latin typeface="Century Gothic" panose="020B0502020202020204" pitchFamily="34" charset="0"/>
                <a:ea typeface="+mn-ea"/>
                <a:cs typeface="+mn-cs"/>
              </a:rPr>
              <a:t>delle spese ammesse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400" b="1" kern="1200" dirty="0">
                <a:solidFill>
                  <a:schemeClr val="dk1"/>
                </a:solidFill>
                <a:latin typeface="Century Gothic" panose="020B0502020202020204" pitchFamily="34" charset="0"/>
                <a:ea typeface="+mn-ea"/>
                <a:cs typeface="+mn-cs"/>
              </a:rPr>
              <a:t>Grandi Imprese ed Organismi di Ricerca: 40% </a:t>
            </a:r>
            <a:r>
              <a:rPr lang="it-IT" sz="1400" kern="1200" dirty="0">
                <a:solidFill>
                  <a:schemeClr val="dk1"/>
                </a:solidFill>
                <a:latin typeface="Century Gothic" panose="020B0502020202020204" pitchFamily="34" charset="0"/>
                <a:ea typeface="+mn-ea"/>
                <a:cs typeface="+mn-cs"/>
              </a:rPr>
              <a:t>delle spese ammesse</a:t>
            </a:r>
          </a:p>
          <a:p>
            <a:pPr>
              <a:spcAft>
                <a:spcPts val="800"/>
              </a:spcAft>
            </a:pPr>
            <a:endParaRPr lang="it-IT" sz="14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Procedura: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bando a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graduatoria	   </a:t>
            </a:r>
          </a:p>
          <a:p>
            <a:pPr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93597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EF9B39-EF8A-C1C9-B01B-D114DF225E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A2926331-99D5-D040-CE05-4A0C914EF8F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509" b="7770"/>
          <a:stretch/>
        </p:blipFill>
        <p:spPr>
          <a:xfrm>
            <a:off x="6724650" y="6174047"/>
            <a:ext cx="4914900" cy="372975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EB7D3B7D-F037-8532-7608-0DBD1A29FF6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83177"/>
          <a:stretch/>
        </p:blipFill>
        <p:spPr>
          <a:xfrm>
            <a:off x="552450" y="103643"/>
            <a:ext cx="1219228" cy="593260"/>
          </a:xfrm>
          <a:prstGeom prst="rect">
            <a:avLst/>
          </a:prstGeom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EB63CB3C-E119-60A2-7EE3-EEF397BBB2C1}"/>
              </a:ext>
            </a:extLst>
          </p:cNvPr>
          <p:cNvCxnSpPr>
            <a:cxnSpLocks/>
          </p:cNvCxnSpPr>
          <p:nvPr/>
        </p:nvCxnSpPr>
        <p:spPr>
          <a:xfrm>
            <a:off x="609600" y="744798"/>
            <a:ext cx="11029950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9DDE07BE-5456-9C6F-C37F-B96873F2FB83}"/>
              </a:ext>
            </a:extLst>
          </p:cNvPr>
          <p:cNvSpPr txBox="1"/>
          <p:nvPr/>
        </p:nvSpPr>
        <p:spPr>
          <a:xfrm>
            <a:off x="3129699" y="310978"/>
            <a:ext cx="85098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b="1" dirty="0">
                <a:solidFill>
                  <a:srgbClr val="007239"/>
                </a:solidFill>
                <a:latin typeface="Helvetica" panose="020B0604020202030204" pitchFamily="34" charset="0"/>
              </a:rPr>
              <a:t>BANDO COLLABORA &amp; INNOVA – 2024</a:t>
            </a:r>
            <a:endParaRPr lang="it-IT" b="1" dirty="0">
              <a:solidFill>
                <a:schemeClr val="accent1">
                  <a:lumMod val="75000"/>
                </a:schemeClr>
              </a:solidFill>
              <a:latin typeface="Helvetica" panose="020B0604020202030204" pitchFamily="34" charset="0"/>
            </a:endParaRPr>
          </a:p>
          <a:p>
            <a:pPr algn="r"/>
            <a:endParaRPr lang="it-IT" b="1" dirty="0">
              <a:solidFill>
                <a:srgbClr val="007239"/>
              </a:solidFill>
              <a:latin typeface="Helvetica" panose="020B0604020202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854AA00-1E58-3FDC-CB57-BE2B485CA764}"/>
              </a:ext>
            </a:extLst>
          </p:cNvPr>
          <p:cNvSpPr txBox="1"/>
          <p:nvPr/>
        </p:nvSpPr>
        <p:spPr>
          <a:xfrm>
            <a:off x="1005156" y="1210775"/>
            <a:ext cx="8408895" cy="61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</a:t>
            </a:r>
          </a:p>
          <a:p>
            <a:pPr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F68C830C-62D0-A2D5-0773-0B7EF8E37C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310085"/>
              </p:ext>
            </p:extLst>
          </p:nvPr>
        </p:nvGraphicFramePr>
        <p:xfrm>
          <a:off x="285235" y="639186"/>
          <a:ext cx="11678680" cy="5961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78680">
                  <a:extLst>
                    <a:ext uri="{9D8B030D-6E8A-4147-A177-3AD203B41FA5}">
                      <a16:colId xmlns:a16="http://schemas.microsoft.com/office/drawing/2014/main" val="3221415275"/>
                    </a:ext>
                  </a:extLst>
                </a:gridCol>
              </a:tblGrid>
              <a:tr h="505086">
                <a:tc>
                  <a:txBody>
                    <a:bodyPr/>
                    <a:lstStyle/>
                    <a:p>
                      <a:endParaRPr lang="it-IT" sz="14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r>
                        <a:rPr lang="it-IT" sz="14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Procedura di SELEZIONE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700014"/>
                  </a:ext>
                </a:extLst>
              </a:tr>
              <a:tr h="921039">
                <a:tc>
                  <a:txBody>
                    <a:bodyPr/>
                    <a:lstStyle/>
                    <a:p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La tipologia di procedura utilizzata è una procedura valutativa a </a:t>
                      </a: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graduatoria</a:t>
                      </a: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: le domande sono oggetto prima di verifica del rispetto dei requisiti di ammissibilità (formali e soggettivi) e poi di un’istruttoria di merito composta da una valutazione tecnica. </a:t>
                      </a:r>
                      <a:r>
                        <a:rPr kumimoji="0" lang="it-IT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 essere ammissibili all’agevolazione, i progetti devono conseguire un punteggio minimo di 75 punti complessivi al netto delle premialità</a:t>
                      </a:r>
                      <a:r>
                        <a:rPr kumimoji="0" lang="it-IT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 e un punteggio sufficiente per alcuni </a:t>
                      </a:r>
                      <a:r>
                        <a:rPr kumimoji="0" lang="it-IT" sz="14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sottocriteri</a:t>
                      </a:r>
                      <a:endParaRPr kumimoji="0" lang="it-IT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8712452"/>
                  </a:ext>
                </a:extLst>
              </a:tr>
              <a:tr h="26159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="1" kern="1200" noProof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Criteri di VALUTAZIONE dei progetti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6167045"/>
                  </a:ext>
                </a:extLst>
              </a:tr>
              <a:tr h="4193981">
                <a:tc>
                  <a:txBody>
                    <a:bodyPr/>
                    <a:lstStyle/>
                    <a:p>
                      <a:r>
                        <a:rPr lang="it-IT" sz="14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Qualità dell'operazione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&gt;&gt; qualità progettuale in termini di coerenza con le finalità della misura, sostenibilità e coerenza dei tempi e costi di realizzazione.</a:t>
                      </a:r>
                    </a:p>
                    <a:p>
                      <a:r>
                        <a:rPr lang="it-IT" sz="1400" b="1" kern="120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Soglia MINIMA SUFFICIENTE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 «coerenza degli obiettivi con Programma FESR e Bando» e «congruità obiettivi con piano di lavoro, tempistiche, costi..»</a:t>
                      </a:r>
                    </a:p>
                    <a:p>
                      <a:endParaRPr lang="it-IT" sz="800" kern="120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it-IT" sz="14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Grado di innovazione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&gt;&gt; miglioramento del livello competitivo e di avanzamento tecnologico dei proponenti e in particolare livelli incrementali dell'operazione in termini di contenuti tecnico/scientifici, avanzamento delle conoscenze rispetto allo stato dell’arte del mercato nazionale e internazionale e impatto potenziale sui mercati, sulla competitività delle filiere, delle PMI e sul sistema della ricerca</a:t>
                      </a:r>
                    </a:p>
                    <a:p>
                      <a:r>
                        <a:rPr lang="it-IT" sz="1400" b="1" kern="120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Soglia MINIMA SUFFICIENTE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 «livello di innovazione» e «qualità tecnica scientifica»</a:t>
                      </a:r>
                    </a:p>
                    <a:p>
                      <a:endParaRPr lang="it-IT" sz="800" b="1" kern="1200" dirty="0">
                        <a:solidFill>
                          <a:schemeClr val="dk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  <a:p>
                      <a:r>
                        <a:rPr lang="it-IT" sz="14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Capacità dei proponenti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&gt;&gt; Rappresentatività, qualità della composizione e adeguatezza del Partenariato e del Capofila, nelle diverse fasi individuate, in termini di capacità organizzativa, tecnico-gestionale ed economico-finanziaria per concorrere sinergicamente agli obiettivi e ai risultati attesi del progetto </a:t>
                      </a:r>
                    </a:p>
                    <a:p>
                      <a:r>
                        <a:rPr lang="it-IT" sz="1400" b="1" kern="1200" dirty="0">
                          <a:solidFill>
                            <a:srgbClr val="00B050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Soglia MINIMA SUFFICIENTE </a:t>
                      </a:r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per «Rappresentatività, qualità della composizione, adeguatezza del partenariato» e «Qualità tecnico-scientifica del team di progetto»</a:t>
                      </a:r>
                    </a:p>
                    <a:p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it-IT" sz="1400" b="1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Premialità:</a:t>
                      </a:r>
                    </a:p>
                    <a:p>
                      <a:r>
                        <a:rPr lang="it-IT" sz="1400" kern="1200" dirty="0">
                          <a:solidFill>
                            <a:schemeClr val="dk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Sostenibilità ambientale, Rilevanza della componente femminile e giovanile, Presenza nel partenariato di almeno una start up innovativa o una PMI Innovativa, Appartenenza ad uno dei Cluster Tecnologici Lombardi, Sinergie con altri progetti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21506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04863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CDAAA6B4-52E9-4955-AD28-1CFE770560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509" b="7770"/>
          <a:stretch/>
        </p:blipFill>
        <p:spPr>
          <a:xfrm>
            <a:off x="6724650" y="6174047"/>
            <a:ext cx="4914900" cy="372975"/>
          </a:xfrm>
          <a:prstGeom prst="rect">
            <a:avLst/>
          </a:prstGeom>
        </p:spPr>
      </p:pic>
      <p:pic>
        <p:nvPicPr>
          <p:cNvPr id="35" name="Immagine 34">
            <a:extLst>
              <a:ext uri="{FF2B5EF4-FFF2-40B4-BE49-F238E27FC236}">
                <a16:creationId xmlns:a16="http://schemas.microsoft.com/office/drawing/2014/main" id="{7DF3127E-8E01-4FB9-AF7B-1FA04B30AE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83177"/>
          <a:stretch/>
        </p:blipFill>
        <p:spPr>
          <a:xfrm>
            <a:off x="552450" y="103643"/>
            <a:ext cx="1219228" cy="593260"/>
          </a:xfrm>
          <a:prstGeom prst="rect">
            <a:avLst/>
          </a:prstGeom>
        </p:spPr>
      </p:pic>
      <p:cxnSp>
        <p:nvCxnSpPr>
          <p:cNvPr id="37" name="Connettore diritto 36">
            <a:extLst>
              <a:ext uri="{FF2B5EF4-FFF2-40B4-BE49-F238E27FC236}">
                <a16:creationId xmlns:a16="http://schemas.microsoft.com/office/drawing/2014/main" id="{1FF30456-04A3-251E-0384-AF3D33ACE66F}"/>
              </a:ext>
            </a:extLst>
          </p:cNvPr>
          <p:cNvCxnSpPr>
            <a:cxnSpLocks/>
          </p:cNvCxnSpPr>
          <p:nvPr/>
        </p:nvCxnSpPr>
        <p:spPr>
          <a:xfrm>
            <a:off x="609600" y="744798"/>
            <a:ext cx="11029950" cy="0"/>
          </a:xfrm>
          <a:prstGeom prst="line">
            <a:avLst/>
          </a:prstGeom>
          <a:ln>
            <a:solidFill>
              <a:srgbClr val="007239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8" name="CasellaDiTesto 37">
            <a:extLst>
              <a:ext uri="{FF2B5EF4-FFF2-40B4-BE49-F238E27FC236}">
                <a16:creationId xmlns:a16="http://schemas.microsoft.com/office/drawing/2014/main" id="{2C72974A-8D40-9F64-B629-73843047AA60}"/>
              </a:ext>
            </a:extLst>
          </p:cNvPr>
          <p:cNvSpPr txBox="1"/>
          <p:nvPr/>
        </p:nvSpPr>
        <p:spPr>
          <a:xfrm>
            <a:off x="4826766" y="310978"/>
            <a:ext cx="6915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b="1" dirty="0">
                <a:solidFill>
                  <a:srgbClr val="007239"/>
                </a:solidFill>
                <a:latin typeface="Helvetica" panose="020B0604020202030204" pitchFamily="34" charset="0"/>
              </a:rPr>
              <a:t>BANDO BREVETTI – 2024 </a:t>
            </a:r>
          </a:p>
          <a:p>
            <a:pPr algn="r"/>
            <a:endParaRPr lang="it-IT" b="1" dirty="0">
              <a:solidFill>
                <a:srgbClr val="007239"/>
              </a:solidFill>
              <a:latin typeface="Helvetica" panose="020B0604020202030204" pitchFamily="34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9272712-7C3C-5A38-E555-F048E49FE2E2}"/>
              </a:ext>
            </a:extLst>
          </p:cNvPr>
          <p:cNvSpPr txBox="1"/>
          <p:nvPr/>
        </p:nvSpPr>
        <p:spPr>
          <a:xfrm>
            <a:off x="1005156" y="1210775"/>
            <a:ext cx="8408895" cy="6104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		   </a:t>
            </a:r>
          </a:p>
          <a:p>
            <a:pPr>
              <a:spcAft>
                <a:spcPts val="800"/>
              </a:spcAft>
            </a:pP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692766E9-752E-F789-897D-95A500961754}"/>
              </a:ext>
            </a:extLst>
          </p:cNvPr>
          <p:cNvSpPr txBox="1"/>
          <p:nvPr/>
        </p:nvSpPr>
        <p:spPr>
          <a:xfrm>
            <a:off x="450083" y="803408"/>
            <a:ext cx="11291833" cy="39857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200" b="1" u="sng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ASSE 1 - UN’EUROPA PIÙ COMPETITIVA E INTELLIGENTE</a:t>
            </a:r>
            <a:endParaRPr lang="it-IT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Obiettivo specifico: </a:t>
            </a:r>
            <a:r>
              <a:rPr lang="it-IT" sz="14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1.1.) Sviluppare e rafforzare le capacità di ricerca e di innovazione e l'introduzione di tecnologie avanzate</a:t>
            </a:r>
            <a:r>
              <a:rPr lang="it-IT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effectLst/>
                <a:latin typeface="Century Gothic" panose="020B050202020202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Azione: </a:t>
            </a:r>
            <a:r>
              <a:rPr lang="it-IT" sz="1400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1.1.4. Sviluppo e tutela della capacità innovativa del sistema delle imprese</a:t>
            </a:r>
          </a:p>
          <a:p>
            <a:pPr>
              <a:lnSpc>
                <a:spcPct val="125000"/>
              </a:lnSpc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Finalità: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sostenere le micro, piccole e medie imprese (PMI) lombarde ivi compresi i liberi professionisti nell’ottenimento di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 nuovi brevetti europei e internazionali o estensioni degli stessi a livello europeo o internazionale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 relativamente a invenzioni industriali</a:t>
            </a:r>
            <a:endParaRPr lang="it-IT" sz="1400" b="1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Risorse stanziate: 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2,5 Milioni di euro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(DGR n. XII/986 del 25 </a:t>
            </a:r>
            <a:r>
              <a:rPr lang="it-IT" sz="1400" dirty="0" err="1">
                <a:latin typeface="Century Gothic" panose="020B0502020202020204" pitchFamily="34" charset="0"/>
                <a:cs typeface="Calibri Light" panose="020F0302020204030204" pitchFamily="34" charset="0"/>
              </a:rPr>
              <a:t>settembcon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 sede operativa nel territorio lombardo re 2023)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 </a:t>
            </a:r>
            <a:endParaRPr lang="it-IT" sz="1400" dirty="0"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Destinatari-beneficiari: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PMI (ivi compresi i liberi professionisti) </a:t>
            </a:r>
            <a:endParaRPr lang="it-IT" sz="1400" b="1" dirty="0">
              <a:solidFill>
                <a:srgbClr val="00B050"/>
              </a:solidFill>
              <a:latin typeface="Century Gothic" panose="020B0502020202020204" pitchFamily="34" charset="0"/>
              <a:cs typeface="Calibri Light" panose="020F0302020204030204" pitchFamily="34" charset="0"/>
            </a:endParaRP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Tempistiche prima attivazione: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Bando approvato con decreto n. 17904 del 14/11/2023 e </a:t>
            </a:r>
            <a:r>
              <a:rPr lang="it-IT" sz="1400" dirty="0" err="1">
                <a:latin typeface="Century Gothic" panose="020B0502020202020204" pitchFamily="34" charset="0"/>
                <a:cs typeface="Calibri Light" panose="020F0302020204030204" pitchFamily="34" charset="0"/>
              </a:rPr>
              <a:t>s.m.i.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,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apertura sportello al 25 gennaio 2024 e chiusura al 31 gennaio 2025</a:t>
            </a: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Tipologia di agevolazione: </a:t>
            </a:r>
            <a:r>
              <a:rPr lang="it-IT" sz="1400" b="1" dirty="0">
                <a:latin typeface="Century Gothic" panose="020B0502020202020204" pitchFamily="34" charset="0"/>
                <a:cs typeface="Calibri Light" panose="020F0302020204030204" pitchFamily="34" charset="0"/>
              </a:rPr>
              <a:t>contributo a fondo perduto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di importo fisso differenziato in caso di brevettazione europea o internazionale di invenzioni industriali riferite a nuove domande di brevetto o per estensioni delle stesse</a:t>
            </a:r>
            <a:r>
              <a:rPr lang="it-IT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</a:p>
          <a:p>
            <a:pPr>
              <a:spcAft>
                <a:spcPts val="800"/>
              </a:spcAft>
            </a:pPr>
            <a:r>
              <a:rPr lang="it-IT" sz="1400" b="1" dirty="0">
                <a:solidFill>
                  <a:srgbClr val="00B050"/>
                </a:solidFill>
                <a:latin typeface="Century Gothic" panose="020B0502020202020204" pitchFamily="34" charset="0"/>
                <a:cs typeface="Calibri Light" panose="020F0302020204030204" pitchFamily="34" charset="0"/>
              </a:rPr>
              <a:t>Procedura: </a:t>
            </a:r>
            <a:r>
              <a:rPr lang="it-IT" sz="1400" dirty="0">
                <a:latin typeface="Century Gothic" panose="020B0502020202020204" pitchFamily="34" charset="0"/>
                <a:cs typeface="Calibri Light" panose="020F0302020204030204" pitchFamily="34" charset="0"/>
              </a:rPr>
              <a:t>bando a sportello</a:t>
            </a:r>
            <a:endParaRPr lang="it-IT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endParaRPr lang="it-IT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Oggetto 2">
            <a:extLst>
              <a:ext uri="{FF2B5EF4-FFF2-40B4-BE49-F238E27FC236}">
                <a16:creationId xmlns:a16="http://schemas.microsoft.com/office/drawing/2014/main" id="{FA5BEC59-93F7-716E-3638-6E9592AAB0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209354"/>
              </p:ext>
            </p:extLst>
          </p:nvPr>
        </p:nvGraphicFramePr>
        <p:xfrm>
          <a:off x="3735421" y="4266126"/>
          <a:ext cx="8006495" cy="22808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8615829" imgH="3182677" progId="Word.Document.12">
                  <p:embed/>
                </p:oleObj>
              </mc:Choice>
              <mc:Fallback>
                <p:oleObj name="Document" r:id="rId3" imgW="8615829" imgH="3182677" progId="Word.Document.12">
                  <p:embed/>
                  <p:pic>
                    <p:nvPicPr>
                      <p:cNvPr id="6" name="Oggetto 5">
                        <a:extLst>
                          <a:ext uri="{FF2B5EF4-FFF2-40B4-BE49-F238E27FC236}">
                            <a16:creationId xmlns:a16="http://schemas.microsoft.com/office/drawing/2014/main" id="{3588A0FF-0CD7-8BA0-1D48-CDA696E29D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735421" y="4266126"/>
                        <a:ext cx="8006495" cy="22808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65214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1439</TotalTime>
  <Words>3709</Words>
  <Application>Microsoft Office PowerPoint</Application>
  <PresentationFormat>Widescreen</PresentationFormat>
  <Paragraphs>335</Paragraphs>
  <Slides>16</Slides>
  <Notes>2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5" baseType="lpstr">
      <vt:lpstr>Aptos</vt:lpstr>
      <vt:lpstr>Arial</vt:lpstr>
      <vt:lpstr>Calibri</vt:lpstr>
      <vt:lpstr>Calibri Light</vt:lpstr>
      <vt:lpstr>Century Gothic</vt:lpstr>
      <vt:lpstr>Dreaming Outloud Pro</vt:lpstr>
      <vt:lpstr>Helvetica</vt:lpstr>
      <vt:lpstr>Tema di Office</vt:lpstr>
      <vt:lpstr>Document</vt:lpstr>
      <vt:lpstr>Informativa iniziative di attuazione del PR 2021-2027 attivate e programmate nelle annualità 2024-2025   DG Università, Ricerca, Innovazione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COMITATO DI SORVEGLIANZA PR FESR 2021-2027</dc:title>
  <dc:creator>Moreno Stambazzi</dc:creator>
  <cp:lastModifiedBy>Carmela Rundo</cp:lastModifiedBy>
  <cp:revision>126</cp:revision>
  <cp:lastPrinted>2024-10-21T08:04:25Z</cp:lastPrinted>
  <dcterms:created xsi:type="dcterms:W3CDTF">2022-09-21T12:06:12Z</dcterms:created>
  <dcterms:modified xsi:type="dcterms:W3CDTF">2024-10-24T06:02:09Z</dcterms:modified>
</cp:coreProperties>
</file>